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4"/>
  </p:sldMasterIdLst>
  <p:notesMasterIdLst>
    <p:notesMasterId r:id="rId77"/>
  </p:notesMasterIdLst>
  <p:handoutMasterIdLst>
    <p:handoutMasterId r:id="rId78"/>
  </p:handoutMasterIdLst>
  <p:sldIdLst>
    <p:sldId id="256" r:id="rId5"/>
    <p:sldId id="1271" r:id="rId6"/>
    <p:sldId id="1272" r:id="rId7"/>
    <p:sldId id="1214" r:id="rId8"/>
    <p:sldId id="1405" r:id="rId9"/>
    <p:sldId id="1427" r:id="rId10"/>
    <p:sldId id="1361" r:id="rId11"/>
    <p:sldId id="1362" r:id="rId12"/>
    <p:sldId id="1406" r:id="rId13"/>
    <p:sldId id="1212" r:id="rId14"/>
    <p:sldId id="1363" r:id="rId15"/>
    <p:sldId id="1294" r:id="rId16"/>
    <p:sldId id="1364" r:id="rId17"/>
    <p:sldId id="1365" r:id="rId18"/>
    <p:sldId id="1366" r:id="rId19"/>
    <p:sldId id="1367" r:id="rId20"/>
    <p:sldId id="1368" r:id="rId21"/>
    <p:sldId id="1369" r:id="rId22"/>
    <p:sldId id="1211" r:id="rId23"/>
    <p:sldId id="1370" r:id="rId24"/>
    <p:sldId id="1371" r:id="rId25"/>
    <p:sldId id="1404" r:id="rId26"/>
    <p:sldId id="1372" r:id="rId27"/>
    <p:sldId id="1426" r:id="rId28"/>
    <p:sldId id="1375" r:id="rId29"/>
    <p:sldId id="1376" r:id="rId30"/>
    <p:sldId id="1377" r:id="rId31"/>
    <p:sldId id="1379" r:id="rId32"/>
    <p:sldId id="1210" r:id="rId33"/>
    <p:sldId id="1378" r:id="rId34"/>
    <p:sldId id="1428" r:id="rId35"/>
    <p:sldId id="1381" r:id="rId36"/>
    <p:sldId id="1382" r:id="rId37"/>
    <p:sldId id="1431" r:id="rId38"/>
    <p:sldId id="1384" r:id="rId39"/>
    <p:sldId id="1386" r:id="rId40"/>
    <p:sldId id="1432" r:id="rId41"/>
    <p:sldId id="1435" r:id="rId42"/>
    <p:sldId id="1385" r:id="rId43"/>
    <p:sldId id="1388" r:id="rId44"/>
    <p:sldId id="1389" r:id="rId45"/>
    <p:sldId id="1390" r:id="rId46"/>
    <p:sldId id="1436" r:id="rId47"/>
    <p:sldId id="1392" r:id="rId48"/>
    <p:sldId id="1399" r:id="rId49"/>
    <p:sldId id="1403" r:id="rId50"/>
    <p:sldId id="1395" r:id="rId51"/>
    <p:sldId id="1264" r:id="rId52"/>
    <p:sldId id="1401" r:id="rId53"/>
    <p:sldId id="1402" r:id="rId54"/>
    <p:sldId id="1407" r:id="rId55"/>
    <p:sldId id="1408" r:id="rId56"/>
    <p:sldId id="1196" r:id="rId57"/>
    <p:sldId id="1197" r:id="rId58"/>
    <p:sldId id="1409" r:id="rId59"/>
    <p:sldId id="1410" r:id="rId60"/>
    <p:sldId id="1419" r:id="rId61"/>
    <p:sldId id="1412" r:id="rId62"/>
    <p:sldId id="1413" r:id="rId63"/>
    <p:sldId id="1259" r:id="rId64"/>
    <p:sldId id="1420" r:id="rId65"/>
    <p:sldId id="1398" r:id="rId66"/>
    <p:sldId id="1414" r:id="rId67"/>
    <p:sldId id="1421" r:id="rId68"/>
    <p:sldId id="1416" r:id="rId69"/>
    <p:sldId id="1417" r:id="rId70"/>
    <p:sldId id="1422" r:id="rId71"/>
    <p:sldId id="1423" r:id="rId72"/>
    <p:sldId id="1418" r:id="rId73"/>
    <p:sldId id="1424" r:id="rId74"/>
    <p:sldId id="1400" r:id="rId75"/>
    <p:sldId id="1425" r:id="rId76"/>
  </p:sldIdLst>
  <p:sldSz cx="13716000" cy="10515600"/>
  <p:notesSz cx="6954838" cy="9240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F4739A45-44EC-4E5C-967A-DC737C7EF7D5}">
          <p14:sldIdLst>
            <p14:sldId id="256"/>
            <p14:sldId id="1271"/>
            <p14:sldId id="1272"/>
          </p14:sldIdLst>
        </p14:section>
        <p14:section name="Preface" id="{6D684B9A-3C44-4A2A-A664-2652787D25C6}">
          <p14:sldIdLst>
            <p14:sldId id="1214"/>
            <p14:sldId id="1405"/>
            <p14:sldId id="1427"/>
          </p14:sldIdLst>
        </p14:section>
        <p14:section name="Introduction" id="{6ED160C3-6792-4269-8C9F-3F486AE7062E}">
          <p14:sldIdLst>
            <p14:sldId id="1361"/>
            <p14:sldId id="1362"/>
            <p14:sldId id="1406"/>
          </p14:sldIdLst>
        </p14:section>
        <p14:section name="Project Selection" id="{917CB7F1-6A2D-40C4-B58E-C8B9F6C0BE64}">
          <p14:sldIdLst>
            <p14:sldId id="1212"/>
            <p14:sldId id="1363"/>
            <p14:sldId id="1294"/>
            <p14:sldId id="1364"/>
            <p14:sldId id="1365"/>
            <p14:sldId id="1366"/>
            <p14:sldId id="1367"/>
            <p14:sldId id="1368"/>
            <p14:sldId id="1369"/>
          </p14:sldIdLst>
        </p14:section>
        <p14:section name="Project Contextualization" id="{C45A5F6A-0E60-4221-96EC-900343880E73}">
          <p14:sldIdLst>
            <p14:sldId id="1211"/>
            <p14:sldId id="1370"/>
            <p14:sldId id="1371"/>
            <p14:sldId id="1404"/>
            <p14:sldId id="1372"/>
            <p14:sldId id="1426"/>
            <p14:sldId id="1375"/>
            <p14:sldId id="1376"/>
            <p14:sldId id="1377"/>
            <p14:sldId id="1379"/>
          </p14:sldIdLst>
        </p14:section>
        <p14:section name="Project Implementation" id="{C73AB6C8-1DBC-44FD-A325-6D22E0A2CBDD}">
          <p14:sldIdLst>
            <p14:sldId id="1210"/>
            <p14:sldId id="1378"/>
            <p14:sldId id="1428"/>
            <p14:sldId id="1381"/>
            <p14:sldId id="1382"/>
            <p14:sldId id="1431"/>
            <p14:sldId id="1384"/>
            <p14:sldId id="1386"/>
            <p14:sldId id="1432"/>
            <p14:sldId id="1435"/>
            <p14:sldId id="1385"/>
            <p14:sldId id="1388"/>
            <p14:sldId id="1389"/>
            <p14:sldId id="1390"/>
            <p14:sldId id="1436"/>
            <p14:sldId id="1392"/>
            <p14:sldId id="1399"/>
            <p14:sldId id="1403"/>
            <p14:sldId id="1395"/>
          </p14:sldIdLst>
        </p14:section>
        <p14:section name="Appendix A - Additional Reading" id="{7CBCAA5D-0DC2-4087-8678-C1DB263ED89A}">
          <p14:sldIdLst>
            <p14:sldId id="1264"/>
            <p14:sldId id="1401"/>
            <p14:sldId id="1402"/>
            <p14:sldId id="1407"/>
            <p14:sldId id="1408"/>
            <p14:sldId id="1196"/>
            <p14:sldId id="1197"/>
            <p14:sldId id="1409"/>
          </p14:sldIdLst>
        </p14:section>
        <p14:section name="Appendix B - Educators General Tools" id="{D0DDCDFF-6676-4EB1-9B5E-8B09A33C5315}">
          <p14:sldIdLst>
            <p14:sldId id="1410"/>
            <p14:sldId id="1419"/>
            <p14:sldId id="1412"/>
            <p14:sldId id="1413"/>
            <p14:sldId id="1259"/>
            <p14:sldId id="1420"/>
          </p14:sldIdLst>
        </p14:section>
        <p14:section name="Appendix C - Educators Advanced Tools" id="{4C9D8245-3611-4961-8945-08E0F14ADB23}">
          <p14:sldIdLst>
            <p14:sldId id="1398"/>
            <p14:sldId id="1414"/>
            <p14:sldId id="1421"/>
            <p14:sldId id="1416"/>
            <p14:sldId id="1417"/>
            <p14:sldId id="1422"/>
            <p14:sldId id="1423"/>
          </p14:sldIdLst>
        </p14:section>
        <p14:section name="Appendix D - Tips for NGO" id="{4F7AE172-CEC5-4079-B264-ACC9EF54B16A}">
          <p14:sldIdLst>
            <p14:sldId id="1418"/>
            <p14:sldId id="1424"/>
          </p14:sldIdLst>
        </p14:section>
        <p14:section name="Appendix E - Sources" id="{08358960-68B6-4BA4-9C0D-F56AA39B9635}">
          <p14:sldIdLst>
            <p14:sldId id="1400"/>
            <p14:sldId id="1425"/>
          </p14:sldIdLst>
        </p14:section>
      </p14:sectionLst>
    </p:ext>
    <p:ext uri="{EFAFB233-063F-42B5-8137-9DF3F51BA10A}">
      <p15:sldGuideLst xmlns:p15="http://schemas.microsoft.com/office/powerpoint/2012/main">
        <p15:guide id="1" orient="horz" pos="3312" userDrawn="1">
          <p15:clr>
            <a:srgbClr val="A4A3A4"/>
          </p15:clr>
        </p15:guide>
        <p15:guide id="2" pos="43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hvi Kanoria" initials="JK" lastIdx="95" clrIdx="0"/>
  <p:cmAuthor id="2" name="Diana Al Dajani" initials="DAD" lastIdx="174" clrIdx="1"/>
  <p:cmAuthor id="3" name="Leena Zahir" initials="" lastIdx="48" clrIdx="2"/>
  <p:cmAuthor id="4" name="Maria Juliana Rojas Berrio" initials="MJRB" lastIdx="2" clrIdx="3">
    <p:extLst>
      <p:ext uri="{19B8F6BF-5375-455C-9EA6-DF929625EA0E}">
        <p15:presenceInfo xmlns:p15="http://schemas.microsoft.com/office/powerpoint/2012/main" userId="S::juliana.rojas@aeiotu.org::79d8b5a4-9632-4907-9d46-ca7e11c701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BF8F3"/>
    <a:srgbClr val="E6E6E6"/>
    <a:srgbClr val="FE5159"/>
    <a:srgbClr val="44C503"/>
    <a:srgbClr val="FD5159"/>
    <a:srgbClr val="F4B183"/>
    <a:srgbClr val="0563C1"/>
    <a:srgbClr val="EA7E83"/>
    <a:srgbClr val="C43E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1" autoAdjust="0"/>
    <p:restoredTop sz="93725" autoAdjust="0"/>
  </p:normalViewPr>
  <p:slideViewPr>
    <p:cSldViewPr snapToGrid="0">
      <p:cViewPr>
        <p:scale>
          <a:sx n="75" d="100"/>
          <a:sy n="75" d="100"/>
        </p:scale>
        <p:origin x="-76" y="-588"/>
      </p:cViewPr>
      <p:guideLst>
        <p:guide orient="horz" pos="3312"/>
        <p:guide pos="4320"/>
      </p:guideLst>
    </p:cSldViewPr>
  </p:slideViewPr>
  <p:notesTextViewPr>
    <p:cViewPr>
      <p:scale>
        <a:sx n="1" d="1"/>
        <a:sy n="1" d="1"/>
      </p:scale>
      <p:origin x="0" y="0"/>
    </p:cViewPr>
  </p:notesTextViewPr>
  <p:sorterViewPr>
    <p:cViewPr>
      <p:scale>
        <a:sx n="100" d="100"/>
        <a:sy n="100" d="100"/>
      </p:scale>
      <p:origin x="0" y="-5975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E791AC-FDD4-4002-8FA9-47236D1CA237}"/>
              </a:ext>
            </a:extLst>
          </p:cNvPr>
          <p:cNvSpPr>
            <a:spLocks noGrp="1"/>
          </p:cNvSpPr>
          <p:nvPr>
            <p:ph type="hdr" sz="quarter"/>
          </p:nvPr>
        </p:nvSpPr>
        <p:spPr>
          <a:xfrm>
            <a:off x="0" y="0"/>
            <a:ext cx="3013075"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171528F-804D-4770-8978-C0EEE918D5E7}"/>
              </a:ext>
            </a:extLst>
          </p:cNvPr>
          <p:cNvSpPr>
            <a:spLocks noGrp="1"/>
          </p:cNvSpPr>
          <p:nvPr>
            <p:ph type="dt" sz="quarter" idx="1"/>
          </p:nvPr>
        </p:nvSpPr>
        <p:spPr>
          <a:xfrm>
            <a:off x="3940175" y="0"/>
            <a:ext cx="3013075" cy="463550"/>
          </a:xfrm>
          <a:prstGeom prst="rect">
            <a:avLst/>
          </a:prstGeom>
        </p:spPr>
        <p:txBody>
          <a:bodyPr vert="horz" lIns="91440" tIns="45720" rIns="91440" bIns="45720" rtlCol="0"/>
          <a:lstStyle>
            <a:lvl1pPr algn="r">
              <a:defRPr sz="1200"/>
            </a:lvl1pPr>
          </a:lstStyle>
          <a:p>
            <a:fld id="{F9BE5BD3-19B3-4CD9-ACC8-93353AEF3044}" type="datetimeFigureOut">
              <a:rPr lang="en-US" smtClean="0"/>
              <a:t>11/21/2025</a:t>
            </a:fld>
            <a:endParaRPr lang="en-US" dirty="0"/>
          </a:p>
        </p:txBody>
      </p:sp>
      <p:sp>
        <p:nvSpPr>
          <p:cNvPr id="4" name="Footer Placeholder 3">
            <a:extLst>
              <a:ext uri="{FF2B5EF4-FFF2-40B4-BE49-F238E27FC236}">
                <a16:creationId xmlns:a16="http://schemas.microsoft.com/office/drawing/2014/main" id="{C0834920-AE00-406B-B9F0-DEEA69BA3AEF}"/>
              </a:ext>
            </a:extLst>
          </p:cNvPr>
          <p:cNvSpPr>
            <a:spLocks noGrp="1"/>
          </p:cNvSpPr>
          <p:nvPr>
            <p:ph type="ftr" sz="quarter" idx="2"/>
          </p:nvPr>
        </p:nvSpPr>
        <p:spPr>
          <a:xfrm>
            <a:off x="0" y="8777288"/>
            <a:ext cx="3013075" cy="46355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3CF3C52-7274-4A59-B28E-728E9A6A7717}"/>
              </a:ext>
            </a:extLst>
          </p:cNvPr>
          <p:cNvSpPr>
            <a:spLocks noGrp="1"/>
          </p:cNvSpPr>
          <p:nvPr>
            <p:ph type="sldNum" sz="quarter" idx="3"/>
          </p:nvPr>
        </p:nvSpPr>
        <p:spPr>
          <a:xfrm>
            <a:off x="3940175" y="8777288"/>
            <a:ext cx="3013075" cy="463550"/>
          </a:xfrm>
          <a:prstGeom prst="rect">
            <a:avLst/>
          </a:prstGeom>
        </p:spPr>
        <p:txBody>
          <a:bodyPr vert="horz" lIns="91440" tIns="45720" rIns="91440" bIns="45720" rtlCol="0" anchor="b"/>
          <a:lstStyle>
            <a:lvl1pPr algn="r">
              <a:defRPr sz="1200"/>
            </a:lvl1pPr>
          </a:lstStyle>
          <a:p>
            <a:fld id="{A21E7E1C-2D3E-4472-8F3F-E2734258BF72}" type="slidenum">
              <a:rPr lang="en-US" smtClean="0"/>
              <a:t>‹#›</a:t>
            </a:fld>
            <a:endParaRPr lang="en-US" dirty="0"/>
          </a:p>
        </p:txBody>
      </p:sp>
    </p:spTree>
    <p:extLst>
      <p:ext uri="{BB962C8B-B14F-4D97-AF65-F5344CB8AC3E}">
        <p14:creationId xmlns:p14="http://schemas.microsoft.com/office/powerpoint/2010/main" val="714338623"/>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8T00:25:36.68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0,'163'13,"-101"-6,197 11,-15-3,50 2,64 8,-206-11,-49-5,164 21,-194-23,105-3,-142-4,-27 1,0 0,1 0,13 4,0 0,-11-2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1T17:29:15.781"/>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1T17:29:21.791"/>
    </inkml:context>
    <inkml:brush xml:id="br0">
      <inkml:brushProperty name="width" value="0.2" units="cm"/>
      <inkml:brushProperty name="height" value="0.2" units="cm"/>
      <inkml:brushProperty name="color" value="#FFFFFF"/>
    </inkml:brush>
  </inkml:definitions>
  <inkml:trace contextRef="#ctx0" brushRef="#br0">0 15 24575,'12'0'0,"-1"0"0,-8 0 0,-1 0 0,5 0 0,-3 0 0,3 0 0,-3 0 0,-1 0 0,3 0 0,-2 0 0,1 0 0,0 0 0,-1 0 0,2 0 0,-2 0 0,1 0 0,0 0 0,0 0 0,-1 0 0,1 0 0,1 0 0,-1 0 0,1 0 0,-2 0 0,0 0 0,2 0 0,-1 0 0,0 0 0,-1 0 0,1 0 0,0 0 0,0 0 0,-1 0 0,2 0 0,-2 0 0,1 0 0,0 0 0,-1 0 0,2 0 0,-1 0 0,-1 0 0,2 0 0,-3 0 0,4 0 0,-3 0 0,1 0 0,0 0 0,0 0 0,-1 0 0,2 0 0,-2 0 0,1 0 0,0 0 0,0 0 0,-1 0 0,1 0 0,0 0 0,-1 0 0,2 0 0,-2 0 0,1 0 0,0 0 0,-1 0 0,1 0 0,0 0 0,0 0 0,-1 0 0,2 0 0,-2 0 0,1 0 0,1 0 0,-2 0 0,0 0 0,2 0 0,-3 0 0,5 0 0,-5 0 0,3 0 0,-2 0 0,0 0 0,3 0 0,-4 0 0,3 0 0,-2 0 0,1 0 0,0 0 0,0 0 0,0 0 0,0 0 0,-1 0 0,1 0 0,0 0 0,-1 0 0,2 0 0,-2 0 0,1 0 0,0 0 0,-1 0 0,1 0 0,0 0 0,0 0 0,-1 0 0,2 0 0,-2 0 0,0 0 0,2 0 0,-2 0 0,1 0 0,0 0 0,0 0 0,-1 0 0,1 0 0,0 0 0,-1 0 0,2 0 0,-2 0 0,1 0 0,0 0 0,0 0 0,-1 0 0,2-2 0,-3 1 0,3-2 0,-2 3 0,2 0 0,-1 0 0,-1 0 0,1 0 0,1 0 0,-1-1 0,1 1 0,-1-2 0,-1 2 0,2 0 0,-2-1 0,0 1 0,2-2 0,-2 2 0,2 0 0,-2 0 0,1 0 0,0-1 0,0 1 0,-1-2 0,3 2 0,-3 0 0,1 0 0,-1 0 0,1 0 0,1 0 0,-2 0 0,1 0 0,0 0 0,-1 0 0,2 0 0,-2 0 0,1 0 0,0 0 0,0 0 0,-1 0 0,1 2 0,0-2 0,0 1 0,2-1 0,-4 2 0,5-2 0,-5 1 0,3-1 0,-1 0 0,1 2 0,0-2 0,-1 1 0,1-1 0,-1 0 0,1 0 0,-1 0 0,1 0 0,-3 0 0,3 0 0,-1 0 0,0 0 0,0 0 0,-1 0 0,1 0 0,0 0 0,-1 0 0,3 0 0,-3 0 0,1 0 0,1 0 0,-2 0 0,3 0 0,-4 0 0,3 0 0,0 0 0,-1 0 0,3 0 0,-4 0 0,3 0 0,-1-1 0,0 1 0,-1-3 0,1 3 0,-1-2 0,0 1 0,1 1 0,-3-2 0,3 2 0,-2 0 0,1 0 0,0 0 0,0 0 0,-1 0 0,1 0 0,0 0 0,-1 0 0,2 0 0,-2 0 0,1 0 0,0 0 0,-1 0 0,1 0 0,0 0 0,0 0 0,-1 0 0,1 0 0,0 0 0,-1 0 0,1 0 0,0 0 0,-1 0 0,2 0 0,-2 0 0,1 0 0,0 0 0,-1 0 0,1 0 0,0 0 0,0 0 0,-1 0 0,2 0 0,-2 0 0,0 0 0,2 0 0,-2 2 0,1-2 0,0 1 0,0-1 0,-1 0 0,1 0 0,0 0 0,-1 0 0,1 2 0,0-2 0,-1 1 0,1-1 0,0 0 0,-1 0 0,2 0 0,-2 0 0,0 0 0,2 0 0,-2 0 0,2 0 0,-1 0 0,-1 0 0,2 0 0,-3 0 0,4 0 0,-3 0 0,1 0 0,0 0 0,0 0 0,-1 0 0,1 0 0,-1 0 0,1 0 0,0 0 0,-1 0 0,1 0 0,0 0 0,-1 0 0,2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1T17:29:28.609"/>
    </inkml:context>
    <inkml:brush xml:id="br0">
      <inkml:brushProperty name="width" value="0.2" units="cm"/>
      <inkml:brushProperty name="height" value="0.2" units="cm"/>
      <inkml:brushProperty name="color" value="#FFFFFF"/>
    </inkml:brush>
  </inkml:definitions>
  <inkml:trace contextRef="#ctx0" brushRef="#br0">0 4 24575,'13'0'0,"-3"0"0,-3 0 0,-3 0 0,2 0 0,-2 0 0,0 0 0,2 0 0,-1 0 0,2 0 0,1 0 0,-1 0 0,1 0 0,-3 0 0,0 0 0,-1 0 0,2-2 0,-2 2 0,1-2 0,0 2 0,0 0 0,-1 0 0,1 0 0,-1 0 0,2 0 0,0 0 0,-1 0 0,1 0 0,-2 0 0,-1 0 0,3 0 0,-2 0 0,1 0 0,0 0 0,0 0 0,-1 0 0,2 0 0,-2 0 0,2 0 0,-1 0 0,1 0 0,-3 0 0,4 0 0,-3 0 0,3 0 0,-4 0 0,3 0 0,-1 0 0,-1 0 0,2 0 0,-3 0 0,3 0 0,-2 0 0,1 0 0,0 2 0,0-2 0,0 1 0,0-1 0,1 0 0,-1 0 0,-1 0 0,4 0 0,-5 0 0,3 0 0,-2 0 0,1 0 0,0 1 0,0 0 0,0 0 0,0-1 0,-1 1 0,1 0 0,0 0 0,-1-1 0,1 0 0,0 0 0,-1 0 0,2 1 0,-2 0 0,1 0 0,1-1 0,-3 1 0,3-1 0,0 2 0,-1-1 0,2-1 0,-2 3 0,1-3 0,1 2 0,-1-2 0,0 0 0,-1 1 0,1-1 0,-1 2 0,1-2 0,-1 0 0,1 0 0,-1 0 0,1 1 0,0-1 0,1 2 0,-1-2 0,0 0 0,1 0 0,-1 0 0,1 0 0,-1 0 0,0 0 0,-1 0 0,1 0 0,-3 0 0,3 0 0,-1 0 0,1 0 0,-1 0 0,0 1 0,-1 0 0,2 0 0,0-1 0,0 0 0,1 1 0,-2 0 0,0 0 0,0-1 0,1 1 0,-3 0 0,3 0 0,-1 0 0,1 0 0,1 0 0,-2-1 0,1 2 0,-2-2 0,3 1 0,-2 1 0,0-2 0,0 1 0,2-1 0,-3 1 0,2 0 0,-2 0 0,3-1 0,-4 0 0,5 1 0,-5 0 0,3 0 0,-2-1 0,3 0 0,-3 0 0,2 0 0,-3 0 0,3 0 0,-1 2 0,0-2 0,0 1 0,0-1 0,-1 0 0,2 2 0,-3-2 0,3 1 0,-1-1 0,0 0 0,0 0 0,0 2 0,0-2 0,1 1 0,-1-1 0,0 0 0,1 0 0,-3 0 0,3 2 0,0-2 0,1 2 0,0-2 0,0 1 0,-1-1 0,2 2 0,-1-2 0,1 1 0,-2 0 0,1 0 0,-1-1 0,1 0 0,-1 1 0,0 0 0,-1 0 0,1-1 0,-3 0 0,3 0 0,-1 0 0,0 0 0,1 0 0,-3 0 0,3 0 0,-1 0 0,0 1 0,1 0 0,-2 0 0,1-1 0,1 0 0,-3 0 0,3 0 0,-1 0 0,1 1 0,-1 0 0,-1 0 0,1-1 0,1 0 0,0 0 0,0 0 0,2 0 0,-4 0 0,5 0 0,-3 0 0,2 0 0,-3 0 0,1 0 0,-2 2 0,3-2 0,-1 1 0,-1-1 0,1 0 0,-3 0 0,4 0 0,-3 0 0,3 2 0,-4-2 0,3 2 0,0-2 0,1 1 0,3-1 0,-4 2 0,2-2 0,-1 1 0,-1 0 0,1 0 0,-1-1 0,-1 1 0,1 0 0,-2 0 0,3-1 0,-1 1 0,0 0 0,1 0 0,1-1 0,-1 0 0,1 1 0,-2 0 0,1 0 0,-1-1 0,0 0 0,1 0 0,1 2 0,-1-2 0,3 2 0,-2-2 0,3 0 0,-1 1 0,1 0 0,-3 0 0,2 1 0,-3-2 0,1 2 0,-1-2 0,-3 1 0,2-1 0,-2 1 0,2-1 0,-2 0 0,1 2 0,0-2 0,0 1 0,-1-1 0,2 0 0,-3 2 0,3-2 0,-2 1 0,1-1 0,0 0 0,-1 1 0,1 0 0,0 0 0,-2 0 0,3 0 0,-2 0 0,1 1 0,0 0 0,-2 2 0,1-1 0,-1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1T17:29:38.677"/>
    </inkml:context>
    <inkml:brush xml:id="br0">
      <inkml:brushProperty name="width" value="0.2" units="cm"/>
      <inkml:brushProperty name="height" value="0.2" units="cm"/>
      <inkml:brushProperty name="color" value="#FFFFFF"/>
    </inkml:brush>
  </inkml:definitions>
  <inkml:trace contextRef="#ctx0" brushRef="#br0">0 7 24575,'15'0'0,"-2"0"0,-6 0 0,-1 0 0,0 0 0,-1 0 0,-1 0 0,1 0 0,-1 0 0,3 0 0,-1 0 0,0 0 0,0 0 0,1 0 0,-1 0 0,0-3 0,3 2 0,-3-2 0,3 3 0,-5 0 0,2 0 0,-2 0 0,1 0 0,1 0 0,-1 0 0,1 0 0,-2 0 0,1 0 0,-1 0 0,2 0 0,-1 0 0,-1 0 0,2 0 0,-2 0 0,1 0 0,2 0 0,-4 0 0,3 0 0,-2 0 0,0 0 0,3 0 0,-3 0 0,1 0 0,0 0 0,-2 0 0,3 0 0,0 2 0,1-2 0,-1 1 0,0 1 0,-2-2 0,1 2 0,1-2 0,-3 0 0,3 0 0,-1 1 0,0-1 0,0 1 0,-1-1 0,3 0 0,-4 0 0,5 0 0,-5 0 0,3 0 0,0 0 0,-1 0 0,2 0 0,-2 0 0,0 0 0,1 0 0,-3 0 0,3 0 0,0 0 0,-1 0 0,1 0 0,0 0 0,-3 0 0,3 0 0,0 0 0,-3 0 0,3 0 0,-2 0 0,1 0 0,0 0 0,0 0 0,0 0 0,0 0 0,-1 0 0,1 0 0,0 0 0,-1 0 0,2 0 0,-2 0 0,1 0 0,0 0 0,-1 2 0,1-2 0,0 1 0,0 0 0,-1 0 0,1 1 0,0-2 0,-1 2 0,1-1 0,-2 1 0,3-1 0,-2 0 0,1 1 0,0-2 0,-2 2 0,3-1 0,-2 1 0,0-1 0,2 1 0,-2-2 0,0 2 0,2-1 0,-2-1 0,1 1 0,0 1 0,-2-2 0,3 1 0,-2-1 0,0 2 0,2-2 0,-2 1 0,1 0 0,0 0 0,-1 1 0,1-1 0,0 0 0,0-1 0,-1 0 0,1 1 0,1 0 0,-1 1 0,2-2 0,-4 3 0,3-3 0,0 3 0,0-3 0,-1 2 0,-1-1 0,0-1 0,2 3 0,-2-3 0,1 1 0,-1 1 0,1-1 0,-1 1 0,2-1 0,-3 0 0,4 0 0,-4 1 0,3-1 0,-2 1 0,1-1 0,-1 0 0,4 0 0,-5 0 0,5 0 0,-5-1 0,3 0 0,-2 1 0,1 0 0,1 0 0,-3-1 0,3 0 0,-2 1 0,1-1 0,0 2 0,-2-1 0,3-1 0,-2 2 0,3-2 0,-3 1 0,1-1 0,0 1 0,-1 1 0,2-2 0,-2 1 0,0-1 0,1 2 0,1-2 0,-3 1 0,3-1 0,0 0 0,-1 1 0,3 0 0,-5 0 0,3-1 0,-1 0 0,1 0 0,-1 0 0,1 0 0,-2 1 0,3 0 0,-2 0 0,-1-1 0,0 0 0,1 0 0,0 0 0,0 0 0,-2 1 0,3 0 0,-2 0 0,1-1 0,0 1 0,0 0 0,-1 0 0,1 0 0,0 0 0,-1 0 0,2 0 0,-3-1 0,4 3 0,-4-3 0,3 2 0,-2-1 0,-1-1 0,4 3 0,-3-3 0,1 1 0,-15-7 0,7 5 0,-11-5 0,11 4 0,0 2 0,-3-1 0,1 1 0,-2 0 0,2 0 0,1 0 0,-2-3 0,3 2 0,-3-2 0,2 3 0,-1 0 0,1-3 0,16-1 0,-9 0 0,13 1 0,-13 2 0,-1 1 0,4-3 0,-2 3 0,2-1 0,-2 0 0,0-1 0,1 1 0,0-1 0,0 1 0,-1 1 0,1-2 0,-2-1 0,0-1 0,-2-1 0,-3 0 0,0 0 0,-4 0 0,2 1 0,0 1 0,1 0 0,-1 0 0,1 0 0,-2 2 0,1-1 0,-1 2 0,0 0 0,0 0 0,-3 0 0,1 0 0,-1 0 0,0 0 0,-1 0 0,0 0 0,1 0 0,4 0 0,-1 0 0,1 0 0,17 0 0,-9 0 0,16 0 0,-13 0 0,3 0 0,-3 0 0,1 0 0,0 0 0,-1 0 0,1 0 0,-1 0 0,-1 0 0,-1 0 0,1 0 0,-3 0 0,4 0 0,-3 0 0,3 0 0,-2 0 0,0 0 0,1 0 0,-3 0 0,4 0 0,-3 0 0,1 0 0,0 0 0,-1 0 0,2 0 0,-1 0 0,0 0 0,1 0 0,0 0 0,1 0 0,1 0 0,-1 0 0,-2 0 0,-1 0 0,0 0 0,1 0 0,0-1 0,0 1 0,0-1 0,1 1 0,0-2 0,0 2 0,0-1 0,-1 1 0,0 0 0,1 0 0,-3-2 0,3 2 0,0-1 0,-1 1 0,0 0 0,0-1 0,-1 0 0,2 0 0,-1 1 0,1 0 0,-3 0 0,3 0 0,-1 0 0,-1 0 0,2 0 0,-1 0 0,0 0 0,1 0 0,-3 0 0,4 0 0,-3 0 0,3 0 0,-4 0 0,2 0 0,0 0 0,-1 0 0,2 0 0,-1 0 0,-1 0 0,1 0 0,0 0 0,0 0 0,-1 0 0,2 0 0,-1 0 0,1 0 0,1 0 0,-1 0 0,0 0 0,1 0 0,-1 0 0,0 0 0,-1 0 0,1 0 0,-3 0 0,5 0 0,-5 0 0,3 0 0,-2 0 0,0 0 0,1 0 0,0 0 0,1 0 0,-2 0 0,1 0 0,0 0 0,-1 0 0,2 0 0,-1 0 0,-1 0 0,1 0 0,0 0 0,0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1T17:29:45.535"/>
    </inkml:context>
    <inkml:brush xml:id="br0">
      <inkml:brushProperty name="width" value="0.2" units="cm"/>
      <inkml:brushProperty name="height" value="0.2" units="cm"/>
      <inkml:brushProperty name="color" value="#FFFFFF"/>
    </inkml:brush>
  </inkml:definitions>
  <inkml:trace contextRef="#ctx0" brushRef="#br0">0 15 24575,'13'0'0,"0"0"0,-10 0 0,1 0 0,3 0 0,-3 0 0,3 0 0,-3 0 0,0 0 0,2 0 0,-2 0 0,1 0 0,0 0 0,-1 0 0,2 0 0,-1 0 0,-1 0 0,1 0 0,0 0 0,-1 0 0,1 0 0,0 0 0,-1 0 0,2 1 0,-2-1 0,1 2 0,0-1 0,-2-1 0,3 1 0,-2-1 0,2 0 0,-1 0 0,-1 0 0,0 2 0,1-2 0,0 2 0,0-2 0,-2 1 0,3-1 0,-2 3 0,1-3 0,1 2 0,-3-2 0,4 1 0,-3-1 0,3 2 0,-4-2 0,2 0 0,1 0 0,-1 0 0,2 0 0,-2 1 0,1-1 0,-3 1 0,3-1 0,-1 0 0,0 0 0,0 0 0,-1 0 0,1 0 0,0 0 0,0 0 0,-1 0 0,2 0 0,-2 2 0,1-2 0,0 1 0,-1-1 0,1 0 0,0 2 0,0-2 0,-1 1 0,2-1 0,-2 0 0,1 0 0,0 1 0,-1 0 0,1 0 0,0-1 0,0 0 0,-1 0 0,2 0 0,-2 0 0,0 0 0,2 0 0,-2 0 0,1 0 0,0 1 0,0 0 0,-1 0 0,1-1 0,0 0 0,-1 0 0,1 0 0,0 0 0,-1 0 0,1 0 0,-1 0 0,1 0 0,0 0 0,0 0 0,-1 0 0,1 0 0,0 0 0,-1 0 0,1 0 0,0 0 0,-1 0 0,2 0 0,-2 0 0,1-2 0,0 2 0,-2-2 0,2 0 0,0-1 0,-1 2 0,0-2 0,0 3 0,1-4 0,-1 3 0,0-3 0,0 3 0,2-1 0,-2 1 0,1 1 0,0 0 0,-1 0 0,1 0 0,1 0 0,-3 0 0,3 0 0,-2 0 0,1 0 0,0 0 0,1 0 0,-1 0 0,2 0 0,-4 0 0,3 0 0,-1 0 0,1 0 0,-1 0 0,-1 0 0,2 0 0,-3 0 0,5 0 0,-4 0 0,2 0 0,-1 0 0,-1 0 0,3 0 0,-4 0 0,3 0 0,-1 0 0,0 0 0,1 0 0,-3 0 0,3 0 0,-1 0 0,-1 0 0,2-3 0,-3 2 0,3-1 0,-2 2 0,1 0 0,0 0 0,-1-2 0,1 2 0,0-1 0,-2-1 0,3 2 0,-2-2 0,1 1 0,0-1 0,-2 1 0,3 0 0,-2 0 0,1 1 0,0-2 0,-1 2 0,0 0 0,1 0 0,-2 6 0,1-3 0,-1 5 0,0-5 0,0 0 0,1-1 0,-1 1 0,2-1 0,0-1 0,-1-1 0,1 0 0,0 0 0,-1 0 0,1 0 0,0 0 0,-1 0 0,1 0 0,0 0 0,-1 0 0,1 0 0,0 0 0,0 0 0,2 0 0,-3 0 0,1 0 0,-1 0 0,1 0 0,1 0 0,-2 0 0,1-1 0,0 1 0,-1-2 0,2 1 0,-3 1 0,3-2 0,0 2 0,-1 0 0,1 0 0,-2 0 0,0 0 0,2-1 0,-2 1 0,2-2 0,-2 2 0,1 0 0,0 0 0,0 0 0,-1 0 0,1 0 0,0 0 0,-1 0 0,2 0 0,-2 0 0,1 0 0,0 0 0,-1 0 0,1 0 0,0 0 0,-1 0 0,1 0 0,0 0 0,0 0 0,-1 0 0,1 0 0,0 0 0,-1 0 0,2 0 0,-2 0 0,1 0 0,0 0 0,-1 0 0,1 0 0,0 0 0,0 0 0,1 0 0,-2 0 0,2 0 0,-2 0 0,2 0 0,-2 0 0,1 0 0,1 0 0,-3 0 0,3 0 0,-1 0 0,1 0 0,-1 0 0,1 0 0,-3 0 0,3 0 0,0 0 0,-1 0 0,2 0 0,-2 0 0,0 0 0,1-1 0,-3 1 0,2-2 0,0 2 0,-1 0 0,2 0 0,-1 0 0,-1 0 0,1 0 0,0-1 0,-1 1 0,2-1 0,-2 1 0,1 0 0,0 0 0,0 0 0,-1 0 0,2 0 0,-2 0 0,2 0 0,0 0 0,-1 0 0,0 0 0,0 0 0,-2 0 0,3 0 0,0 0 0,-1 0 0,1 0 0,-2 0 0,1 0 0,0 0 0,0 0 0,0 0 0,0 0 0,-1 0 0,1 0 0,-1 0 0,1 0 0,0 0 0,0 0 0,1 0 0,3 0 0,-3 0 0,3 0 0,-1 0 0,-3 0 0,3 0 0,-5 1 0,2-1 0,0 1 0,-1-1 0,1 2 0,0-2 0,-2 2 0,2 0 0,-2 1 0,1-1 0,0 2 0,0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7T00:05:53.51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26,'911'0,"-904"0,-4 0,0 0,1 1,-1-1,0-1,1 1,-1 0,0-1,1 0,-1 0,0 0,0 0,0 0,0 0,4-3,-7 4,0 0,0 0,0 0,0-1,1 1,-1 0,0 0,0 0,0 0,0 0,0-1,0 1,0 0,0 0,0 0,0 0,0 0,0-1,0 1,0 0,0 0,0 0,0 0,0 0,0-1,0 1,0 0,0 0,0 0,0 0,0 0,0-1,0 1,0 0,0 0,-1 0,1 0,0 0,0 0,0 0,0-1,-9-3,-10 0,1 4,0 0,0 1,0 1,1 1,-1 0,-33 12,-12 2,-25 2,-251 49,199-41,117-24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7T00:05:53.51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1281 1,'-1258'0,"1235"0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7T00:05:53.51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1726 1,'-1660'0,"1652"0,0 0,0 1,0 0,-8 2,-1 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7T00:05:53.51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2786 28,'-1280'0,"990"-14,-16 1,-359 13,637 2,0 2,0 0,1 2,-53 18,51-15,28-9,-1 1,1-1,0 1,-1-1,1 1,0-1,-1 1,1 0,0-1,-1 1,1 0,0 0,0 0,0 0,0 0,0 0,0 0,-1 3,2-3,0 0,0 0,0 0,0 0,1 1,-1-1,1 0,-1 0,0 0,1 0,0 0,-1 0,1 0,-1 0,1 0,0-1,0 1,0 0,0 0,-1-1,1 1,0 0,0-1,0 1,2 0,14 10,1-1,0-1,1-1,34 11,-11-7,52 7,-25-11,0-4,89-5,-59-1,967 1,-827-12,-6 0,-135 14,76-2,-82-12,-62 7,46-2,-65 7,0 0,-1 0,1-1,14-4,-8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8T20:31:13.65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1,'3'0,"1"1,0 0,0 0,-1 0,1 0,5 3,12 3,15 0,1-3,-1-1,62-3,-55-1,0 2,49 7,-34 0,-1-2,61-3,-114-3,0 0,1 0,-1 0,0 1,1-1,-1 1,8 2,-12-3,0 0,0 0,0 0,0 0,1 0,-1 0,0 0,0 0,0 0,0 0,0 0,1 0,-1 0,0 0,0 0,0 0,0 1,0-1,0 0,0 0,1 0,-1 0,0 0,0 0,0 1,0-1,0 0,0 0,0 0,0 0,0 0,0 1,0-1,0 0,0 0,0 0,0 0,0 0,0 1,0-1,0 0,0 0,0 0,0 0,0 0,0 1,0-1,0 0,-1 0,-8 6,-16 2,-37 8,-1-3,-85 7,-130-12,259-8,13 0,12-1,167-12,-11-1,-140 14,0-2,0 0,0-1,-1-1,1-1,37-15,-42 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9T09:20:03.56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70,'4'-2,"-1"0,0 0,0 0,1 0,-1 0,1 1,-1 0,8-2,9-4,1-1,1 2,-1 0,34-5,-19 4,-7 3,-1 2,0 0,38 4,-7-1,628-1,-599 7,0 1,-49-8,42 7,-39-3,52-2,30 2,14 6,-38-4,80-1,14 1,262 15,-324-13,-88-4,167-1,-115-5,-19 2,-64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14T23:03:07.86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47,'2'-5,"-1"0,2 2,-1 0,-1-2,2 1,-1 3,0-3,0 3,1-2,-1 1,5-1,28-4,-27 7,35 2,82 39,-13-3,108 16,-128-29,122 13,253-11,-312-30,300 3,-438-1,31-19,2 2,0 9,-16 6,36-18,-46 13,0 3,31 3,20-1,-65-2,16-12,-17 11,-1 1,17-5,225 8,-119 6,-6-4,-113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6T23:32:33.96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43,'64'1,"73"-3,-87-7,-38 5,1 2,15-2,46 3,-50 2,0-1,0-1,31-6,-25 1,1 2,35 0,65 4,-46 2,55-2,-123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3T03:09:08.37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45,'530'0,"-502"2,-1 0,30 8,-25-4,36 1,106-6,-90-2,112 12,-33 2,221-9,-201-6,1288 2,-1452-1,0-1,-1-1,1-1,33-11,-25 6,32-5,78-17,-98 19,-22 6</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3T03:09:08.37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0,'1'1,"-1"0,0-1,0 1,0 0,1 0,-1-1,0 1,1 0,-1 0,1-1,-1 1,1 0,-1-1,1 1,-1-1,1 1,0-1,-1 1,1-1,0 1,0-1,-1 0,1 1,0-1,0 0,-1 0,3 1,25 4,-23-5,177 8,-52-4,872 16,-856-20,0 13,-33-1,120-9,-203-3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7T00:13:19.88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140 3,'264'-3,"281"7,-363 11,60 4,-223-19,25-2,0 4,51 9,2 4,0-6,133-9,-99-3,-112 4,-2 2,0 1,23 6,-20-4,39 5,-45-9,1-1,-1 1,1 1,27 11,-42-14,0 0,0 0,0 0,-1 0,1 0,0 0,0 0,0 0,0 0,0 0,0 2,0-2,0 0,0 0,0 0,0 0,0 0,0 0,0 0,0 0,0 0,0 0,0 1,0-1,0 0,0 0,0 0,0 0,0 0,0 0,0 0,0 0,0 0,0 1,0-1,0 0,0 0,0 0,0 0,0 0,0 0,0 0,0 0,0 0,0 0,0 0,0 1,0-1,1 0,-1 0,0 0,0 0,0 0,0 0,0 0,0 0,0 0,0 0,0 0,0 0,1 0,-1 0,0 0,0 0,0 0,0 0,-13 4,-18 0,-673-2,334-5,-888 3,1231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7T00:13:19.88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21 451,'179'-17,"-14"-1,251 16,-188 5,116 14,-35 1,-244-17,307 18,-218-6,59 9,-136-12,0-4,107-7,-64-1,-67 3,63-4,-114 3,1 0,0-1,0 1,-1-1,1-1,-1 1,0 0,2 0,-2-1,0 1,0-2,0 2,0-2,1 2,-1-1,0-1,0 0,-1 1,1-1,-1 1,1-1,-1 0,1 1,-1-2,0 1,0 1,0-2,-1 1,2-5,0-9,-1 1,0-1,-1-2,-2-23,1 16,1 18,-1 1,1 1,-1-2,0 2,0-1,0 1,-1-2,-1 1,-4-11,5 14,-1 0,0-1,0 1,0 0,0 0,-2 2,2-2,0 1,-1 1,-1-1,2 1,-1-1,-7-2,-37-12,-2 1,0 5,-88-10,30 5,-319-37,164 24,-459 6,471 27,215-5,1 3,-2 2,-43 12,54-11,0-1,-43 0,2-2,46 2,-30 9,0 1,-140 23,121-23,39-6,-50 4,56-11,-1 0,0 3,-38 12,55-10,18-2,20-1,-29-3,386 5,52 3,684 12,-896-20,-219-1,-2 1,-2 0,0 0,2 0,-2 0,1 0,-1 0,0 1,1 1,0-1,-1 0,0 1,1-1,-1 0,4 4,-7-5,0 0,0 0,0 2,0-2,1 0,-1 0,0 0,0 0,0 0,0 0,0 1,0-1,0 0,0 0,0 0,0 0,0 0,0 1,0-1,0 0,0 0,0 0,0 0,0 0,0 2,0-2,0 0,0 0,0 0,0 0,0 0,0 1,0-1,0 0,-1 0,1 0,0 0,0 0,0 0,0 0,0 1,-9 4,-13 1,-164 0,37-2,-547 44,501-35,-84 9,65-8,-48 6,220-16,27-3,1 0,0 2,-27 7,40-10,1 0,0 0,-1 0,1 0,-1 0,1 0,0 0,-1 0,1 2,-1-2,1 0,0 0,-1 0,1 1,0-1,-1 0,1 0,0 1,-1-1,1 0,0 2,0-2,-1 0,1 1,0-1,0 0,0 1,-1-1,1 1,0 1,12 6,24-1,310-1,-198-9,11 0,200 6,-318 1,75 18,-112-19,-6-1,-15 1,-28-1,-42-4,24-1,2 4,-87 15,-18 10,53-10,-283 52,349-58,-46 8,65-9</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7T00:13:19.89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532 175,'3317'0,"-3221"-5,122-26,-122 14,123-2,-182 17,58-12,-56 6,41 0,-174 29,-130-1,111-11,-435 15,-3-26,180-1,-1334 3,1434 18,25 1,99-21,52 0,-133 17,93 5,201-20,-18 1,1282-1,-1125-18,-19 1,-27 18,-690-1,-522 20,758-5,887-35,-221 5,476-31,-497 24,-153 7,245-7,-102 3,-79 7,-79 8,-60-13,-71 9,54-2,318 13,-398-2,-1 1,0 2,0 2,0 0,-1 2,43 22,-64-29,-1-1,1 1,-1-1,0 2,2-1,-2 0,0 1,1-1,-1 0,0 0,0 1,0-1,0 0,0 2,0-2,0 1,2 3,-3-4,0 0,0 2,0-2,0 1,0-1,0 0,0 0,0 1,0-1,0 2,-1-2,1 0,-2 1,2-1,-1 0,1 0,-1 1,1-1,-2 2,-1 1,0 1,-1-1,0-1,0 1,1 0,-2 0,0 0,1-1,-1-1,-5 5,-9-2,2 0,-1 0,0-2,-20 1,-26 5,-106 14,32-6,26-5,-179-9,145-6,-488 3,587 3,-52 11,-30 1,-41 4,-36 0,182-19</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6T02:41:35.98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1 236,'1977'0,"-1754"18,-15 1,-106-19,-42-2,1 4,113 17,-110-9,1-4,0-2,86-7,-31-1,283 5,-398-1,-1 0,2-1,-2 1,2-1,-2 1,2-2,6-2,-12 4,0 0,0 0,2 0,-2 0,0-2,0 2,1 0,-1 0,0 0,1-1,-1 1,0 0,0-2,0 2,2 0,-2 0,0-1,0 1,0 0,0 0,0 0,0 0,1-2,-1 2,0 0,0-1,0 1,0 0,0-2,0 2,0 0,0-1,-1 0,1-1,-2 2,1-3,0 2,-1-2,1 1,-1 1,1 1,0-2,-2 1,2-1,-4-2,-24-13,-1-1,-1 2,-1 3,0 0,-42-11,-172-28,194 43,-63-8,-154-3,-121 21,146 3,110-3,-169-4,160-12,-48-2,90 17,-191-13,-420-9,502 23,1028 33,-63 0,-244-17,10 1,-261-2,-23 0,-221-16,1 3,-1-2,0 2,0 2,26 9,69 38,-110-51,0-1,-1 0,1 0,0 1,-1-1,1 0,-1 2,2-2,-2 0,1 1,-1-1,1 2,-1-2,2 1,-2-1,0 0,1 0,-1 2,0-2,1 3,-11 3,-31-1,39-5,-311-16,109 2,-709 8,506 7,-509-1,884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6T02:43:15.26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360 319,'502'17,"-36"1,-133-18,467 13,-241 5,28 1,118 6,-189-8,569 32,-774-36,401 8,885-22,-1590 1,0 0,1-2,-1 2,0-1,-1 0,1 0,0-1,0 0,0-1,0 0,8-3,-11 2,0 1,-1 0,1-1,-1 2,1-2,-2 0,1 0,0 0,-2 0,2 0,0 0,-2 0,1 0,-1-1,0 1,1-1,-2 1,1-6,6-77,-6 79,-1-1,-1 1,1 0,-2 0,0 0,0 1,0-1,-5-12,4 17,0-1,2 2,-3-1,1-1,0 1,1 1,-1 0,-1 0,1-1,-1 2,0-2,1 2,-1-1,0 1,0 0,0 0,-7-1,-9-2,0 3,-27-2,35 3,-417 2,161 3,-2896-6,2946-15,44 0,-708 11,489 7,313-2,-32 2,0-5,-202-30,-295-60,411 79,-232 13,194 5,180-4,28 1,1 0,1-2,-1 0,-1-3,-32-7,30 3,-1 3,1 0,-49-2,-95 8,74 1,-50-1,120-1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6T02:45:21.11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1,'1201'0,"-1181"1,0 1,24 5,-5 0,13 5,-36-9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9T09:36:10.17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72,'1648'0,"-1351"-10,-153 3,4-1,73-3,39 3,42-2,-214 10,485-10,304 2,-559 10,515-2,-601 9,-23-1,-171-7,24-1,70 10,-36-5,-29-3,-13 7,-37-6,25 3,0-5,-25-1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6T02:48:45.86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0,'322'15,"-284"-11,457 15,-314-15,376 24,3 10,-231-35,-211-3,-104 0,-1 1,21 6,-18-4,19 2,-23-3,0-1,13 6,-21-6,7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6T02:54:33.11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1 433,'3627'0,"-3217"33,-28 0,-196-33,-76-3,2 6,208 34,-203-20,3-6,-2-4,160-12,-58-2,520 9,-732-2,1 0,1-2,-2 2,2-1,-2 1,2-4,12-4,-20 8,-2 0,0 0,3 0,-3 0,0-3,0 3,2 0,-2 0,0 0,1-2,-1 2,0 0,0-3,0 3,4 0,-4 0,0-2,0 2,0 0,0-2,0 2,0 0,1-3,-1 3,0 0,0-2,0 2,0 0,0-3,0 3,0 0,0-2,-1 1,1-3,-4 3,3-4,-1 3,-1-3,-1 2,1 1,1 0,1-1,-4 1,3-1,-8-4,-43-24,-2-3,-2 6,-1 3,-1 2,-77-22,-316-50,357 78,-116-13,-283-8,-220 41,265 4,203-6,-309-6,292-23,-87-4,165 32,-352-23,-769-17,921 42,1885 59,-114 3,-448-33,17 1,-477-2,-43 0,-407-30,4 5,-2-3,-2 4,2 3,47 16,126 71,-201-94,-1-2,-1 0,4 0,-3 2,-1-2,2 0,-2 3,3-3,-3 0,2 2,-2-2,2 3,-2-3,3 2,-3-2,0 1,2-1,-2 4,0-4,3 5,-21 6,-57-2,70-9,-568-29,198 3,-1300 14,927 15,-932-3,1620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7T00:18:10.13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1 125,'26'-11,"1"0,0 2,0 1,1 1,33-3,143-4,-164 13,1111-45,-371 38,-518 9,210 32,-368-23,182 19,-244-21,-31-5,-1-1,17 2,42 5,10-1,-34-4,0 2,48 13,16 2,-89-19,30 0,-35-2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7T03:54:09.87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26,'23'1,"0"1,23 7,-2-2,71 16,-64-11,63 5,-33-9,187 10,-175-16,80 7,388 7,-381-18,87 4,276-5,-160-22,-2-20,-74 8,-188 20,-42 6,90-1,-141 12,-4 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7T16:09:27.770"/>
    </inkml:context>
    <inkml:brush xml:id="br0">
      <inkml:brushProperty name="width" value="0.2" units="cm"/>
      <inkml:brushProperty name="height" value="0.4" units="cm"/>
      <inkml:brushProperty name="color" value="#B4C7E7"/>
      <inkml:brushProperty name="tip" value="rectangle"/>
      <inkml:brushProperty name="rasterOp" value="maskPen"/>
      <inkml:brushProperty name="ignorePressure" value="1"/>
    </inkml:brush>
  </inkml:definitions>
  <inkml:trace contextRef="#ctx0" brushRef="#br0">0 43,'0'-1,"1"1,-1-1,0 0,0 1,0-2,1 2,-1-1,0 1,1-1,-1 1,0-1,2 1,-2 0,1-1,-1 1,1-1,-1 1,1 0,-1-2,1 2,-1 0,1 0,1-1,19-6,-13 5,10-4,0 3,1-2,-1 3,26-3,78 6,-55 0,23 4,102 17,-120-13,128 22,-136-22,74 2,-6-2,254 0,-248-11,31 2,521-12,-398 4,13 0,634-6,-612 15,-201-2,133 3,-91 19,-63-6,217 10,220-26,-530 1,1-1,0-2,-1 1,1 0,-2-2,1 1,17-9,-17 6</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7T02:36:00.70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51,'32'0,"444"11,79 9,2-21,-180-2,2228 4,-2577-3,54-9,1-1,27-2,39-1,-53 16,50-2,-81-11,-23 3,-19 6</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7T02:36:00.70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1,'128'0,"468"11,94 22,-364-25,70 5,576 4,-653-18,-292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7T02:36:00.71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3,'45'-1,"4"0,-1 3,63 8,-76-3,40 7,147 9,455-24,-655 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7T02:42:36.96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31,'8'0,"22"1,0-2,60-10,-28 2,0 3,1 2,83 5,-43 1,-96-2,62-1,0 4,72 11,-88-7,0-3,66-3,-101-1,5-1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7T02:42:36.96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1,'644'0,"-622"0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30T16:20:47.36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0,'1376'0,"-1112"14,-51-2,405-10,-318-4,730 2,-779 13,-45 0,389-11,-310-4,372 2,-634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7T02:42:36.96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30,'22'-1,"0"-1,35-8,-31 4,33-2,267 6,-168 4,964-2,-1099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7T02:42:36.96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1,'128'0,"468"11,94 22,-364-25,70 5,576 4,-653-18,-292 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7T02:42:36.96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3,'45'-1,"4"0,-1 3,63 8,-76-3,40 7,147 9,455-24,-655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30T16:21:03.64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1 159,'2972'0,"-2746"-13,-39 1,60 11,153-9,2-7,1 17,-156 1,4331-1,-4369-12,-69 1,60-8,-82 7,-27 1,54-4,-18 2,4 0,-108 12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30T16:21:06.38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28,'502'-10,"90"-8,3 19,-215 0,-107-2,307 3,-313 10,19 1,565-11,-440-4,2368 2,-2757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1T17:26:19.642"/>
    </inkml:context>
    <inkml:brush xml:id="br0">
      <inkml:brushProperty name="width" value="0.1" units="cm"/>
      <inkml:brushProperty name="height" value="0.2" units="cm"/>
      <inkml:brushProperty name="color" value="#FFFFFF"/>
      <inkml:brushProperty name="tip" value="rectangle"/>
      <inkml:brushProperty name="rasterOp" value="maskPen"/>
    </inkml:brush>
  </inkml:definitions>
  <inkml:trace contextRef="#ctx0" brushRef="#br0">1 0 16383,'0'0'0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1T17:29:07.256"/>
    </inkml:context>
    <inkml:brush xml:id="br0">
      <inkml:brushProperty name="width" value="0.2" units="cm"/>
      <inkml:brushProperty name="height" value="0.2" units="cm"/>
      <inkml:brushProperty name="color" value="#FFFFFF"/>
    </inkml:brush>
  </inkml:definitions>
  <inkml:trace contextRef="#ctx0" brushRef="#br0">2398 0 24575,'-16'0'0,"0"0"0,8 0 0,-4 0 0,6 0 0,-4 0 0,4 0 0,-2 0 0,-2 0 0,1 0 0,-2 0 0,1 0 0,1 0 0,-1 0 0,2 0 0,0 0 0,0 0 0,0 0 0,2 0 0,-2 0 0,4 0 0,-2 0 0,1 0 0,1 0 0,-1 0 0,-3 0 0,4 0 0,-3 0 0,3 0 0,1 0 0,-3 0 0,2 0 0,-3 0 0,3 0 0,-1 0 0,0 0 0,-2 0 0,-1 0 0,0 0 0,-2 0 0,1 0 0,-1 0 0,2 0 0,-3 0 0,3 0 0,-3 2 0,3-2 0,0 2 0,0 0 0,0-2 0,2 2 0,-2-2 0,2 2 0,0-2 0,-1 2 0,2-2 0,-2 0 0,1 2 0,0-2 0,-2 2 0,2-2 0,0 0 0,-2 0 0,4 0 0,-4 0 0,4 0 0,-3 0 0,3 0 0,-2 0 0,0 0 0,0 0 0,-2 0 0,2 0 0,-2 0 0,2 0 0,0 0 0,-1 0 0,3 0 0,-4 2 0,4-1 0,-2 0 0,1-1 0,1 0 0,-1 0 0,-1 0 0,2 0 0,-4 0 0,4 2 0,-3-2 0,2 2 0,-2-2 0,3 0 0,-4 2 0,4-2 0,-2 2 0,-1-2 0,-1 2 0,0-2 0,1 2 0,4-2 0,-1 0 0,-1 0 0,1 0 0,-1 0 0,0 0 0,1 0 0,-3 0 0,-1 0 0,-1 0 0,-4 0 0,2 2 0,0 0 0,-1 2 0,1-1 0,0 0 0,0-2 0,3 2 0,0-2 0,2 1 0,-2-1 0,4 0 0,-1 1 0,-1-1 0,2 0 0,-1 0 0,-1-1 0,2 0 0,-1 2 0,-1-2 0,2 2 0,-4-2 0,2 2 0,0-2 0,-1 2 0,0-2 0,-1 0 0,0 2 0,0-2 0,0 2 0,-2-2 0,1 0 0,-1 0 0,2 0 0,-1 2 0,1-2 0,0 2 0,0-2 0,0 0 0,2 0 0,-2 0 0,2 0 0,-2 0 0,2 0 0,1 0 0,-1 0 0,2 0 0,-2 0 0,1 2 0,0-2 0,0 2 0,0-2 0,0 0 0,0 0 0,0 0 0,1 0 0,-1 0 0,0 0 0,1 0 0,-1 0 0,0 0 0,1 0 0,-2 0 0,1 0 0,1 0 0,-1 0 0,0 0 0,0 0 0,0 0 0,-1 0 0,2 0 0,-3 0 0,2 0 0,1 0 0,-2 0 0,1 0 0,1 0 0,-2 0 0,1 0 0,1 0 0,-1 0 0,0 0 0,-4 0 0,1 0 0,-3 2 0,1 0 0,-1 1 0,0 0 0,-2-2 0,5 1 0,-5-2 0,4 1 0,-4 0 0,5 1 0,-5-2 0,4 0 0,-3 0 0,3 0 0,-4 0 0,5 0 0,-5 0 0,4 0 0,-1 0 0,2 0 0,0 0 0,0 0 0,0 0 0,0 0 0,-1 0 0,3 0 0,-1 0 0,3 0 0,-4 0 0,4 0 0,-2 0 0,1 0 0,1 0 0,-2 0 0,1 0 0,1 0 0,-1 0 0,-1 0 0,1 0 0,-1 0 0,1 0 0,1 0 0,-3 0 0,2 0 0,-2 0 0,3 0 0,1 0 0,-5 0 0,2 0 0,-1 0 0,1 0 0,3 0 0,-3 0 0,1 0 0,-1 0 0,1 0 0,-1 0 0,2 0 0,-1 0 0,-1 0 0,2 0 0,-3 0 0,3 0 0,-4 0 0,4 0 0,-1 0 0,0 0 0,1 0 0,-2 0 0,1 0 0,1 0 0,-1 0 0,-1 0 0,2 0 0,-1 0 0,0 0 0,1 0 0,-1 0 0,-1 0 0,2 0 0,-2 1 0,1 0 0,1 0 0,-2-1 0,0 2 0,2-1 0,-1 0 0,-2 1 0,2-1 0,-2 0 0,3-1 0,1 0 0,-3 2 0,2-2 0,-1 2 0,0-2 0,1 0 0,-1 0 0,0 2 0,1-2 0,-2 2 0,1-2 0,1 0 0,-1 0 0,0 1 0,1 0 0,-4 0 0,4 1 0,-1-2 0,-1 2 0,2-2 0,-1 0 0,0 2 0,1-2 0,-1 2 0,-1-2 0,2 0 0,-1 0 0,0 1 0,1 0 0,-1 0 0,0-1 0,1 0 0,-2 2 0,1-2 0,1 4 0,-1-4 0,0 3 0,1-3 0,-1 2 0,0-2 0,3-6 0,-1 3 0,5-5 0,-2 4 0,3 1 0,-2-2 0,2 1 0,-3-1 0,3 0 0,-2 1 0,0-1 0,-1 0 0,-1 1 0,-1-1 0,-1 0 0,-1 1 0,1-1 0,-2 5 0,-3 2 0,2 2 0,-3 1 0,3-1 0,-2-2 0,2 2 0,-2-2 0,2 2 0,0-2 0,-2 2 0,4-2 0,-2 0 0,1 0 0,1-2 0,-2 1 0,1 0 0,1 2 0,-2-3 0,1 2 0,1-2 0,-1 0 0,0 2 0,1-2 0,-2 2 0,1-2 0,-1 0 0,0 1 0,1 0 0,1 0 0,-1 1 0,1-2 0,-4 2 0,4 0 0,-1-2 0,-3 3 0,4-2 0,-3 1 0,1-1 0,2 0 0,-2 1 0,1-1 0,1 0 0,-1 0 0,-1-1 0,2 0 0,-1 2 0,0-2 0,1 3 0,-1-2 0,2 2 0,-2-3 0,1 4 0,-1-4 0,1 3 0,-1-2 0,1 0 0,-1 1 0,2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1T17:29:14.405"/>
    </inkml:context>
    <inkml:brush xml:id="br0">
      <inkml:brushProperty name="width" value="0.2" units="cm"/>
      <inkml:brushProperty name="height" value="0.2" units="cm"/>
      <inkml:brushProperty name="color" value="#FFFFFF"/>
    </inkml:brush>
  </inkml:definitions>
  <inkml:trace contextRef="#ctx0" brushRef="#br0">1 15 24575,'14'0'0,"10"0"0,-15 0 0,18 0 0,-18 0 0,7 0 0,-10 0 0,0 0 0,1 0 0,-2 0 0,-1 0 0,0 0 0,1 0 0,0 0 0,0 0 0,0 0 0,0 0 0,-1 0 0,1 0 0,0 0 0,1 0 0,-2 0 0,2 0 0,-1 0 0,2 0 0,-3 0 0,2-1 0,-1 0 0,0 0 0,1 1 0,-3-1 0,4-1 0,-3 0 0,2 1 0,-2 0 0,-1 0 0,2-1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US" dirty="0"/>
          </a:p>
        </p:txBody>
      </p:sp>
      <p:sp>
        <p:nvSpPr>
          <p:cNvPr id="3" name="Date Placeholder 2"/>
          <p:cNvSpPr>
            <a:spLocks noGrp="1"/>
          </p:cNvSpPr>
          <p:nvPr>
            <p:ph type="dt" idx="1"/>
          </p:nvPr>
        </p:nvSpPr>
        <p:spPr>
          <a:xfrm>
            <a:off x="3939466" y="0"/>
            <a:ext cx="3013763" cy="463647"/>
          </a:xfrm>
          <a:prstGeom prst="rect">
            <a:avLst/>
          </a:prstGeom>
        </p:spPr>
        <p:txBody>
          <a:bodyPr vert="horz" lIns="92546" tIns="46273" rIns="92546" bIns="46273" rtlCol="0"/>
          <a:lstStyle>
            <a:lvl1pPr algn="r">
              <a:defRPr sz="1200"/>
            </a:lvl1pPr>
          </a:lstStyle>
          <a:p>
            <a:fld id="{51F2850A-6799-4403-86AE-3BDF725FBB6F}" type="datetimeFigureOut">
              <a:rPr lang="en-US" smtClean="0"/>
              <a:t>11/21/2025</a:t>
            </a:fld>
            <a:endParaRPr lang="en-US" dirty="0"/>
          </a:p>
        </p:txBody>
      </p:sp>
      <p:sp>
        <p:nvSpPr>
          <p:cNvPr id="4" name="Slide Image Placeholder 3"/>
          <p:cNvSpPr>
            <a:spLocks noGrp="1" noRot="1" noChangeAspect="1"/>
          </p:cNvSpPr>
          <p:nvPr>
            <p:ph type="sldImg" idx="2"/>
          </p:nvPr>
        </p:nvSpPr>
        <p:spPr>
          <a:xfrm>
            <a:off x="1444625" y="1155700"/>
            <a:ext cx="4065588" cy="3117850"/>
          </a:xfrm>
          <a:prstGeom prst="rect">
            <a:avLst/>
          </a:prstGeom>
          <a:noFill/>
          <a:ln w="12700">
            <a:solidFill>
              <a:prstClr val="black"/>
            </a:solidFill>
          </a:ln>
        </p:spPr>
        <p:txBody>
          <a:bodyPr vert="horz" lIns="92546" tIns="46273" rIns="92546" bIns="46273" rtlCol="0" anchor="ctr"/>
          <a:lstStyle/>
          <a:p>
            <a:endParaRPr lang="en-US" dirty="0"/>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46" tIns="46273" rIns="92546" bIns="462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9466" y="8777193"/>
            <a:ext cx="3013763" cy="463646"/>
          </a:xfrm>
          <a:prstGeom prst="rect">
            <a:avLst/>
          </a:prstGeom>
        </p:spPr>
        <p:txBody>
          <a:bodyPr vert="horz" lIns="92546" tIns="46273" rIns="92546" bIns="46273" rtlCol="0" anchor="b"/>
          <a:lstStyle>
            <a:lvl1pPr algn="r">
              <a:defRPr sz="1200"/>
            </a:lvl1pPr>
          </a:lstStyle>
          <a:p>
            <a:fld id="{D750C85D-B1EF-4B0E-BB21-69870CA1B8B7}" type="slidenum">
              <a:rPr lang="en-US" smtClean="0"/>
              <a:t>‹#›</a:t>
            </a:fld>
            <a:endParaRPr lang="en-US" dirty="0"/>
          </a:p>
        </p:txBody>
      </p:sp>
    </p:spTree>
    <p:extLst>
      <p:ext uri="{BB962C8B-B14F-4D97-AF65-F5344CB8AC3E}">
        <p14:creationId xmlns:p14="http://schemas.microsoft.com/office/powerpoint/2010/main" val="2743996821"/>
      </p:ext>
    </p:extLst>
  </p:cSld>
  <p:clrMap bg1="lt1" tx1="dk1" bg2="lt2" tx2="dk2" accent1="accent1" accent2="accent2" accent3="accent3" accent4="accent4" accent5="accent5" accent6="accent6" hlink="hlink" folHlink="folHlink"/>
  <p:hf hdr="0" ftr="0" dt="0"/>
  <p:notesStyle>
    <a:lvl1pPr marL="0" algn="l" defTabSz="1163117" rtl="0" eaLnBrk="1" latinLnBrk="0" hangingPunct="1">
      <a:defRPr sz="1526" kern="1200">
        <a:solidFill>
          <a:schemeClr val="tx1"/>
        </a:solidFill>
        <a:latin typeface="+mn-lt"/>
        <a:ea typeface="+mn-ea"/>
        <a:cs typeface="+mn-cs"/>
      </a:defRPr>
    </a:lvl1pPr>
    <a:lvl2pPr marL="581558" algn="l" defTabSz="1163117" rtl="0" eaLnBrk="1" latinLnBrk="0" hangingPunct="1">
      <a:defRPr sz="1526" kern="1200">
        <a:solidFill>
          <a:schemeClr val="tx1"/>
        </a:solidFill>
        <a:latin typeface="+mn-lt"/>
        <a:ea typeface="+mn-ea"/>
        <a:cs typeface="+mn-cs"/>
      </a:defRPr>
    </a:lvl2pPr>
    <a:lvl3pPr marL="1163117" algn="l" defTabSz="1163117" rtl="0" eaLnBrk="1" latinLnBrk="0" hangingPunct="1">
      <a:defRPr sz="1526" kern="1200">
        <a:solidFill>
          <a:schemeClr val="tx1"/>
        </a:solidFill>
        <a:latin typeface="+mn-lt"/>
        <a:ea typeface="+mn-ea"/>
        <a:cs typeface="+mn-cs"/>
      </a:defRPr>
    </a:lvl3pPr>
    <a:lvl4pPr marL="1744675" algn="l" defTabSz="1163117" rtl="0" eaLnBrk="1" latinLnBrk="0" hangingPunct="1">
      <a:defRPr sz="1526" kern="1200">
        <a:solidFill>
          <a:schemeClr val="tx1"/>
        </a:solidFill>
        <a:latin typeface="+mn-lt"/>
        <a:ea typeface="+mn-ea"/>
        <a:cs typeface="+mn-cs"/>
      </a:defRPr>
    </a:lvl4pPr>
    <a:lvl5pPr marL="2326234" algn="l" defTabSz="1163117" rtl="0" eaLnBrk="1" latinLnBrk="0" hangingPunct="1">
      <a:defRPr sz="1526" kern="1200">
        <a:solidFill>
          <a:schemeClr val="tx1"/>
        </a:solidFill>
        <a:latin typeface="+mn-lt"/>
        <a:ea typeface="+mn-ea"/>
        <a:cs typeface="+mn-cs"/>
      </a:defRPr>
    </a:lvl5pPr>
    <a:lvl6pPr marL="2907792" algn="l" defTabSz="1163117" rtl="0" eaLnBrk="1" latinLnBrk="0" hangingPunct="1">
      <a:defRPr sz="1526" kern="1200">
        <a:solidFill>
          <a:schemeClr val="tx1"/>
        </a:solidFill>
        <a:latin typeface="+mn-lt"/>
        <a:ea typeface="+mn-ea"/>
        <a:cs typeface="+mn-cs"/>
      </a:defRPr>
    </a:lvl6pPr>
    <a:lvl7pPr marL="3489350" algn="l" defTabSz="1163117" rtl="0" eaLnBrk="1" latinLnBrk="0" hangingPunct="1">
      <a:defRPr sz="1526" kern="1200">
        <a:solidFill>
          <a:schemeClr val="tx1"/>
        </a:solidFill>
        <a:latin typeface="+mn-lt"/>
        <a:ea typeface="+mn-ea"/>
        <a:cs typeface="+mn-cs"/>
      </a:defRPr>
    </a:lvl7pPr>
    <a:lvl8pPr marL="4070909" algn="l" defTabSz="1163117" rtl="0" eaLnBrk="1" latinLnBrk="0" hangingPunct="1">
      <a:defRPr sz="1526" kern="1200">
        <a:solidFill>
          <a:schemeClr val="tx1"/>
        </a:solidFill>
        <a:latin typeface="+mn-lt"/>
        <a:ea typeface="+mn-ea"/>
        <a:cs typeface="+mn-cs"/>
      </a:defRPr>
    </a:lvl8pPr>
    <a:lvl9pPr marL="4652467" algn="l" defTabSz="1163117" rtl="0" eaLnBrk="1" latinLnBrk="0" hangingPunct="1">
      <a:defRPr sz="152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a:spLocks noGrp="1" noRot="1" noChangeAspect="1"/>
          </p:cNvSpPr>
          <p:nvPr>
            <p:ph type="sldImg" idx="2"/>
          </p:nvPr>
        </p:nvSpPr>
        <p:spPr>
          <a:xfrm>
            <a:off x="1416050" y="1143000"/>
            <a:ext cx="40259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6" name="Google Shape;8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8715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25" y="1155700"/>
            <a:ext cx="4065588"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0C85D-B1EF-4B0E-BB21-69870CA1B8B7}" type="slidenum">
              <a:rPr lang="en-US" smtClean="0"/>
              <a:t>5</a:t>
            </a:fld>
            <a:endParaRPr lang="en-US" dirty="0"/>
          </a:p>
        </p:txBody>
      </p:sp>
    </p:spTree>
    <p:extLst>
      <p:ext uri="{BB962C8B-B14F-4D97-AF65-F5344CB8AC3E}">
        <p14:creationId xmlns:p14="http://schemas.microsoft.com/office/powerpoint/2010/main" val="517457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25" y="1155700"/>
            <a:ext cx="4065588"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0C85D-B1EF-4B0E-BB21-69870CA1B8B7}" type="slidenum">
              <a:rPr lang="en-US" smtClean="0"/>
              <a:t>6</a:t>
            </a:fld>
            <a:endParaRPr lang="en-US" dirty="0"/>
          </a:p>
        </p:txBody>
      </p:sp>
    </p:spTree>
    <p:extLst>
      <p:ext uri="{BB962C8B-B14F-4D97-AF65-F5344CB8AC3E}">
        <p14:creationId xmlns:p14="http://schemas.microsoft.com/office/powerpoint/2010/main" val="225812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25" y="1155700"/>
            <a:ext cx="4065588"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0C85D-B1EF-4B0E-BB21-69870CA1B8B7}" type="slidenum">
              <a:rPr lang="en-US" smtClean="0"/>
              <a:t>8</a:t>
            </a:fld>
            <a:endParaRPr lang="en-US" dirty="0"/>
          </a:p>
        </p:txBody>
      </p:sp>
    </p:spTree>
    <p:extLst>
      <p:ext uri="{BB962C8B-B14F-4D97-AF65-F5344CB8AC3E}">
        <p14:creationId xmlns:p14="http://schemas.microsoft.com/office/powerpoint/2010/main" val="2415178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50C85D-B1EF-4B0E-BB21-69870CA1B8B7}" type="slidenum">
              <a:rPr lang="en-US" smtClean="0"/>
              <a:t>14</a:t>
            </a:fld>
            <a:endParaRPr lang="en-US" dirty="0"/>
          </a:p>
        </p:txBody>
      </p:sp>
    </p:spTree>
    <p:extLst>
      <p:ext uri="{BB962C8B-B14F-4D97-AF65-F5344CB8AC3E}">
        <p14:creationId xmlns:p14="http://schemas.microsoft.com/office/powerpoint/2010/main" val="2961100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1720956"/>
            <a:ext cx="11658600" cy="3660987"/>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1714500" y="5523125"/>
            <a:ext cx="10287000" cy="2538835"/>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64528C-9D07-45E4-8382-56AC9DC0B738}" type="datetime1">
              <a:rPr lang="en-US" smtClean="0"/>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82264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2602F5-F5F7-4A85-873C-2B497758AA81}" type="datetime1">
              <a:rPr lang="en-US" smtClean="0"/>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68A684-2416-462E-A295-DA63975C2470}" type="slidenum">
              <a:rPr lang="en-US" smtClean="0"/>
              <a:t>‹#›</a:t>
            </a:fld>
            <a:endParaRPr lang="en-US" dirty="0"/>
          </a:p>
        </p:txBody>
      </p:sp>
    </p:spTree>
    <p:extLst>
      <p:ext uri="{BB962C8B-B14F-4D97-AF65-F5344CB8AC3E}">
        <p14:creationId xmlns:p14="http://schemas.microsoft.com/office/powerpoint/2010/main" val="404728266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5513" y="559858"/>
            <a:ext cx="2957513" cy="891148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6" y="559858"/>
            <a:ext cx="8701088" cy="89114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2602F5-F5F7-4A85-873C-2B497758AA81}" type="datetime1">
              <a:rPr lang="en-US" smtClean="0"/>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68A684-2416-462E-A295-DA63975C2470}" type="slidenum">
              <a:rPr lang="en-US" smtClean="0"/>
              <a:t>‹#›</a:t>
            </a:fld>
            <a:endParaRPr lang="en-US" dirty="0"/>
          </a:p>
        </p:txBody>
      </p:sp>
    </p:spTree>
    <p:extLst>
      <p:ext uri="{BB962C8B-B14F-4D97-AF65-F5344CB8AC3E}">
        <p14:creationId xmlns:p14="http://schemas.microsoft.com/office/powerpoint/2010/main" val="45008065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6E87A6-1E19-4956-B9D8-A8935624D968}" type="datetime1">
              <a:rPr lang="en-US" smtClean="0"/>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68A684-2416-462E-A295-DA63975C2470}" type="slidenum">
              <a:rPr lang="en-US" smtClean="0"/>
              <a:t>‹#›</a:t>
            </a:fld>
            <a:endParaRPr lang="en-US" dirty="0"/>
          </a:p>
        </p:txBody>
      </p:sp>
    </p:spTree>
    <p:extLst>
      <p:ext uri="{BB962C8B-B14F-4D97-AF65-F5344CB8AC3E}">
        <p14:creationId xmlns:p14="http://schemas.microsoft.com/office/powerpoint/2010/main" val="271164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832" y="2621600"/>
            <a:ext cx="11830050" cy="4374197"/>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935832" y="7037179"/>
            <a:ext cx="11830050" cy="2300287"/>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2602F5-F5F7-4A85-873C-2B497758AA81}" type="datetime1">
              <a:rPr lang="en-US" smtClean="0"/>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68A684-2416-462E-A295-DA63975C2470}" type="slidenum">
              <a:rPr lang="en-US" smtClean="0"/>
              <a:t>‹#›</a:t>
            </a:fld>
            <a:endParaRPr lang="en-US" dirty="0"/>
          </a:p>
        </p:txBody>
      </p:sp>
    </p:spTree>
    <p:extLst>
      <p:ext uri="{BB962C8B-B14F-4D97-AF65-F5344CB8AC3E}">
        <p14:creationId xmlns:p14="http://schemas.microsoft.com/office/powerpoint/2010/main" val="301112499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799291"/>
            <a:ext cx="5829300" cy="6672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943725" y="2799291"/>
            <a:ext cx="5829300" cy="6672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2602F5-F5F7-4A85-873C-2B497758AA81}" type="datetime1">
              <a:rPr lang="en-US" smtClean="0"/>
              <a:t>11/21/2025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68A684-2416-462E-A295-DA63975C2470}" type="slidenum">
              <a:rPr lang="en-US" smtClean="0"/>
              <a:t>‹#›</a:t>
            </a:fld>
            <a:endParaRPr lang="en-US" dirty="0"/>
          </a:p>
        </p:txBody>
      </p:sp>
    </p:spTree>
    <p:extLst>
      <p:ext uri="{BB962C8B-B14F-4D97-AF65-F5344CB8AC3E}">
        <p14:creationId xmlns:p14="http://schemas.microsoft.com/office/powerpoint/2010/main" val="192839959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762" y="559861"/>
            <a:ext cx="11830050" cy="203253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44763" y="2577783"/>
            <a:ext cx="5802510" cy="1263332"/>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44763" y="3841115"/>
            <a:ext cx="5802510" cy="56497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943726" y="2577783"/>
            <a:ext cx="5831087" cy="1263332"/>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6943726" y="3841115"/>
            <a:ext cx="5831087" cy="56497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2602F5-F5F7-4A85-873C-2B497758AA81}" type="datetime1">
              <a:rPr lang="en-US" smtClean="0"/>
              <a:t>11/21/2025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68A684-2416-462E-A295-DA63975C2470}" type="slidenum">
              <a:rPr lang="en-US" smtClean="0"/>
              <a:t>‹#›</a:t>
            </a:fld>
            <a:endParaRPr lang="en-US" dirty="0"/>
          </a:p>
        </p:txBody>
      </p:sp>
    </p:spTree>
    <p:extLst>
      <p:ext uri="{BB962C8B-B14F-4D97-AF65-F5344CB8AC3E}">
        <p14:creationId xmlns:p14="http://schemas.microsoft.com/office/powerpoint/2010/main" val="279060735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2602F5-F5F7-4A85-873C-2B497758AA81}" type="datetime1">
              <a:rPr lang="en-US" smtClean="0"/>
              <a:t>11/21/2025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68A684-2416-462E-A295-DA63975C2470}" type="slidenum">
              <a:rPr lang="en-US" smtClean="0"/>
              <a:t>‹#›</a:t>
            </a:fld>
            <a:endParaRPr lang="en-US" dirty="0"/>
          </a:p>
        </p:txBody>
      </p:sp>
    </p:spTree>
    <p:extLst>
      <p:ext uri="{BB962C8B-B14F-4D97-AF65-F5344CB8AC3E}">
        <p14:creationId xmlns:p14="http://schemas.microsoft.com/office/powerpoint/2010/main" val="145876444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2602F5-F5F7-4A85-873C-2B497758AA81}" type="datetime1">
              <a:rPr lang="en-US" smtClean="0"/>
              <a:t>11/21/2025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68A684-2416-462E-A295-DA63975C2470}" type="slidenum">
              <a:rPr lang="en-US" smtClean="0"/>
              <a:t>‹#›</a:t>
            </a:fld>
            <a:endParaRPr lang="en-US" dirty="0"/>
          </a:p>
        </p:txBody>
      </p:sp>
    </p:spTree>
    <p:extLst>
      <p:ext uri="{BB962C8B-B14F-4D97-AF65-F5344CB8AC3E}">
        <p14:creationId xmlns:p14="http://schemas.microsoft.com/office/powerpoint/2010/main" val="332219217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701040"/>
            <a:ext cx="4423767" cy="245364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5831087" y="1514054"/>
            <a:ext cx="6943725" cy="7472892"/>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44762" y="3154680"/>
            <a:ext cx="4423767" cy="5844435"/>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62602F5-F5F7-4A85-873C-2B497758AA81}" type="datetime1">
              <a:rPr lang="en-US" smtClean="0"/>
              <a:t>11/21/2025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68A684-2416-462E-A295-DA63975C2470}" type="slidenum">
              <a:rPr lang="en-US" smtClean="0"/>
              <a:t>‹#›</a:t>
            </a:fld>
            <a:endParaRPr lang="en-US" dirty="0"/>
          </a:p>
        </p:txBody>
      </p:sp>
    </p:spTree>
    <p:extLst>
      <p:ext uri="{BB962C8B-B14F-4D97-AF65-F5344CB8AC3E}">
        <p14:creationId xmlns:p14="http://schemas.microsoft.com/office/powerpoint/2010/main" val="197907539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701040"/>
            <a:ext cx="4423767" cy="245364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831087" y="1514054"/>
            <a:ext cx="6943725" cy="7472892"/>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4" name="Text Placeholder 3"/>
          <p:cNvSpPr>
            <a:spLocks noGrp="1"/>
          </p:cNvSpPr>
          <p:nvPr>
            <p:ph type="body" sz="half" idx="2"/>
          </p:nvPr>
        </p:nvSpPr>
        <p:spPr>
          <a:xfrm>
            <a:off x="944762" y="3154680"/>
            <a:ext cx="4423767" cy="5844435"/>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62602F5-F5F7-4A85-873C-2B497758AA81}" type="datetime1">
              <a:rPr lang="en-US" smtClean="0"/>
              <a:t>11/21/2025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68A684-2416-462E-A295-DA63975C2470}" type="slidenum">
              <a:rPr lang="en-US" smtClean="0"/>
              <a:t>‹#›</a:t>
            </a:fld>
            <a:endParaRPr lang="en-US" dirty="0"/>
          </a:p>
        </p:txBody>
      </p:sp>
    </p:spTree>
    <p:extLst>
      <p:ext uri="{BB962C8B-B14F-4D97-AF65-F5344CB8AC3E}">
        <p14:creationId xmlns:p14="http://schemas.microsoft.com/office/powerpoint/2010/main" val="424466525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975" y="559861"/>
            <a:ext cx="11830050" cy="203253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42975" y="2799291"/>
            <a:ext cx="11830050" cy="66720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42975" y="9746406"/>
            <a:ext cx="3086100" cy="559858"/>
          </a:xfrm>
          <a:prstGeom prst="rect">
            <a:avLst/>
          </a:prstGeom>
        </p:spPr>
        <p:txBody>
          <a:bodyPr vert="horz" lIns="91440" tIns="45720" rIns="91440" bIns="45720" rtlCol="0" anchor="ctr"/>
          <a:lstStyle>
            <a:lvl1pPr algn="l">
              <a:defRPr sz="1800">
                <a:solidFill>
                  <a:schemeClr val="tx1">
                    <a:tint val="75000"/>
                  </a:schemeClr>
                </a:solidFill>
              </a:defRPr>
            </a:lvl1pPr>
          </a:lstStyle>
          <a:p>
            <a:fld id="{362602F5-F5F7-4A85-873C-2B497758AA81}" type="datetime1">
              <a:rPr lang="en-US" smtClean="0"/>
              <a:t>11/21/2025</a:t>
            </a:fld>
            <a:endParaRPr lang="en-US" dirty="0"/>
          </a:p>
        </p:txBody>
      </p:sp>
      <p:sp>
        <p:nvSpPr>
          <p:cNvPr id="5" name="Footer Placeholder 4"/>
          <p:cNvSpPr>
            <a:spLocks noGrp="1"/>
          </p:cNvSpPr>
          <p:nvPr>
            <p:ph type="ftr" sz="quarter" idx="3"/>
          </p:nvPr>
        </p:nvSpPr>
        <p:spPr>
          <a:xfrm>
            <a:off x="4543425" y="9746406"/>
            <a:ext cx="4629150" cy="55985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686925" y="9746406"/>
            <a:ext cx="3086100" cy="559858"/>
          </a:xfrm>
          <a:prstGeom prst="rect">
            <a:avLst/>
          </a:prstGeom>
        </p:spPr>
        <p:txBody>
          <a:bodyPr vert="horz" lIns="91440" tIns="45720" rIns="91440" bIns="45720" rtlCol="0" anchor="ctr"/>
          <a:lstStyle>
            <a:lvl1pPr algn="r">
              <a:defRPr sz="1800">
                <a:solidFill>
                  <a:schemeClr val="tx1">
                    <a:tint val="75000"/>
                  </a:schemeClr>
                </a:solidFill>
              </a:defRPr>
            </a:lvl1pPr>
          </a:lstStyle>
          <a:p>
            <a:fld id="{BD68A684-2416-462E-A295-DA63975C2470}" type="slidenum">
              <a:rPr lang="en-US" smtClean="0"/>
              <a:t>‹#›</a:t>
            </a:fld>
            <a:endParaRPr lang="en-US" dirty="0"/>
          </a:p>
        </p:txBody>
      </p:sp>
      <p:pic>
        <p:nvPicPr>
          <p:cNvPr id="7" name="Google Shape;16;p30">
            <a:extLst>
              <a:ext uri="{FF2B5EF4-FFF2-40B4-BE49-F238E27FC236}">
                <a16:creationId xmlns:a16="http://schemas.microsoft.com/office/drawing/2014/main" id="{08EEA480-56BE-4021-8BDB-838EF1014D49}"/>
              </a:ext>
            </a:extLst>
          </p:cNvPr>
          <p:cNvPicPr preferRelativeResize="0"/>
          <p:nvPr userDrawn="1"/>
        </p:nvPicPr>
        <p:blipFill rotWithShape="1">
          <a:blip r:embed="rId13">
            <a:alphaModFix/>
          </a:blip>
          <a:srcRect/>
          <a:stretch/>
        </p:blipFill>
        <p:spPr>
          <a:xfrm>
            <a:off x="12939092" y="-201212"/>
            <a:ext cx="820450" cy="955050"/>
          </a:xfrm>
          <a:prstGeom prst="rect">
            <a:avLst/>
          </a:prstGeom>
          <a:noFill/>
          <a:ln>
            <a:noFill/>
          </a:ln>
        </p:spPr>
      </p:pic>
    </p:spTree>
    <p:extLst>
      <p:ext uri="{BB962C8B-B14F-4D97-AF65-F5344CB8AC3E}">
        <p14:creationId xmlns:p14="http://schemas.microsoft.com/office/powerpoint/2010/main" val="3930965803"/>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3" Type="http://schemas.openxmlformats.org/officeDocument/2006/relationships/image" Target="../media/image379.emf"/><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customXml" Target="../ink/ink1.xml"/><Relationship Id="rId4" Type="http://schemas.openxmlformats.org/officeDocument/2006/relationships/image" Target="../media/image78.png"/></Relationships>
</file>

<file path=ppt/slides/_rels/slide1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s://resources.educationaboveall.org/" TargetMode="External"/><Relationship Id="rId7"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1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86.png"/><Relationship Id="rId10" Type="http://schemas.openxmlformats.org/officeDocument/2006/relationships/image" Target="../media/image90.svg"/><Relationship Id="rId4" Type="http://schemas.openxmlformats.org/officeDocument/2006/relationships/image" Target="../media/image84.png"/><Relationship Id="rId9" Type="http://schemas.openxmlformats.org/officeDocument/2006/relationships/image" Target="../media/image89.svg"/></Relationships>
</file>

<file path=ppt/slides/_rels/slide14.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0.png"/><Relationship Id="rId18" Type="http://schemas.openxmlformats.org/officeDocument/2006/relationships/hyperlink" Target="https://www.google.com/url?q=https://resources.educationaboveall.org/&amp;sa=D&amp;source=editors&amp;ust=1615132795375000&amp;usg=AFQjCNHJUDahUimlicqq0ZVqhOHeyAM1Mw" TargetMode="External"/><Relationship Id="rId3" Type="http://schemas.openxmlformats.org/officeDocument/2006/relationships/image" Target="../media/image91.png"/><Relationship Id="rId21" Type="http://schemas.openxmlformats.org/officeDocument/2006/relationships/image" Target="../media/image103.png"/><Relationship Id="rId7" Type="http://schemas.openxmlformats.org/officeDocument/2006/relationships/image" Target="../media/image42.png"/><Relationship Id="rId12" Type="http://schemas.openxmlformats.org/officeDocument/2006/relationships/image" Target="../media/image99.svg"/><Relationship Id="rId17" Type="http://schemas.openxmlformats.org/officeDocument/2006/relationships/image" Target="../media/image102.svg"/><Relationship Id="rId2" Type="http://schemas.openxmlformats.org/officeDocument/2006/relationships/notesSlide" Target="../notesSlides/notesSlide5.xml"/><Relationship Id="rId16" Type="http://schemas.openxmlformats.org/officeDocument/2006/relationships/image" Target="../media/image101.png"/><Relationship Id="rId20"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94.svg"/><Relationship Id="rId11" Type="http://schemas.openxmlformats.org/officeDocument/2006/relationships/image" Target="../media/image98.png"/><Relationship Id="rId24" Type="http://schemas.openxmlformats.org/officeDocument/2006/relationships/image" Target="../media/image106.svg"/><Relationship Id="rId5" Type="http://schemas.openxmlformats.org/officeDocument/2006/relationships/image" Target="../media/image93.png"/><Relationship Id="rId15" Type="http://schemas.openxmlformats.org/officeDocument/2006/relationships/image" Target="../media/image85.png"/><Relationship Id="rId23" Type="http://schemas.openxmlformats.org/officeDocument/2006/relationships/image" Target="../media/image105.png"/><Relationship Id="rId10" Type="http://schemas.openxmlformats.org/officeDocument/2006/relationships/image" Target="../media/image97.svg"/><Relationship Id="rId19" Type="http://schemas.openxmlformats.org/officeDocument/2006/relationships/image" Target="../media/image32.png"/><Relationship Id="rId4" Type="http://schemas.openxmlformats.org/officeDocument/2006/relationships/image" Target="../media/image92.svg"/><Relationship Id="rId9" Type="http://schemas.openxmlformats.org/officeDocument/2006/relationships/image" Target="../media/image96.png"/><Relationship Id="rId14" Type="http://schemas.microsoft.com/office/2007/relationships/hdphoto" Target="../media/hdphoto3.wdp"/><Relationship Id="rId22" Type="http://schemas.openxmlformats.org/officeDocument/2006/relationships/image" Target="../media/image104.sv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5.svg"/><Relationship Id="rId7" Type="http://schemas.microsoft.com/office/2007/relationships/hdphoto" Target="../media/hdphoto5.wdp"/><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89.svg"/><Relationship Id="rId5" Type="http://schemas.microsoft.com/office/2007/relationships/hdphoto" Target="../media/hdphoto4.wdp"/><Relationship Id="rId10" Type="http://schemas.openxmlformats.org/officeDocument/2006/relationships/image" Target="../media/image88.png"/><Relationship Id="rId4" Type="http://schemas.openxmlformats.org/officeDocument/2006/relationships/image" Target="../media/image107.png"/><Relationship Id="rId9" Type="http://schemas.openxmlformats.org/officeDocument/2006/relationships/image" Target="../media/image70.svg"/></Relationships>
</file>

<file path=ppt/slides/_rels/slide16.xml.rels><?xml version="1.0" encoding="UTF-8" standalone="yes"?>
<Relationships xmlns="http://schemas.openxmlformats.org/package/2006/relationships"><Relationship Id="rId13" Type="http://schemas.openxmlformats.org/officeDocument/2006/relationships/image" Target="../media/image120.svg"/><Relationship Id="rId18" Type="http://schemas.openxmlformats.org/officeDocument/2006/relationships/image" Target="../media/image125.png"/><Relationship Id="rId26" Type="http://schemas.openxmlformats.org/officeDocument/2006/relationships/image" Target="../media/image133.png"/><Relationship Id="rId39" Type="http://schemas.openxmlformats.org/officeDocument/2006/relationships/image" Target="../media/image146.svg"/><Relationship Id="rId21" Type="http://schemas.openxmlformats.org/officeDocument/2006/relationships/image" Target="../media/image128.svg"/><Relationship Id="rId34" Type="http://schemas.openxmlformats.org/officeDocument/2006/relationships/image" Target="../media/image141.png"/><Relationship Id="rId42" Type="http://schemas.openxmlformats.org/officeDocument/2006/relationships/image" Target="../media/image149.png"/><Relationship Id="rId47" Type="http://schemas.openxmlformats.org/officeDocument/2006/relationships/image" Target="../media/image154.svg"/><Relationship Id="rId50" Type="http://schemas.openxmlformats.org/officeDocument/2006/relationships/image" Target="../media/image50.png"/><Relationship Id="rId7" Type="http://schemas.openxmlformats.org/officeDocument/2006/relationships/image" Target="../media/image114.svg"/><Relationship Id="rId2" Type="http://schemas.openxmlformats.org/officeDocument/2006/relationships/image" Target="../media/image109.png"/><Relationship Id="rId16" Type="http://schemas.openxmlformats.org/officeDocument/2006/relationships/image" Target="../media/image123.png"/><Relationship Id="rId29" Type="http://schemas.openxmlformats.org/officeDocument/2006/relationships/image" Target="../media/image136.svg"/><Relationship Id="rId11" Type="http://schemas.openxmlformats.org/officeDocument/2006/relationships/image" Target="../media/image118.svg"/><Relationship Id="rId24" Type="http://schemas.openxmlformats.org/officeDocument/2006/relationships/image" Target="../media/image131.png"/><Relationship Id="rId32" Type="http://schemas.openxmlformats.org/officeDocument/2006/relationships/image" Target="../media/image139.png"/><Relationship Id="rId37" Type="http://schemas.openxmlformats.org/officeDocument/2006/relationships/image" Target="../media/image144.svg"/><Relationship Id="rId40" Type="http://schemas.openxmlformats.org/officeDocument/2006/relationships/image" Target="../media/image147.png"/><Relationship Id="rId45" Type="http://schemas.openxmlformats.org/officeDocument/2006/relationships/image" Target="../media/image152.svg"/><Relationship Id="rId53" Type="http://schemas.openxmlformats.org/officeDocument/2006/relationships/image" Target="../media/image55.svg"/><Relationship Id="rId5" Type="http://schemas.openxmlformats.org/officeDocument/2006/relationships/image" Target="../media/image112.svg"/><Relationship Id="rId10" Type="http://schemas.openxmlformats.org/officeDocument/2006/relationships/image" Target="../media/image117.png"/><Relationship Id="rId19" Type="http://schemas.openxmlformats.org/officeDocument/2006/relationships/image" Target="../media/image126.svg"/><Relationship Id="rId31" Type="http://schemas.openxmlformats.org/officeDocument/2006/relationships/image" Target="../media/image138.svg"/><Relationship Id="rId44" Type="http://schemas.openxmlformats.org/officeDocument/2006/relationships/image" Target="../media/image151.png"/><Relationship Id="rId52" Type="http://schemas.openxmlformats.org/officeDocument/2006/relationships/image" Target="../media/image54.png"/><Relationship Id="rId4" Type="http://schemas.openxmlformats.org/officeDocument/2006/relationships/image" Target="../media/image111.png"/><Relationship Id="rId9" Type="http://schemas.openxmlformats.org/officeDocument/2006/relationships/image" Target="../media/image116.svg"/><Relationship Id="rId14" Type="http://schemas.openxmlformats.org/officeDocument/2006/relationships/image" Target="../media/image121.png"/><Relationship Id="rId22" Type="http://schemas.openxmlformats.org/officeDocument/2006/relationships/image" Target="../media/image129.png"/><Relationship Id="rId27" Type="http://schemas.openxmlformats.org/officeDocument/2006/relationships/image" Target="../media/image134.svg"/><Relationship Id="rId30" Type="http://schemas.openxmlformats.org/officeDocument/2006/relationships/image" Target="../media/image137.png"/><Relationship Id="rId35" Type="http://schemas.openxmlformats.org/officeDocument/2006/relationships/image" Target="../media/image142.svg"/><Relationship Id="rId43" Type="http://schemas.openxmlformats.org/officeDocument/2006/relationships/image" Target="../media/image150.svg"/><Relationship Id="rId48" Type="http://schemas.openxmlformats.org/officeDocument/2006/relationships/image" Target="../media/image155.png"/><Relationship Id="rId8" Type="http://schemas.openxmlformats.org/officeDocument/2006/relationships/image" Target="../media/image115.png"/><Relationship Id="rId51" Type="http://schemas.openxmlformats.org/officeDocument/2006/relationships/image" Target="../media/image51.svg"/><Relationship Id="rId3" Type="http://schemas.openxmlformats.org/officeDocument/2006/relationships/image" Target="../media/image110.svg"/><Relationship Id="rId12" Type="http://schemas.openxmlformats.org/officeDocument/2006/relationships/image" Target="../media/image119.png"/><Relationship Id="rId17" Type="http://schemas.openxmlformats.org/officeDocument/2006/relationships/image" Target="../media/image124.svg"/><Relationship Id="rId25" Type="http://schemas.openxmlformats.org/officeDocument/2006/relationships/image" Target="../media/image132.svg"/><Relationship Id="rId33" Type="http://schemas.openxmlformats.org/officeDocument/2006/relationships/image" Target="../media/image140.svg"/><Relationship Id="rId38" Type="http://schemas.openxmlformats.org/officeDocument/2006/relationships/image" Target="../media/image145.png"/><Relationship Id="rId46" Type="http://schemas.openxmlformats.org/officeDocument/2006/relationships/image" Target="../media/image153.png"/><Relationship Id="rId20" Type="http://schemas.openxmlformats.org/officeDocument/2006/relationships/image" Target="../media/image127.png"/><Relationship Id="rId41" Type="http://schemas.openxmlformats.org/officeDocument/2006/relationships/image" Target="../media/image148.svg"/><Relationship Id="rId54"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13.png"/><Relationship Id="rId15" Type="http://schemas.openxmlformats.org/officeDocument/2006/relationships/image" Target="../media/image122.svg"/><Relationship Id="rId23" Type="http://schemas.openxmlformats.org/officeDocument/2006/relationships/image" Target="../media/image130.svg"/><Relationship Id="rId28" Type="http://schemas.openxmlformats.org/officeDocument/2006/relationships/image" Target="../media/image135.png"/><Relationship Id="rId36" Type="http://schemas.openxmlformats.org/officeDocument/2006/relationships/image" Target="../media/image143.png"/><Relationship Id="rId49" Type="http://schemas.openxmlformats.org/officeDocument/2006/relationships/image" Target="../media/image156.sv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63.svg"/><Relationship Id="rId3" Type="http://schemas.openxmlformats.org/officeDocument/2006/relationships/image" Target="../media/image159.svg"/><Relationship Id="rId7" Type="http://schemas.openxmlformats.org/officeDocument/2006/relationships/image" Target="../media/image160.png"/><Relationship Id="rId12" Type="http://schemas.openxmlformats.org/officeDocument/2006/relationships/image" Target="../media/image62.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162.svg"/><Relationship Id="rId5" Type="http://schemas.openxmlformats.org/officeDocument/2006/relationships/hyperlink" Target="https://resources.educationaboveall.org/sites/default/files/resources/attachments/2020-07/Water%20is%20life%208-10%20Level%202.pdf" TargetMode="External"/><Relationship Id="rId15" Type="http://schemas.openxmlformats.org/officeDocument/2006/relationships/image" Target="../media/image164.svg"/><Relationship Id="rId10" Type="http://schemas.openxmlformats.org/officeDocument/2006/relationships/image" Target="../media/image161.png"/><Relationship Id="rId4" Type="http://schemas.openxmlformats.org/officeDocument/2006/relationships/image" Target="../media/image59.png"/><Relationship Id="rId9" Type="http://schemas.openxmlformats.org/officeDocument/2006/relationships/image" Target="../media/image70.svg"/><Relationship Id="rId14" Type="http://schemas.openxmlformats.org/officeDocument/2006/relationships/image" Target="../media/image163.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67.svg"/><Relationship Id="rId3" Type="http://schemas.openxmlformats.org/officeDocument/2006/relationships/image" Target="../media/image22.png"/><Relationship Id="rId7" Type="http://schemas.openxmlformats.org/officeDocument/2006/relationships/image" Target="../media/image19.svg"/><Relationship Id="rId12" Type="http://schemas.openxmlformats.org/officeDocument/2006/relationships/image" Target="../media/image163.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66.svg"/><Relationship Id="rId5" Type="http://schemas.openxmlformats.org/officeDocument/2006/relationships/image" Target="../media/image58.png"/><Relationship Id="rId15" Type="http://schemas.openxmlformats.org/officeDocument/2006/relationships/image" Target="../media/image169.svg"/><Relationship Id="rId10" Type="http://schemas.openxmlformats.org/officeDocument/2006/relationships/image" Target="../media/image165.png"/><Relationship Id="rId4" Type="http://schemas.openxmlformats.org/officeDocument/2006/relationships/image" Target="../media/image23.svg"/><Relationship Id="rId9" Type="http://schemas.openxmlformats.org/officeDocument/2006/relationships/image" Target="../media/image21.svg"/><Relationship Id="rId14" Type="http://schemas.openxmlformats.org/officeDocument/2006/relationships/image" Target="../media/image168.png"/></Relationships>
</file>

<file path=ppt/slides/_rels/slide1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76.png"/><Relationship Id="rId3" Type="http://schemas.microsoft.com/office/2007/relationships/hdphoto" Target="../media/hdphoto6.wdp"/><Relationship Id="rId7" Type="http://schemas.openxmlformats.org/officeDocument/2006/relationships/customXml" Target="../ink/ink2.xml"/><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10" Type="http://schemas.openxmlformats.org/officeDocument/2006/relationships/image" Target="../media/image175.svg"/><Relationship Id="rId4" Type="http://schemas.openxmlformats.org/officeDocument/2006/relationships/image" Target="../media/image171.png"/><Relationship Id="rId9" Type="http://schemas.openxmlformats.org/officeDocument/2006/relationships/image" Target="../media/image174.png"/></Relationships>
</file>

<file path=ppt/slides/_rels/slide21.xml.rels><?xml version="1.0" encoding="UTF-8" standalone="yes"?>
<Relationships xmlns="http://schemas.openxmlformats.org/package/2006/relationships"><Relationship Id="rId8" Type="http://schemas.openxmlformats.org/officeDocument/2006/relationships/hyperlink" Target="https://translate.google.com/" TargetMode="External"/><Relationship Id="rId13" Type="http://schemas.openxmlformats.org/officeDocument/2006/relationships/customXml" Target="../ink/ink3.xml"/><Relationship Id="rId3" Type="http://schemas.microsoft.com/office/2007/relationships/hdphoto" Target="../media/hdphoto7.wdp"/><Relationship Id="rId7" Type="http://schemas.openxmlformats.org/officeDocument/2006/relationships/image" Target="../media/image110.svg"/><Relationship Id="rId12" Type="http://schemas.openxmlformats.org/officeDocument/2006/relationships/image" Target="../media/image106.sv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05.png"/><Relationship Id="rId5" Type="http://schemas.openxmlformats.org/officeDocument/2006/relationships/image" Target="../media/image179.png"/><Relationship Id="rId10" Type="http://schemas.openxmlformats.org/officeDocument/2006/relationships/image" Target="../media/image159.svg"/><Relationship Id="rId4" Type="http://schemas.openxmlformats.org/officeDocument/2006/relationships/image" Target="../media/image178.png"/><Relationship Id="rId9" Type="http://schemas.openxmlformats.org/officeDocument/2006/relationships/image" Target="../media/image158.png"/><Relationship Id="rId14" Type="http://schemas.openxmlformats.org/officeDocument/2006/relationships/image" Target="../media/image182.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png"/><Relationship Id="rId7" Type="http://schemas.openxmlformats.org/officeDocument/2006/relationships/image" Target="../media/image181.svg"/><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10.svg"/><Relationship Id="rId10" Type="http://schemas.openxmlformats.org/officeDocument/2006/relationships/image" Target="../media/image184.svg"/><Relationship Id="rId4" Type="http://schemas.openxmlformats.org/officeDocument/2006/relationships/image" Target="../media/image109.png"/><Relationship Id="rId9" Type="http://schemas.openxmlformats.org/officeDocument/2006/relationships/image" Target="../media/image183.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193.svg"/><Relationship Id="rId3" Type="http://schemas.openxmlformats.org/officeDocument/2006/relationships/image" Target="../media/image186.svg"/><Relationship Id="rId7" Type="http://schemas.openxmlformats.org/officeDocument/2006/relationships/image" Target="../media/image188.svg"/><Relationship Id="rId12" Type="http://schemas.openxmlformats.org/officeDocument/2006/relationships/image" Target="../media/image192.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7.png"/><Relationship Id="rId11" Type="http://schemas.openxmlformats.org/officeDocument/2006/relationships/image" Target="../media/image191.png"/><Relationship Id="rId5" Type="http://schemas.openxmlformats.org/officeDocument/2006/relationships/image" Target="../media/image106.svg"/><Relationship Id="rId10" Type="http://schemas.openxmlformats.org/officeDocument/2006/relationships/image" Target="../media/image190.png"/><Relationship Id="rId4" Type="http://schemas.openxmlformats.org/officeDocument/2006/relationships/image" Target="../media/image105.png"/><Relationship Id="rId9" Type="http://schemas.openxmlformats.org/officeDocument/2006/relationships/image" Target="../media/image189.png"/></Relationships>
</file>

<file path=ppt/slides/_rels/slide24.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59.svg"/><Relationship Id="rId7" Type="http://schemas.microsoft.com/office/2007/relationships/hdphoto" Target="../media/hdphoto8.wdp"/><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svg"/><Relationship Id="rId4" Type="http://schemas.openxmlformats.org/officeDocument/2006/relationships/image" Target="../media/image194.png"/><Relationship Id="rId9" Type="http://schemas.openxmlformats.org/officeDocument/2006/relationships/image" Target="../media/image188.svg"/></Relationships>
</file>

<file path=ppt/slides/_rels/slide25.xml.rels><?xml version="1.0" encoding="UTF-8" standalone="yes"?>
<Relationships xmlns="http://schemas.openxmlformats.org/package/2006/relationships"><Relationship Id="rId8" Type="http://schemas.openxmlformats.org/officeDocument/2006/relationships/image" Target="../media/image197.svg"/><Relationship Id="rId13" Type="http://schemas.openxmlformats.org/officeDocument/2006/relationships/customXml" Target="../ink/ink5.xml"/><Relationship Id="rId3" Type="http://schemas.openxmlformats.org/officeDocument/2006/relationships/image" Target="../media/image193.svg"/><Relationship Id="rId7" Type="http://schemas.openxmlformats.org/officeDocument/2006/relationships/image" Target="../media/image183.png"/><Relationship Id="rId12" Type="http://schemas.openxmlformats.org/officeDocument/2006/relationships/image" Target="../media/image203.png"/><Relationship Id="rId2" Type="http://schemas.openxmlformats.org/officeDocument/2006/relationships/image" Target="../media/image192.png"/><Relationship Id="rId16"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106.svg"/><Relationship Id="rId5" Type="http://schemas.openxmlformats.org/officeDocument/2006/relationships/image" Target="../media/image105.png"/><Relationship Id="rId15" Type="http://schemas.openxmlformats.org/officeDocument/2006/relationships/customXml" Target="../ink/ink6.xml"/><Relationship Id="rId10" Type="http://schemas.openxmlformats.org/officeDocument/2006/relationships/customXml" Target="../ink/ink4.xml"/><Relationship Id="rId4" Type="http://schemas.openxmlformats.org/officeDocument/2006/relationships/image" Target="../media/image58.png"/><Relationship Id="rId9" Type="http://schemas.openxmlformats.org/officeDocument/2006/relationships/image" Target="../media/image198.png"/><Relationship Id="rId14" Type="http://schemas.openxmlformats.org/officeDocument/2006/relationships/image" Target="../media/image204.png"/></Relationships>
</file>

<file path=ppt/slides/_rels/slide26.xml.rels><?xml version="1.0" encoding="UTF-8" standalone="yes"?>
<Relationships xmlns="http://schemas.openxmlformats.org/package/2006/relationships"><Relationship Id="rId8" Type="http://schemas.openxmlformats.org/officeDocument/2006/relationships/image" Target="../media/image200.jpeg"/><Relationship Id="rId13" Type="http://schemas.openxmlformats.org/officeDocument/2006/relationships/image" Target="../media/image206.png"/><Relationship Id="rId18" Type="http://schemas.openxmlformats.org/officeDocument/2006/relationships/image" Target="../media/image209.jpeg"/><Relationship Id="rId3" Type="http://schemas.openxmlformats.org/officeDocument/2006/relationships/image" Target="../media/image167.svg"/><Relationship Id="rId21" Type="http://schemas.openxmlformats.org/officeDocument/2006/relationships/image" Target="../media/image193.svg"/><Relationship Id="rId7" Type="http://schemas.openxmlformats.org/officeDocument/2006/relationships/image" Target="../media/image199.jpg"/><Relationship Id="rId12" Type="http://schemas.openxmlformats.org/officeDocument/2006/relationships/image" Target="../media/image202.png"/><Relationship Id="rId17" Type="http://schemas.openxmlformats.org/officeDocument/2006/relationships/image" Target="../media/image208.jpeg"/><Relationship Id="rId2" Type="http://schemas.openxmlformats.org/officeDocument/2006/relationships/image" Target="../media/image163.png"/><Relationship Id="rId16" Type="http://schemas.microsoft.com/office/2007/relationships/hdphoto" Target="../media/hdphoto9.wdp"/><Relationship Id="rId20"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https://www.clipartkey.com/mpngs/m/199-1996167_sorghum-source-of-gum-arabic-png.png" TargetMode="External"/><Relationship Id="rId5" Type="http://schemas.openxmlformats.org/officeDocument/2006/relationships/image" Target="../media/image159.svg"/><Relationship Id="rId15" Type="http://schemas.openxmlformats.org/officeDocument/2006/relationships/image" Target="../media/image207.png"/><Relationship Id="rId10" Type="http://schemas.openxmlformats.org/officeDocument/2006/relationships/image" Target="../media/image201.png"/><Relationship Id="rId19" Type="http://schemas.openxmlformats.org/officeDocument/2006/relationships/image" Target="../media/image210.jpeg"/><Relationship Id="rId4" Type="http://schemas.openxmlformats.org/officeDocument/2006/relationships/image" Target="../media/image158.png"/><Relationship Id="rId9" Type="http://schemas.openxmlformats.org/officeDocument/2006/relationships/image" Target="https://5.imimg.com/data5/IX/FI/MY-2662260/white-thyme-oil-500x500.jpg" TargetMode="External"/><Relationship Id="rId14" Type="http://schemas.openxmlformats.org/officeDocument/2006/relationships/image" Target="https://www.pngitem.com/pimgs/m/163-1638790_popsicle-stick-png-image-popsicle-sticks-transparent-background.p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67.sv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97.svg"/><Relationship Id="rId3" Type="http://schemas.openxmlformats.org/officeDocument/2006/relationships/image" Target="../media/image22.png"/><Relationship Id="rId7" Type="http://schemas.openxmlformats.org/officeDocument/2006/relationships/image" Target="../media/image19.svg"/><Relationship Id="rId12" Type="http://schemas.openxmlformats.org/officeDocument/2006/relationships/image" Target="../media/image183.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66.svg"/><Relationship Id="rId5" Type="http://schemas.openxmlformats.org/officeDocument/2006/relationships/image" Target="../media/image58.png"/><Relationship Id="rId15" Type="http://schemas.openxmlformats.org/officeDocument/2006/relationships/image" Target="../media/image212.svg"/><Relationship Id="rId10" Type="http://schemas.openxmlformats.org/officeDocument/2006/relationships/image" Target="../media/image165.png"/><Relationship Id="rId4" Type="http://schemas.openxmlformats.org/officeDocument/2006/relationships/image" Target="../media/image23.svg"/><Relationship Id="rId9" Type="http://schemas.openxmlformats.org/officeDocument/2006/relationships/image" Target="../media/image21.svg"/><Relationship Id="rId14" Type="http://schemas.openxmlformats.org/officeDocument/2006/relationships/image" Target="../media/image211.png"/></Relationships>
</file>

<file path=ppt/slides/_rels/slide2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217.png"/><Relationship Id="rId13" Type="http://schemas.microsoft.com/office/2007/relationships/hdphoto" Target="../media/hdphoto10.wdp"/><Relationship Id="rId3" Type="http://schemas.openxmlformats.org/officeDocument/2006/relationships/image" Target="../media/image110.svg"/><Relationship Id="rId7" Type="http://schemas.openxmlformats.org/officeDocument/2006/relationships/image" Target="../media/image216.svg"/><Relationship Id="rId12" Type="http://schemas.openxmlformats.org/officeDocument/2006/relationships/image" Target="../media/image221.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215.png"/><Relationship Id="rId11" Type="http://schemas.openxmlformats.org/officeDocument/2006/relationships/image" Target="../media/image220.svg"/><Relationship Id="rId5" Type="http://schemas.openxmlformats.org/officeDocument/2006/relationships/image" Target="../media/image214.svg"/><Relationship Id="rId10" Type="http://schemas.openxmlformats.org/officeDocument/2006/relationships/image" Target="../media/image219.png"/><Relationship Id="rId4" Type="http://schemas.openxmlformats.org/officeDocument/2006/relationships/image" Target="../media/image213.png"/><Relationship Id="rId9" Type="http://schemas.openxmlformats.org/officeDocument/2006/relationships/image" Target="../media/image218.svg"/></Relationships>
</file>

<file path=ppt/slides/_rels/slide3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32.svg"/><Relationship Id="rId18" Type="http://schemas.openxmlformats.org/officeDocument/2006/relationships/image" Target="../media/image237.png"/><Relationship Id="rId3" Type="http://schemas.openxmlformats.org/officeDocument/2006/relationships/image" Target="../media/image223.svg"/><Relationship Id="rId21" Type="http://schemas.openxmlformats.org/officeDocument/2006/relationships/image" Target="../media/image240.svg"/><Relationship Id="rId7" Type="http://schemas.openxmlformats.org/officeDocument/2006/relationships/image" Target="../media/image227.svg"/><Relationship Id="rId12" Type="http://schemas.openxmlformats.org/officeDocument/2006/relationships/image" Target="../media/image231.png"/><Relationship Id="rId17" Type="http://schemas.openxmlformats.org/officeDocument/2006/relationships/image" Target="../media/image236.svg"/><Relationship Id="rId25" Type="http://schemas.openxmlformats.org/officeDocument/2006/relationships/image" Target="../media/image244.svg"/><Relationship Id="rId2" Type="http://schemas.openxmlformats.org/officeDocument/2006/relationships/image" Target="../media/image222.png"/><Relationship Id="rId16" Type="http://schemas.openxmlformats.org/officeDocument/2006/relationships/image" Target="../media/image235.png"/><Relationship Id="rId20"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26.png"/><Relationship Id="rId11" Type="http://schemas.openxmlformats.org/officeDocument/2006/relationships/image" Target="../media/image230.svg"/><Relationship Id="rId24" Type="http://schemas.openxmlformats.org/officeDocument/2006/relationships/image" Target="../media/image243.png"/><Relationship Id="rId5" Type="http://schemas.openxmlformats.org/officeDocument/2006/relationships/image" Target="../media/image225.svg"/><Relationship Id="rId15" Type="http://schemas.openxmlformats.org/officeDocument/2006/relationships/image" Target="../media/image234.svg"/><Relationship Id="rId23" Type="http://schemas.openxmlformats.org/officeDocument/2006/relationships/image" Target="../media/image242.svg"/><Relationship Id="rId10" Type="http://schemas.openxmlformats.org/officeDocument/2006/relationships/image" Target="../media/image229.png"/><Relationship Id="rId19" Type="http://schemas.openxmlformats.org/officeDocument/2006/relationships/image" Target="../media/image238.svg"/><Relationship Id="rId4" Type="http://schemas.openxmlformats.org/officeDocument/2006/relationships/image" Target="../media/image224.png"/><Relationship Id="rId9" Type="http://schemas.openxmlformats.org/officeDocument/2006/relationships/image" Target="../media/image228.svg"/><Relationship Id="rId14" Type="http://schemas.openxmlformats.org/officeDocument/2006/relationships/image" Target="../media/image233.png"/><Relationship Id="rId22" Type="http://schemas.openxmlformats.org/officeDocument/2006/relationships/image" Target="../media/image241.png"/></Relationships>
</file>

<file path=ppt/slides/_rels/slide32.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220.svg"/><Relationship Id="rId18" Type="http://schemas.openxmlformats.org/officeDocument/2006/relationships/image" Target="../media/image109.png"/><Relationship Id="rId3" Type="http://schemas.openxmlformats.org/officeDocument/2006/relationships/image" Target="../media/image214.svg"/><Relationship Id="rId21" Type="http://schemas.openxmlformats.org/officeDocument/2006/relationships/image" Target="../media/image218.svg"/><Relationship Id="rId7" Type="http://schemas.openxmlformats.org/officeDocument/2006/relationships/image" Target="../media/image227.svg"/><Relationship Id="rId12" Type="http://schemas.openxmlformats.org/officeDocument/2006/relationships/image" Target="../media/image219.png"/><Relationship Id="rId17" Type="http://schemas.openxmlformats.org/officeDocument/2006/relationships/image" Target="../media/image167.svg"/><Relationship Id="rId2" Type="http://schemas.openxmlformats.org/officeDocument/2006/relationships/image" Target="../media/image213.png"/><Relationship Id="rId16" Type="http://schemas.openxmlformats.org/officeDocument/2006/relationships/image" Target="../media/image163.png"/><Relationship Id="rId20"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26.png"/><Relationship Id="rId11" Type="http://schemas.openxmlformats.org/officeDocument/2006/relationships/image" Target="../media/image216.svg"/><Relationship Id="rId5" Type="http://schemas.openxmlformats.org/officeDocument/2006/relationships/image" Target="../media/image223.svg"/><Relationship Id="rId15" Type="http://schemas.microsoft.com/office/2007/relationships/hdphoto" Target="../media/hdphoto10.wdp"/><Relationship Id="rId10" Type="http://schemas.openxmlformats.org/officeDocument/2006/relationships/image" Target="../media/image215.png"/><Relationship Id="rId19" Type="http://schemas.openxmlformats.org/officeDocument/2006/relationships/image" Target="../media/image245.svg"/><Relationship Id="rId4" Type="http://schemas.openxmlformats.org/officeDocument/2006/relationships/image" Target="../media/image222.png"/><Relationship Id="rId9" Type="http://schemas.openxmlformats.org/officeDocument/2006/relationships/image" Target="../media/image188.svg"/><Relationship Id="rId14" Type="http://schemas.openxmlformats.org/officeDocument/2006/relationships/image" Target="../media/image221.png"/></Relationships>
</file>

<file path=ppt/slides/_rels/slide33.xml.rels><?xml version="1.0" encoding="UTF-8" standalone="yes"?>
<Relationships xmlns="http://schemas.openxmlformats.org/package/2006/relationships"><Relationship Id="rId13" Type="http://schemas.openxmlformats.org/officeDocument/2006/relationships/image" Target="../media/image2210.png"/><Relationship Id="rId18" Type="http://schemas.openxmlformats.org/officeDocument/2006/relationships/image" Target="../media/image58.png"/><Relationship Id="rId26" Type="http://schemas.openxmlformats.org/officeDocument/2006/relationships/image" Target="../media/image250.png"/><Relationship Id="rId21" Type="http://schemas.openxmlformats.org/officeDocument/2006/relationships/image" Target="../media/image246.png"/><Relationship Id="rId34" Type="http://schemas.openxmlformats.org/officeDocument/2006/relationships/image" Target="../media/image257.png"/><Relationship Id="rId7" Type="http://schemas.openxmlformats.org/officeDocument/2006/relationships/image" Target="../media/image2180.png"/><Relationship Id="rId12" Type="http://schemas.openxmlformats.org/officeDocument/2006/relationships/customXml" Target="../ink/ink12.xml"/><Relationship Id="rId17" Type="http://schemas.openxmlformats.org/officeDocument/2006/relationships/image" Target="../media/image2230.png"/><Relationship Id="rId25" Type="http://schemas.openxmlformats.org/officeDocument/2006/relationships/image" Target="../media/image249.svg"/><Relationship Id="rId33" Type="http://schemas.openxmlformats.org/officeDocument/2006/relationships/image" Target="../media/image255.svg"/><Relationship Id="rId2" Type="http://schemas.openxmlformats.org/officeDocument/2006/relationships/customXml" Target="../ink/ink7.xml"/><Relationship Id="rId16" Type="http://schemas.openxmlformats.org/officeDocument/2006/relationships/customXml" Target="../ink/ink14.xml"/><Relationship Id="rId20" Type="http://schemas.openxmlformats.org/officeDocument/2006/relationships/image" Target="../media/image112.svg"/><Relationship Id="rId29" Type="http://schemas.openxmlformats.org/officeDocument/2006/relationships/image" Target="../media/image253.svg"/><Relationship Id="rId1" Type="http://schemas.openxmlformats.org/officeDocument/2006/relationships/slideLayout" Target="../slideLayouts/slideLayout2.xml"/><Relationship Id="rId6" Type="http://schemas.openxmlformats.org/officeDocument/2006/relationships/customXml" Target="../ink/ink9.xml"/><Relationship Id="rId11" Type="http://schemas.openxmlformats.org/officeDocument/2006/relationships/image" Target="../media/image2200.png"/><Relationship Id="rId24" Type="http://schemas.openxmlformats.org/officeDocument/2006/relationships/image" Target="../media/image248.png"/><Relationship Id="rId32" Type="http://schemas.openxmlformats.org/officeDocument/2006/relationships/image" Target="../media/image254.png"/><Relationship Id="rId37" Type="http://schemas.openxmlformats.org/officeDocument/2006/relationships/image" Target="../media/image260.svg"/><Relationship Id="rId5" Type="http://schemas.openxmlformats.org/officeDocument/2006/relationships/image" Target="../media/image2170.png"/><Relationship Id="rId15" Type="http://schemas.openxmlformats.org/officeDocument/2006/relationships/image" Target="../media/image256.png"/><Relationship Id="rId23" Type="http://schemas.openxmlformats.org/officeDocument/2006/relationships/image" Target="../media/image251.png"/><Relationship Id="rId28" Type="http://schemas.openxmlformats.org/officeDocument/2006/relationships/image" Target="../media/image252.png"/><Relationship Id="rId36" Type="http://schemas.openxmlformats.org/officeDocument/2006/relationships/image" Target="../media/image259.png"/><Relationship Id="rId10" Type="http://schemas.openxmlformats.org/officeDocument/2006/relationships/customXml" Target="../ink/ink11.xml"/><Relationship Id="rId19" Type="http://schemas.openxmlformats.org/officeDocument/2006/relationships/image" Target="../media/image111.png"/><Relationship Id="rId31" Type="http://schemas.openxmlformats.org/officeDocument/2006/relationships/image" Target="../media/image193.svg"/><Relationship Id="rId4" Type="http://schemas.openxmlformats.org/officeDocument/2006/relationships/customXml" Target="../ink/ink8.xml"/><Relationship Id="rId9" Type="http://schemas.openxmlformats.org/officeDocument/2006/relationships/image" Target="../media/image2190.png"/><Relationship Id="rId14" Type="http://schemas.openxmlformats.org/officeDocument/2006/relationships/customXml" Target="../ink/ink13.xml"/><Relationship Id="rId22" Type="http://schemas.openxmlformats.org/officeDocument/2006/relationships/image" Target="../media/image247.svg"/><Relationship Id="rId27" Type="http://schemas.microsoft.com/office/2007/relationships/hdphoto" Target="../media/hdphoto11.wdp"/><Relationship Id="rId30" Type="http://schemas.openxmlformats.org/officeDocument/2006/relationships/image" Target="../media/image192.png"/><Relationship Id="rId35" Type="http://schemas.openxmlformats.org/officeDocument/2006/relationships/image" Target="../media/image258.svg"/><Relationship Id="rId8" Type="http://schemas.openxmlformats.org/officeDocument/2006/relationships/customXml" Target="../ink/ink10.xml"/><Relationship Id="rId3" Type="http://schemas.openxmlformats.org/officeDocument/2006/relationships/image" Target="../media/image2160.png"/></Relationships>
</file>

<file path=ppt/slides/_rels/slide34.xml.rels><?xml version="1.0" encoding="UTF-8" standalone="yes"?>
<Relationships xmlns="http://schemas.openxmlformats.org/package/2006/relationships"><Relationship Id="rId8" Type="http://schemas.openxmlformats.org/officeDocument/2006/relationships/image" Target="../media/image263.svg"/><Relationship Id="rId13" Type="http://schemas.openxmlformats.org/officeDocument/2006/relationships/image" Target="../media/image268.png"/><Relationship Id="rId18" Type="http://schemas.openxmlformats.org/officeDocument/2006/relationships/image" Target="../media/image272.svg"/><Relationship Id="rId3" Type="http://schemas.openxmlformats.org/officeDocument/2006/relationships/image" Target="../media/image110.svg"/><Relationship Id="rId7" Type="http://schemas.openxmlformats.org/officeDocument/2006/relationships/image" Target="../media/image262.png"/><Relationship Id="rId12" Type="http://schemas.openxmlformats.org/officeDocument/2006/relationships/image" Target="../media/image267.svg"/><Relationship Id="rId17" Type="http://schemas.openxmlformats.org/officeDocument/2006/relationships/image" Target="../media/image271.png"/><Relationship Id="rId2" Type="http://schemas.openxmlformats.org/officeDocument/2006/relationships/image" Target="../media/image109.png"/><Relationship Id="rId16" Type="http://schemas.openxmlformats.org/officeDocument/2006/relationships/image" Target="../media/image270.svg"/><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image" Target="../media/image266.png"/><Relationship Id="rId5" Type="http://schemas.microsoft.com/office/2007/relationships/hdphoto" Target="../media/hdphoto12.wdp"/><Relationship Id="rId15" Type="http://schemas.openxmlformats.org/officeDocument/2006/relationships/image" Target="../media/image259.png"/><Relationship Id="rId10" Type="http://schemas.openxmlformats.org/officeDocument/2006/relationships/image" Target="../media/image265.svg"/><Relationship Id="rId4" Type="http://schemas.openxmlformats.org/officeDocument/2006/relationships/image" Target="../media/image261.png"/><Relationship Id="rId9" Type="http://schemas.openxmlformats.org/officeDocument/2006/relationships/image" Target="../media/image264.png"/><Relationship Id="rId14" Type="http://schemas.openxmlformats.org/officeDocument/2006/relationships/image" Target="../media/image269.svg"/></Relationships>
</file>

<file path=ppt/slides/_rels/slide35.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279.png"/><Relationship Id="rId18" Type="http://schemas.openxmlformats.org/officeDocument/2006/relationships/image" Target="../media/image284.svg"/><Relationship Id="rId3" Type="http://schemas.openxmlformats.org/officeDocument/2006/relationships/image" Target="../media/image274.svg"/><Relationship Id="rId7" Type="http://schemas.openxmlformats.org/officeDocument/2006/relationships/image" Target="../media/image87.svg"/><Relationship Id="rId12" Type="http://schemas.openxmlformats.org/officeDocument/2006/relationships/image" Target="../media/image278.svg"/><Relationship Id="rId17" Type="http://schemas.openxmlformats.org/officeDocument/2006/relationships/image" Target="../media/image283.png"/><Relationship Id="rId2" Type="http://schemas.openxmlformats.org/officeDocument/2006/relationships/image" Target="../media/image273.png"/><Relationship Id="rId16" Type="http://schemas.openxmlformats.org/officeDocument/2006/relationships/image" Target="../media/image282.sv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277.png"/><Relationship Id="rId5" Type="http://schemas.openxmlformats.org/officeDocument/2006/relationships/image" Target="../media/image276.svg"/><Relationship Id="rId15" Type="http://schemas.openxmlformats.org/officeDocument/2006/relationships/image" Target="../media/image281.png"/><Relationship Id="rId10" Type="http://schemas.openxmlformats.org/officeDocument/2006/relationships/image" Target="../media/image112.svg"/><Relationship Id="rId4" Type="http://schemas.openxmlformats.org/officeDocument/2006/relationships/image" Target="../media/image275.png"/><Relationship Id="rId9" Type="http://schemas.openxmlformats.org/officeDocument/2006/relationships/image" Target="../media/image111.png"/><Relationship Id="rId14" Type="http://schemas.openxmlformats.org/officeDocument/2006/relationships/image" Target="../media/image280.svg"/></Relationships>
</file>

<file path=ppt/slides/_rels/slide36.xml.rels><?xml version="1.0" encoding="UTF-8" standalone="yes"?>
<Relationships xmlns="http://schemas.openxmlformats.org/package/2006/relationships"><Relationship Id="rId8" Type="http://schemas.openxmlformats.org/officeDocument/2006/relationships/image" Target="../media/image291.png"/><Relationship Id="rId13" Type="http://schemas.openxmlformats.org/officeDocument/2006/relationships/image" Target="../media/image296.svg"/><Relationship Id="rId18" Type="http://schemas.openxmlformats.org/officeDocument/2006/relationships/image" Target="../media/image252.png"/><Relationship Id="rId3" Type="http://schemas.openxmlformats.org/officeDocument/2006/relationships/image" Target="../media/image286.svg"/><Relationship Id="rId7" Type="http://schemas.openxmlformats.org/officeDocument/2006/relationships/image" Target="../media/image290.svg"/><Relationship Id="rId12" Type="http://schemas.openxmlformats.org/officeDocument/2006/relationships/image" Target="../media/image295.png"/><Relationship Id="rId17" Type="http://schemas.openxmlformats.org/officeDocument/2006/relationships/image" Target="../media/image110.svg"/><Relationship Id="rId2" Type="http://schemas.openxmlformats.org/officeDocument/2006/relationships/image" Target="../media/image285.png"/><Relationship Id="rId16"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289.png"/><Relationship Id="rId11" Type="http://schemas.openxmlformats.org/officeDocument/2006/relationships/image" Target="../media/image294.svg"/><Relationship Id="rId5" Type="http://schemas.openxmlformats.org/officeDocument/2006/relationships/image" Target="../media/image288.svg"/><Relationship Id="rId15" Type="http://schemas.openxmlformats.org/officeDocument/2006/relationships/image" Target="../media/image298.svg"/><Relationship Id="rId10" Type="http://schemas.openxmlformats.org/officeDocument/2006/relationships/image" Target="../media/image293.png"/><Relationship Id="rId19" Type="http://schemas.openxmlformats.org/officeDocument/2006/relationships/image" Target="../media/image253.svg"/><Relationship Id="rId4" Type="http://schemas.openxmlformats.org/officeDocument/2006/relationships/image" Target="../media/image287.png"/><Relationship Id="rId9" Type="http://schemas.openxmlformats.org/officeDocument/2006/relationships/image" Target="../media/image292.svg"/><Relationship Id="rId14" Type="http://schemas.openxmlformats.org/officeDocument/2006/relationships/image" Target="../media/image297.png"/></Relationships>
</file>

<file path=ppt/slides/_rels/slide37.xml.rels><?xml version="1.0" encoding="UTF-8" standalone="yes"?>
<Relationships xmlns="http://schemas.openxmlformats.org/package/2006/relationships"><Relationship Id="rId8" Type="http://schemas.openxmlformats.org/officeDocument/2006/relationships/image" Target="../media/image277.png"/><Relationship Id="rId13" Type="http://schemas.openxmlformats.org/officeDocument/2006/relationships/image" Target="../media/image306.svg"/><Relationship Id="rId18" Type="http://schemas.openxmlformats.org/officeDocument/2006/relationships/image" Target="../media/image309.jpeg"/><Relationship Id="rId3" Type="http://schemas.openxmlformats.org/officeDocument/2006/relationships/image" Target="../media/image300.svg"/><Relationship Id="rId7" Type="http://schemas.openxmlformats.org/officeDocument/2006/relationships/image" Target="../media/image225.svg"/><Relationship Id="rId12" Type="http://schemas.openxmlformats.org/officeDocument/2006/relationships/image" Target="../media/image305.png"/><Relationship Id="rId17" Type="http://schemas.openxmlformats.org/officeDocument/2006/relationships/image" Target="../media/image110.svg"/><Relationship Id="rId2" Type="http://schemas.openxmlformats.org/officeDocument/2006/relationships/image" Target="../media/image299.png"/><Relationship Id="rId16"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224.png"/><Relationship Id="rId11" Type="http://schemas.openxmlformats.org/officeDocument/2006/relationships/image" Target="../media/image304.svg"/><Relationship Id="rId5" Type="http://schemas.openxmlformats.org/officeDocument/2006/relationships/image" Target="../media/image302.svg"/><Relationship Id="rId15" Type="http://schemas.openxmlformats.org/officeDocument/2006/relationships/image" Target="../media/image308.svg"/><Relationship Id="rId10" Type="http://schemas.openxmlformats.org/officeDocument/2006/relationships/image" Target="../media/image303.png"/><Relationship Id="rId19" Type="http://schemas.openxmlformats.org/officeDocument/2006/relationships/image" Target="../media/image310.jpeg"/><Relationship Id="rId4" Type="http://schemas.openxmlformats.org/officeDocument/2006/relationships/image" Target="../media/image301.png"/><Relationship Id="rId9" Type="http://schemas.openxmlformats.org/officeDocument/2006/relationships/image" Target="../media/image278.svg"/><Relationship Id="rId14" Type="http://schemas.openxmlformats.org/officeDocument/2006/relationships/image" Target="../media/image307.png"/></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18.jpeg"/><Relationship Id="rId3" Type="http://schemas.openxmlformats.org/officeDocument/2006/relationships/image" Target="../media/image110.svg"/><Relationship Id="rId7" Type="http://schemas.openxmlformats.org/officeDocument/2006/relationships/hyperlink" Target="https://study.com/academy/lesson/kwl-chart-example-graphic-organizer-and-classroom-applications.html" TargetMode="External"/><Relationship Id="rId12" Type="http://schemas.openxmlformats.org/officeDocument/2006/relationships/image" Target="../media/image317.jpe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313.gif"/><Relationship Id="rId11" Type="http://schemas.openxmlformats.org/officeDocument/2006/relationships/image" Target="../media/image316.jpg"/><Relationship Id="rId5" Type="http://schemas.openxmlformats.org/officeDocument/2006/relationships/image" Target="../media/image312.svg"/><Relationship Id="rId10" Type="http://schemas.openxmlformats.org/officeDocument/2006/relationships/image" Target="../media/image315.jpg"/><Relationship Id="rId4" Type="http://schemas.openxmlformats.org/officeDocument/2006/relationships/image" Target="../media/image311.png"/><Relationship Id="rId9" Type="http://schemas.openxmlformats.org/officeDocument/2006/relationships/image" Target="../media/image314.svg"/></Relationships>
</file>

<file path=ppt/slides/_rels/slide39.xml.rels><?xml version="1.0" encoding="UTF-8" standalone="yes"?>
<Relationships xmlns="http://schemas.openxmlformats.org/package/2006/relationships"><Relationship Id="rId8" Type="http://schemas.openxmlformats.org/officeDocument/2006/relationships/image" Target="../media/image325.png"/><Relationship Id="rId13" Type="http://schemas.openxmlformats.org/officeDocument/2006/relationships/image" Target="../media/image106.svg"/><Relationship Id="rId3" Type="http://schemas.openxmlformats.org/officeDocument/2006/relationships/image" Target="../media/image320.svg"/><Relationship Id="rId7" Type="http://schemas.openxmlformats.org/officeDocument/2006/relationships/image" Target="../media/image324.svg"/><Relationship Id="rId12" Type="http://schemas.openxmlformats.org/officeDocument/2006/relationships/image" Target="../media/image105.png"/><Relationship Id="rId2" Type="http://schemas.openxmlformats.org/officeDocument/2006/relationships/image" Target="../media/image319.png"/><Relationship Id="rId1" Type="http://schemas.openxmlformats.org/officeDocument/2006/relationships/slideLayout" Target="../slideLayouts/slideLayout2.xml"/><Relationship Id="rId6" Type="http://schemas.openxmlformats.org/officeDocument/2006/relationships/image" Target="../media/image323.png"/><Relationship Id="rId11" Type="http://schemas.openxmlformats.org/officeDocument/2006/relationships/image" Target="../media/image328.svg"/><Relationship Id="rId5" Type="http://schemas.openxmlformats.org/officeDocument/2006/relationships/image" Target="../media/image322.svg"/><Relationship Id="rId10" Type="http://schemas.openxmlformats.org/officeDocument/2006/relationships/image" Target="../media/image327.png"/><Relationship Id="rId4" Type="http://schemas.openxmlformats.org/officeDocument/2006/relationships/image" Target="../media/image321.png"/><Relationship Id="rId9" Type="http://schemas.openxmlformats.org/officeDocument/2006/relationships/image" Target="../media/image326.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14.svg"/><Relationship Id="rId18" Type="http://schemas.openxmlformats.org/officeDocument/2006/relationships/image" Target="../media/image330.png"/><Relationship Id="rId3" Type="http://schemas.openxmlformats.org/officeDocument/2006/relationships/image" Target="../media/image110.svg"/><Relationship Id="rId7" Type="http://schemas.openxmlformats.org/officeDocument/2006/relationships/image" Target="../media/image227.svg"/><Relationship Id="rId12" Type="http://schemas.openxmlformats.org/officeDocument/2006/relationships/image" Target="../media/image213.png"/><Relationship Id="rId17" Type="http://schemas.microsoft.com/office/2007/relationships/hdphoto" Target="../media/hdphoto13.wdp"/><Relationship Id="rId2" Type="http://schemas.openxmlformats.org/officeDocument/2006/relationships/image" Target="../media/image109.png"/><Relationship Id="rId16" Type="http://schemas.openxmlformats.org/officeDocument/2006/relationships/image" Target="../media/image329.png"/><Relationship Id="rId1" Type="http://schemas.openxmlformats.org/officeDocument/2006/relationships/slideLayout" Target="../slideLayouts/slideLayout2.xml"/><Relationship Id="rId6" Type="http://schemas.openxmlformats.org/officeDocument/2006/relationships/image" Target="../media/image226.png"/><Relationship Id="rId11" Type="http://schemas.openxmlformats.org/officeDocument/2006/relationships/image" Target="../media/image218.svg"/><Relationship Id="rId5" Type="http://schemas.openxmlformats.org/officeDocument/2006/relationships/image" Target="../media/image223.svg"/><Relationship Id="rId15" Type="http://schemas.openxmlformats.org/officeDocument/2006/relationships/image" Target="../media/image220.svg"/><Relationship Id="rId10" Type="http://schemas.openxmlformats.org/officeDocument/2006/relationships/image" Target="../media/image217.png"/><Relationship Id="rId19" Type="http://schemas.openxmlformats.org/officeDocument/2006/relationships/image" Target="../media/image331.svg"/><Relationship Id="rId4" Type="http://schemas.openxmlformats.org/officeDocument/2006/relationships/image" Target="../media/image222.png"/><Relationship Id="rId9" Type="http://schemas.openxmlformats.org/officeDocument/2006/relationships/image" Target="../media/image216.svg"/><Relationship Id="rId14" Type="http://schemas.openxmlformats.org/officeDocument/2006/relationships/image" Target="../media/image219.png"/></Relationships>
</file>

<file path=ppt/slides/_rels/slide4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320.svg"/><Relationship Id="rId7" Type="http://schemas.openxmlformats.org/officeDocument/2006/relationships/image" Target="../media/image335.svg"/><Relationship Id="rId2" Type="http://schemas.openxmlformats.org/officeDocument/2006/relationships/image" Target="../media/image319.png"/><Relationship Id="rId1" Type="http://schemas.openxmlformats.org/officeDocument/2006/relationships/slideLayout" Target="../slideLayouts/slideLayout2.xml"/><Relationship Id="rId6" Type="http://schemas.openxmlformats.org/officeDocument/2006/relationships/image" Target="../media/image334.png"/><Relationship Id="rId5" Type="http://schemas.openxmlformats.org/officeDocument/2006/relationships/image" Target="../media/image333.svg"/><Relationship Id="rId4" Type="http://schemas.openxmlformats.org/officeDocument/2006/relationships/image" Target="../media/image332.png"/><Relationship Id="rId9" Type="http://schemas.openxmlformats.org/officeDocument/2006/relationships/image" Target="../media/image106.svg"/></Relationships>
</file>

<file path=ppt/slides/_rels/slide42.xml.rels><?xml version="1.0" encoding="UTF-8" standalone="yes"?>
<Relationships xmlns="http://schemas.openxmlformats.org/package/2006/relationships"><Relationship Id="rId8" Type="http://schemas.openxmlformats.org/officeDocument/2006/relationships/image" Target="../media/image338.png"/><Relationship Id="rId3" Type="http://schemas.openxmlformats.org/officeDocument/2006/relationships/image" Target="../media/image253.svg"/><Relationship Id="rId7" Type="http://schemas.openxmlformats.org/officeDocument/2006/relationships/image" Target="../media/image337.svg"/><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336.png"/><Relationship Id="rId11" Type="http://schemas.openxmlformats.org/officeDocument/2006/relationships/image" Target="../media/image341.svg"/><Relationship Id="rId5" Type="http://schemas.openxmlformats.org/officeDocument/2006/relationships/image" Target="../media/image106.svg"/><Relationship Id="rId10" Type="http://schemas.openxmlformats.org/officeDocument/2006/relationships/image" Target="../media/image340.png"/><Relationship Id="rId4" Type="http://schemas.openxmlformats.org/officeDocument/2006/relationships/image" Target="../media/image105.png"/><Relationship Id="rId9" Type="http://schemas.openxmlformats.org/officeDocument/2006/relationships/image" Target="../media/image339.svg"/></Relationships>
</file>

<file path=ppt/slides/_rels/slide43.xml.rels><?xml version="1.0" encoding="UTF-8" standalone="yes"?>
<Relationships xmlns="http://schemas.openxmlformats.org/package/2006/relationships"><Relationship Id="rId8" Type="http://schemas.openxmlformats.org/officeDocument/2006/relationships/image" Target="../media/image348.png"/><Relationship Id="rId13" Type="http://schemas.openxmlformats.org/officeDocument/2006/relationships/image" Target="../media/image112.svg"/><Relationship Id="rId3" Type="http://schemas.openxmlformats.org/officeDocument/2006/relationships/image" Target="../media/image343.svg"/><Relationship Id="rId7" Type="http://schemas.openxmlformats.org/officeDocument/2006/relationships/image" Target="../media/image347.svg"/><Relationship Id="rId12" Type="http://schemas.openxmlformats.org/officeDocument/2006/relationships/image" Target="../media/image111.png"/><Relationship Id="rId17" Type="http://schemas.openxmlformats.org/officeDocument/2006/relationships/image" Target="../media/image351.jpeg"/><Relationship Id="rId2" Type="http://schemas.openxmlformats.org/officeDocument/2006/relationships/image" Target="../media/image342.png"/><Relationship Id="rId16" Type="http://schemas.microsoft.com/office/2007/relationships/hdphoto" Target="../media/hdphoto14.wdp"/><Relationship Id="rId1" Type="http://schemas.openxmlformats.org/officeDocument/2006/relationships/slideLayout" Target="../slideLayouts/slideLayout2.xml"/><Relationship Id="rId6" Type="http://schemas.openxmlformats.org/officeDocument/2006/relationships/image" Target="../media/image346.png"/><Relationship Id="rId11" Type="http://schemas.openxmlformats.org/officeDocument/2006/relationships/image" Target="../media/image110.svg"/><Relationship Id="rId5" Type="http://schemas.openxmlformats.org/officeDocument/2006/relationships/image" Target="../media/image345.svg"/><Relationship Id="rId15" Type="http://schemas.openxmlformats.org/officeDocument/2006/relationships/image" Target="../media/image350.png"/><Relationship Id="rId10" Type="http://schemas.openxmlformats.org/officeDocument/2006/relationships/image" Target="../media/image109.png"/><Relationship Id="rId4" Type="http://schemas.openxmlformats.org/officeDocument/2006/relationships/image" Target="../media/image344.png"/><Relationship Id="rId9" Type="http://schemas.openxmlformats.org/officeDocument/2006/relationships/image" Target="../media/image349.svg"/><Relationship Id="rId14" Type="http://schemas.openxmlformats.org/officeDocument/2006/relationships/image" Target="../media/image313.gif"/></Relationships>
</file>

<file path=ppt/slides/_rels/slide44.xml.rels><?xml version="1.0" encoding="UTF-8" standalone="yes"?>
<Relationships xmlns="http://schemas.openxmlformats.org/package/2006/relationships"><Relationship Id="rId8" Type="http://schemas.openxmlformats.org/officeDocument/2006/relationships/image" Target="../media/image231.png"/><Relationship Id="rId13" Type="http://schemas.openxmlformats.org/officeDocument/2006/relationships/image" Target="../media/image360.svg"/><Relationship Id="rId18" Type="http://schemas.openxmlformats.org/officeDocument/2006/relationships/image" Target="../media/image365.png"/><Relationship Id="rId3" Type="http://schemas.openxmlformats.org/officeDocument/2006/relationships/image" Target="../media/image110.svg"/><Relationship Id="rId7" Type="http://schemas.openxmlformats.org/officeDocument/2006/relationships/image" Target="../media/image355.svg"/><Relationship Id="rId12" Type="http://schemas.openxmlformats.org/officeDocument/2006/relationships/image" Target="../media/image359.png"/><Relationship Id="rId17" Type="http://schemas.openxmlformats.org/officeDocument/2006/relationships/image" Target="../media/image364.svg"/><Relationship Id="rId2" Type="http://schemas.openxmlformats.org/officeDocument/2006/relationships/image" Target="../media/image109.png"/><Relationship Id="rId16" Type="http://schemas.openxmlformats.org/officeDocument/2006/relationships/image" Target="../media/image363.png"/><Relationship Id="rId1" Type="http://schemas.openxmlformats.org/officeDocument/2006/relationships/slideLayout" Target="../slideLayouts/slideLayout2.xml"/><Relationship Id="rId6" Type="http://schemas.openxmlformats.org/officeDocument/2006/relationships/image" Target="../media/image354.png"/><Relationship Id="rId11" Type="http://schemas.openxmlformats.org/officeDocument/2006/relationships/image" Target="../media/image358.svg"/><Relationship Id="rId5" Type="http://schemas.openxmlformats.org/officeDocument/2006/relationships/image" Target="../media/image353.svg"/><Relationship Id="rId15" Type="http://schemas.openxmlformats.org/officeDocument/2006/relationships/image" Target="../media/image362.svg"/><Relationship Id="rId10" Type="http://schemas.openxmlformats.org/officeDocument/2006/relationships/image" Target="../media/image357.png"/><Relationship Id="rId19" Type="http://schemas.microsoft.com/office/2007/relationships/hdphoto" Target="../media/hdphoto15.wdp"/><Relationship Id="rId4" Type="http://schemas.openxmlformats.org/officeDocument/2006/relationships/image" Target="../media/image352.png"/><Relationship Id="rId9" Type="http://schemas.openxmlformats.org/officeDocument/2006/relationships/image" Target="../media/image356.svg"/><Relationship Id="rId14" Type="http://schemas.openxmlformats.org/officeDocument/2006/relationships/image" Target="../media/image361.png"/></Relationships>
</file>

<file path=ppt/slides/_rels/slide45.xml.rels><?xml version="1.0" encoding="UTF-8" standalone="yes"?>
<Relationships xmlns="http://schemas.openxmlformats.org/package/2006/relationships"><Relationship Id="rId8" Type="http://schemas.openxmlformats.org/officeDocument/2006/relationships/image" Target="../media/image217.png"/><Relationship Id="rId13" Type="http://schemas.microsoft.com/office/2007/relationships/hdphoto" Target="../media/hdphoto16.wdp"/><Relationship Id="rId18" Type="http://schemas.openxmlformats.org/officeDocument/2006/relationships/image" Target="../media/image369.jpeg"/><Relationship Id="rId3" Type="http://schemas.openxmlformats.org/officeDocument/2006/relationships/image" Target="../media/image167.svg"/><Relationship Id="rId7" Type="http://schemas.openxmlformats.org/officeDocument/2006/relationships/image" Target="../media/image216.svg"/><Relationship Id="rId12" Type="http://schemas.openxmlformats.org/officeDocument/2006/relationships/image" Target="../media/image366.png"/><Relationship Id="rId17" Type="http://schemas.openxmlformats.org/officeDocument/2006/relationships/image" Target="../media/image227.svg"/><Relationship Id="rId2" Type="http://schemas.openxmlformats.org/officeDocument/2006/relationships/image" Target="../media/image163.png"/><Relationship Id="rId16"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215.png"/><Relationship Id="rId11" Type="http://schemas.openxmlformats.org/officeDocument/2006/relationships/image" Target="../media/image220.svg"/><Relationship Id="rId5" Type="http://schemas.openxmlformats.org/officeDocument/2006/relationships/image" Target="../media/image106.svg"/><Relationship Id="rId15" Type="http://schemas.openxmlformats.org/officeDocument/2006/relationships/image" Target="../media/image368.svg"/><Relationship Id="rId10" Type="http://schemas.openxmlformats.org/officeDocument/2006/relationships/image" Target="../media/image219.png"/><Relationship Id="rId4" Type="http://schemas.openxmlformats.org/officeDocument/2006/relationships/image" Target="../media/image105.png"/><Relationship Id="rId9" Type="http://schemas.openxmlformats.org/officeDocument/2006/relationships/image" Target="../media/image218.svg"/><Relationship Id="rId14" Type="http://schemas.openxmlformats.org/officeDocument/2006/relationships/image" Target="../media/image367.png"/></Relationships>
</file>

<file path=ppt/slides/_rels/slide46.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image" Target="../media/image216.svg"/><Relationship Id="rId18" Type="http://schemas.openxmlformats.org/officeDocument/2006/relationships/image" Target="../media/image375.png"/><Relationship Id="rId3" Type="http://schemas.microsoft.com/office/2007/relationships/hdphoto" Target="../media/hdphoto17.wdp"/><Relationship Id="rId21" Type="http://schemas.openxmlformats.org/officeDocument/2006/relationships/image" Target="../media/image378.svg"/><Relationship Id="rId7" Type="http://schemas.microsoft.com/office/2007/relationships/hdphoto" Target="../media/hdphoto19.wdp"/><Relationship Id="rId12" Type="http://schemas.openxmlformats.org/officeDocument/2006/relationships/image" Target="../media/image215.png"/><Relationship Id="rId17" Type="http://schemas.microsoft.com/office/2007/relationships/hdphoto" Target="../media/hdphoto20.wdp"/><Relationship Id="rId2" Type="http://schemas.openxmlformats.org/officeDocument/2006/relationships/image" Target="../media/image370.png"/><Relationship Id="rId16" Type="http://schemas.openxmlformats.org/officeDocument/2006/relationships/image" Target="../media/image374.png"/><Relationship Id="rId20" Type="http://schemas.openxmlformats.org/officeDocument/2006/relationships/image" Target="../media/image377.png"/><Relationship Id="rId1" Type="http://schemas.openxmlformats.org/officeDocument/2006/relationships/slideLayout" Target="../slideLayouts/slideLayout2.xml"/><Relationship Id="rId6" Type="http://schemas.openxmlformats.org/officeDocument/2006/relationships/image" Target="../media/image372.png"/><Relationship Id="rId11" Type="http://schemas.openxmlformats.org/officeDocument/2006/relationships/image" Target="../media/image373.svg"/><Relationship Id="rId5" Type="http://schemas.microsoft.com/office/2007/relationships/hdphoto" Target="../media/hdphoto18.wdp"/><Relationship Id="rId15" Type="http://schemas.openxmlformats.org/officeDocument/2006/relationships/image" Target="../media/image220.svg"/><Relationship Id="rId10" Type="http://schemas.openxmlformats.org/officeDocument/2006/relationships/image" Target="../media/image367.png"/><Relationship Id="rId19" Type="http://schemas.openxmlformats.org/officeDocument/2006/relationships/image" Target="../media/image376.svg"/><Relationship Id="rId4" Type="http://schemas.openxmlformats.org/officeDocument/2006/relationships/image" Target="../media/image371.png"/><Relationship Id="rId9" Type="http://schemas.openxmlformats.org/officeDocument/2006/relationships/image" Target="../media/image218.svg"/><Relationship Id="rId14" Type="http://schemas.openxmlformats.org/officeDocument/2006/relationships/image" Target="../media/image219.png"/></Relationships>
</file>

<file path=ppt/slides/_rels/slide4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66.svg"/><Relationship Id="rId18" Type="http://schemas.openxmlformats.org/officeDocument/2006/relationships/image" Target="../media/image252.png"/><Relationship Id="rId3" Type="http://schemas.openxmlformats.org/officeDocument/2006/relationships/image" Target="../media/image380.svg"/><Relationship Id="rId7" Type="http://schemas.openxmlformats.org/officeDocument/2006/relationships/image" Target="../media/image58.png"/><Relationship Id="rId12" Type="http://schemas.openxmlformats.org/officeDocument/2006/relationships/image" Target="../media/image165.png"/><Relationship Id="rId17" Type="http://schemas.openxmlformats.org/officeDocument/2006/relationships/image" Target="../media/image384.svg"/><Relationship Id="rId2" Type="http://schemas.openxmlformats.org/officeDocument/2006/relationships/image" Target="../media/image379.png"/><Relationship Id="rId16" Type="http://schemas.openxmlformats.org/officeDocument/2006/relationships/image" Target="../media/image383.png"/><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image" Target="../media/image21.svg"/><Relationship Id="rId5" Type="http://schemas.openxmlformats.org/officeDocument/2006/relationships/image" Target="../media/image22.png"/><Relationship Id="rId15" Type="http://schemas.openxmlformats.org/officeDocument/2006/relationships/image" Target="../media/image382.svg"/><Relationship Id="rId10" Type="http://schemas.openxmlformats.org/officeDocument/2006/relationships/image" Target="../media/image20.png"/><Relationship Id="rId19" Type="http://schemas.openxmlformats.org/officeDocument/2006/relationships/image" Target="../media/image253.svg"/><Relationship Id="rId4" Type="http://schemas.openxmlformats.org/officeDocument/2006/relationships/image" Target="../media/image59.png"/><Relationship Id="rId9" Type="http://schemas.openxmlformats.org/officeDocument/2006/relationships/image" Target="../media/image19.svg"/><Relationship Id="rId14" Type="http://schemas.openxmlformats.org/officeDocument/2006/relationships/image" Target="../media/image38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Extra%20Documents/Why%20all%20the%20plastic%2011-14%20Level%203.pdf" TargetMode="External"/><Relationship Id="rId13" Type="http://schemas.openxmlformats.org/officeDocument/2006/relationships/hyperlink" Target="https://bit.ly/3lnJzeZ" TargetMode="External"/><Relationship Id="rId18" Type="http://schemas.openxmlformats.org/officeDocument/2006/relationships/image" Target="../media/image390.png"/><Relationship Id="rId3" Type="http://schemas.openxmlformats.org/officeDocument/2006/relationships/hyperlink" Target="Extra%20Documents/My%20pop-up%20restaurant%204-7%20Level%201.pdf" TargetMode="External"/><Relationship Id="rId7" Type="http://schemas.openxmlformats.org/officeDocument/2006/relationships/image" Target="../media/image387.png"/><Relationship Id="rId12" Type="http://schemas.openxmlformats.org/officeDocument/2006/relationships/hyperlink" Target="https://bit.ly/3cTsiaA" TargetMode="External"/><Relationship Id="rId17" Type="http://schemas.openxmlformats.org/officeDocument/2006/relationships/image" Target="../media/image389.png"/><Relationship Id="rId2" Type="http://schemas.openxmlformats.org/officeDocument/2006/relationships/hyperlink" Target="Extra%20Documents/IFERB%20Overview%20Document.pdf" TargetMode="External"/><Relationship Id="rId16" Type="http://schemas.openxmlformats.org/officeDocument/2006/relationships/hyperlink" Target="Extra%20Documents/Water%20is%20Life.pdf" TargetMode="External"/><Relationship Id="rId1" Type="http://schemas.openxmlformats.org/officeDocument/2006/relationships/slideLayout" Target="../slideLayouts/slideLayout2.xml"/><Relationship Id="rId6" Type="http://schemas.openxmlformats.org/officeDocument/2006/relationships/hyperlink" Target="Extra%20Documents/Shadow%20Play%208-10%20(Level%202).pdf" TargetMode="External"/><Relationship Id="rId11" Type="http://schemas.openxmlformats.org/officeDocument/2006/relationships/hyperlink" Target="https://bit.ly/3kDtSRk" TargetMode="External"/><Relationship Id="rId5" Type="http://schemas.openxmlformats.org/officeDocument/2006/relationships/image" Target="../media/image386.png"/><Relationship Id="rId15" Type="http://schemas.openxmlformats.org/officeDocument/2006/relationships/image" Target="../media/image388.png"/><Relationship Id="rId10" Type="http://schemas.openxmlformats.org/officeDocument/2006/relationships/hyperlink" Target="https://bit.ly/2XLs6nc" TargetMode="External"/><Relationship Id="rId4" Type="http://schemas.openxmlformats.org/officeDocument/2006/relationships/image" Target="../media/image385.png"/><Relationship Id="rId9" Type="http://schemas.openxmlformats.org/officeDocument/2006/relationships/hyperlink" Target="https://bit.ly/32U2fwR" TargetMode="External"/><Relationship Id="rId14" Type="http://schemas.openxmlformats.org/officeDocument/2006/relationships/hyperlink" Target="Extra%20Documents/Extra%20Example%20-%20Water%20is%20life%208-10%20Level%202.pdf" TargetMode="External"/></Relationships>
</file>

<file path=ppt/slides/_rels/slide5.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27.svg"/><Relationship Id="rId3" Type="http://schemas.openxmlformats.org/officeDocument/2006/relationships/image" Target="../media/image4.png"/><Relationship Id="rId21" Type="http://schemas.openxmlformats.org/officeDocument/2006/relationships/image" Target="../media/image22.png"/><Relationship Id="rId34" Type="http://schemas.openxmlformats.org/officeDocument/2006/relationships/image" Target="../media/image35.sv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21.svg"/><Relationship Id="rId29"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25.svg"/><Relationship Id="rId32" Type="http://schemas.openxmlformats.org/officeDocument/2006/relationships/image" Target="../media/image33.sv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svg"/><Relationship Id="rId36" Type="http://schemas.openxmlformats.org/officeDocument/2006/relationships/image" Target="../media/image37.svg"/><Relationship Id="rId10" Type="http://schemas.openxmlformats.org/officeDocument/2006/relationships/image" Target="../media/image11.sv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image" Target="../media/image31.svg"/><Relationship Id="rId35" Type="http://schemas.openxmlformats.org/officeDocument/2006/relationships/image" Target="../media/image36.png"/><Relationship Id="rId8" Type="http://schemas.openxmlformats.org/officeDocument/2006/relationships/image" Target="../media/image9.svg"/></Relationships>
</file>

<file path=ppt/slides/_rels/slide50.xml.rels><?xml version="1.0" encoding="UTF-8" standalone="yes"?>
<Relationships xmlns="http://schemas.openxmlformats.org/package/2006/relationships"><Relationship Id="rId8" Type="http://schemas.openxmlformats.org/officeDocument/2006/relationships/hyperlink" Target="Extra%20Documents/Make%20your%20own%20paper%20figure%204-7%20(Level%201)_1.pdf" TargetMode="External"/><Relationship Id="rId13" Type="http://schemas.openxmlformats.org/officeDocument/2006/relationships/hyperlink" Target="Extra%20Documents/You%20are%20a%20Superhero.pdf" TargetMode="External"/><Relationship Id="rId3" Type="http://schemas.openxmlformats.org/officeDocument/2006/relationships/hyperlink" Target="Extra%20Documents/My%20Home%20in%20my%20Universe%204-7%20Level%201.pdf" TargetMode="External"/><Relationship Id="rId7" Type="http://schemas.openxmlformats.org/officeDocument/2006/relationships/hyperlink" Target="Extra%20Documents/Make%20Your%20Own%20Paper%20Figure.pdf" TargetMode="External"/><Relationship Id="rId12" Type="http://schemas.openxmlformats.org/officeDocument/2006/relationships/hyperlink" Target="Extra%20Documents/Our%20house%20rules%20to%20keep%20COVID19%20away%204-7%20Level%201.pdf" TargetMode="External"/><Relationship Id="rId2" Type="http://schemas.openxmlformats.org/officeDocument/2006/relationships/hyperlink" Target="Extra%20Documents/_My%20Home%20in%20Universe%20.pdf" TargetMode="External"/><Relationship Id="rId16" Type="http://schemas.openxmlformats.org/officeDocument/2006/relationships/hyperlink" Target="Extra%20Documents/Project%20Selection%20Checklist%20Document.pdf" TargetMode="External"/><Relationship Id="rId1" Type="http://schemas.openxmlformats.org/officeDocument/2006/relationships/slideLayout" Target="../slideLayouts/slideLayout2.xml"/><Relationship Id="rId6" Type="http://schemas.openxmlformats.org/officeDocument/2006/relationships/hyperlink" Target="Extra%20Documents/ABC%20by%20Me%20Level%201_0.pdf" TargetMode="External"/><Relationship Id="rId11" Type="http://schemas.openxmlformats.org/officeDocument/2006/relationships/hyperlink" Target="Extra%20Documents/OUR%20HOUSE%20RULES%20TO%20KEEP%20COVID19%20AWAY.pdf" TargetMode="External"/><Relationship Id="rId5" Type="http://schemas.openxmlformats.org/officeDocument/2006/relationships/hyperlink" Target="Extra%20Documents/ABC%20by%20Me.pdf" TargetMode="External"/><Relationship Id="rId15" Type="http://schemas.openxmlformats.org/officeDocument/2006/relationships/image" Target="../media/image391.png"/><Relationship Id="rId10" Type="http://schemas.openxmlformats.org/officeDocument/2006/relationships/hyperlink" Target="Extra%20Documents/our%20big%20big%20earth%204-7%20Level%201.pdf" TargetMode="External"/><Relationship Id="rId4" Type="http://schemas.openxmlformats.org/officeDocument/2006/relationships/hyperlink" Target="Extra%20Documents/My%20Home%20in%20my%20Universe%208-10%20Level%202.pdf" TargetMode="External"/><Relationship Id="rId9" Type="http://schemas.openxmlformats.org/officeDocument/2006/relationships/hyperlink" Target="Extra%20Documents/Our%20big%20big%20Earth.pdf" TargetMode="External"/><Relationship Id="rId14" Type="http://schemas.openxmlformats.org/officeDocument/2006/relationships/hyperlink" Target="Extra%20Documents/You%20are%20a%20superhero!%204-7%20Level%201.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image" Target="../media/image392.png"/><Relationship Id="rId1" Type="http://schemas.openxmlformats.org/officeDocument/2006/relationships/slideLayout" Target="../slideLayouts/slideLayout2.xml"/><Relationship Id="rId5" Type="http://schemas.openxmlformats.org/officeDocument/2006/relationships/image" Target="../media/image395.png"/><Relationship Id="rId4" Type="http://schemas.openxmlformats.org/officeDocument/2006/relationships/image" Target="../media/image394.png"/></Relationships>
</file>

<file path=ppt/slides/_rels/slide52.xml.rels><?xml version="1.0" encoding="UTF-8" standalone="yes"?>
<Relationships xmlns="http://schemas.openxmlformats.org/package/2006/relationships"><Relationship Id="rId8" Type="http://schemas.openxmlformats.org/officeDocument/2006/relationships/customXml" Target="../ink/ink15.xml"/><Relationship Id="rId13" Type="http://schemas.openxmlformats.org/officeDocument/2006/relationships/image" Target="../media/image3780.png"/><Relationship Id="rId3" Type="http://schemas.openxmlformats.org/officeDocument/2006/relationships/hyperlink" Target="Extra%20Documents/Extra%20Exmpale%20-%20Code%20Languages%208-10%20Level%202.pdf" TargetMode="External"/><Relationship Id="rId7" Type="http://schemas.openxmlformats.org/officeDocument/2006/relationships/image" Target="../media/image397.png"/><Relationship Id="rId12" Type="http://schemas.openxmlformats.org/officeDocument/2006/relationships/customXml" Target="../ink/ink17.xml"/><Relationship Id="rId17" Type="http://schemas.openxmlformats.org/officeDocument/2006/relationships/image" Target="../media/image193.svg"/><Relationship Id="rId2" Type="http://schemas.openxmlformats.org/officeDocument/2006/relationships/image" Target="../media/image396.png"/><Relationship Id="rId16"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3770.png"/><Relationship Id="rId5" Type="http://schemas.openxmlformats.org/officeDocument/2006/relationships/image" Target="../media/image59.png"/><Relationship Id="rId15" Type="http://schemas.openxmlformats.org/officeDocument/2006/relationships/image" Target="../media/image3790.png"/><Relationship Id="rId10" Type="http://schemas.openxmlformats.org/officeDocument/2006/relationships/customXml" Target="../ink/ink16.xml"/><Relationship Id="rId4" Type="http://schemas.openxmlformats.org/officeDocument/2006/relationships/hyperlink" Target="https://resources.educationaboveall.org/sites/default/files/resources/attachments/2020-07/Code%20Languages%208-10%20Level%202.pdf" TargetMode="External"/><Relationship Id="rId9" Type="http://schemas.openxmlformats.org/officeDocument/2006/relationships/image" Target="../media/image3760.png"/><Relationship Id="rId14" Type="http://schemas.openxmlformats.org/officeDocument/2006/relationships/customXml" Target="../ink/ink18.xml"/></Relationships>
</file>

<file path=ppt/slides/_rels/slide53.xml.rels><?xml version="1.0" encoding="UTF-8" standalone="yes"?>
<Relationships xmlns="http://schemas.openxmlformats.org/package/2006/relationships"><Relationship Id="rId8" Type="http://schemas.openxmlformats.org/officeDocument/2006/relationships/image" Target="../media/image400.png"/><Relationship Id="rId13" Type="http://schemas.openxmlformats.org/officeDocument/2006/relationships/image" Target="../media/image403.png"/><Relationship Id="rId3" Type="http://schemas.openxmlformats.org/officeDocument/2006/relationships/customXml" Target="../ink/ink19.xml"/><Relationship Id="rId7" Type="http://schemas.openxmlformats.org/officeDocument/2006/relationships/customXml" Target="../ink/ink20.xml"/><Relationship Id="rId12" Type="http://schemas.openxmlformats.org/officeDocument/2006/relationships/customXml" Target="../ink/ink21.xml"/><Relationship Id="rId17" Type="http://schemas.openxmlformats.org/officeDocument/2006/relationships/image" Target="../media/image405.png"/><Relationship Id="rId2" Type="http://schemas.openxmlformats.org/officeDocument/2006/relationships/image" Target="../media/image398.png"/><Relationship Id="rId16" Type="http://schemas.openxmlformats.org/officeDocument/2006/relationships/customXml" Target="../ink/ink23.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402.png"/><Relationship Id="rId5" Type="http://schemas.openxmlformats.org/officeDocument/2006/relationships/image" Target="../media/image399.png"/><Relationship Id="rId15" Type="http://schemas.openxmlformats.org/officeDocument/2006/relationships/image" Target="../media/image404.png"/><Relationship Id="rId10" Type="http://schemas.openxmlformats.org/officeDocument/2006/relationships/image" Target="../media/image59.png"/><Relationship Id="rId4" Type="http://schemas.openxmlformats.org/officeDocument/2006/relationships/image" Target="../media/image3980.png"/><Relationship Id="rId9" Type="http://schemas.openxmlformats.org/officeDocument/2006/relationships/image" Target="../media/image401.png"/><Relationship Id="rId14" Type="http://schemas.openxmlformats.org/officeDocument/2006/relationships/customXml" Target="../ink/ink22.xml"/></Relationships>
</file>

<file path=ppt/slides/_rels/slide54.xml.rels><?xml version="1.0" encoding="UTF-8" standalone="yes"?>
<Relationships xmlns="http://schemas.openxmlformats.org/package/2006/relationships"><Relationship Id="rId8" Type="http://schemas.openxmlformats.org/officeDocument/2006/relationships/image" Target="../media/image408.jpeg"/><Relationship Id="rId18" Type="http://schemas.openxmlformats.org/officeDocument/2006/relationships/image" Target="../media/image3170.png"/><Relationship Id="rId3" Type="http://schemas.openxmlformats.org/officeDocument/2006/relationships/image" Target="../media/image59.png"/><Relationship Id="rId21" Type="http://schemas.openxmlformats.org/officeDocument/2006/relationships/customXml" Target="../ink/ink26.xml"/><Relationship Id="rId7" Type="http://schemas.openxmlformats.org/officeDocument/2006/relationships/image" Target="https://www.pngitem.com/pimgs/m/163-1638790_popsicle-stick-png-image-popsicle-sticks-transparent-background.png" TargetMode="External"/><Relationship Id="rId12" Type="http://schemas.openxmlformats.org/officeDocument/2006/relationships/customXml" Target="../ink/ink24.xml"/><Relationship Id="rId2" Type="http://schemas.openxmlformats.org/officeDocument/2006/relationships/image" Target="../media/image58.png"/><Relationship Id="rId20" Type="http://schemas.openxmlformats.org/officeDocument/2006/relationships/image" Target="../media/image1000.png"/><Relationship Id="rId1" Type="http://schemas.openxmlformats.org/officeDocument/2006/relationships/slideLayout" Target="../slideLayouts/slideLayout2.xml"/><Relationship Id="rId6" Type="http://schemas.openxmlformats.org/officeDocument/2006/relationships/image" Target="../media/image206.png"/><Relationship Id="rId11" Type="http://schemas.openxmlformats.org/officeDocument/2006/relationships/image" Target="../media/image411.png"/><Relationship Id="rId5" Type="http://schemas.openxmlformats.org/officeDocument/2006/relationships/image" Target="../media/image407.png"/><Relationship Id="rId10" Type="http://schemas.openxmlformats.org/officeDocument/2006/relationships/image" Target="../media/image410.png"/><Relationship Id="rId19" Type="http://schemas.openxmlformats.org/officeDocument/2006/relationships/customXml" Target="../ink/ink25.xml"/><Relationship Id="rId4" Type="http://schemas.openxmlformats.org/officeDocument/2006/relationships/image" Target="../media/image406.png"/><Relationship Id="rId9" Type="http://schemas.openxmlformats.org/officeDocument/2006/relationships/image" Target="../media/image409.png"/><Relationship Id="rId22" Type="http://schemas.openxmlformats.org/officeDocument/2006/relationships/image" Target="../media/image1010.png"/></Relationships>
</file>

<file path=ppt/slides/_rels/slide55.xml.rels><?xml version="1.0" encoding="UTF-8" standalone="yes"?>
<Relationships xmlns="http://schemas.openxmlformats.org/package/2006/relationships"><Relationship Id="rId8" Type="http://schemas.openxmlformats.org/officeDocument/2006/relationships/image" Target="../media/image3791.png"/><Relationship Id="rId13" Type="http://schemas.openxmlformats.org/officeDocument/2006/relationships/image" Target="../media/image4090.png"/><Relationship Id="rId18" Type="http://schemas.openxmlformats.org/officeDocument/2006/relationships/image" Target="../media/image4110.png"/><Relationship Id="rId3" Type="http://schemas.openxmlformats.org/officeDocument/2006/relationships/image" Target="../media/image412.png"/><Relationship Id="rId7" Type="http://schemas.openxmlformats.org/officeDocument/2006/relationships/customXml" Target="../ink/ink28.xml"/><Relationship Id="rId12" Type="http://schemas.openxmlformats.org/officeDocument/2006/relationships/customXml" Target="../ink/ink30.xml"/><Relationship Id="rId17" Type="http://schemas.openxmlformats.org/officeDocument/2006/relationships/customXml" Target="../ink/ink32.xml"/><Relationship Id="rId2" Type="http://schemas.openxmlformats.org/officeDocument/2006/relationships/image" Target="../media/image58.png"/><Relationship Id="rId16" Type="http://schemas.openxmlformats.org/officeDocument/2006/relationships/image" Target="../media/image4100.png"/><Relationship Id="rId1" Type="http://schemas.openxmlformats.org/officeDocument/2006/relationships/slideLayout" Target="../slideLayouts/slideLayout2.xml"/><Relationship Id="rId6" Type="http://schemas.openxmlformats.org/officeDocument/2006/relationships/image" Target="../media/image413.png"/><Relationship Id="rId11" Type="http://schemas.openxmlformats.org/officeDocument/2006/relationships/image" Target="../media/image3920.png"/><Relationship Id="rId5" Type="http://schemas.openxmlformats.org/officeDocument/2006/relationships/image" Target="../media/image3540.png"/><Relationship Id="rId15" Type="http://schemas.openxmlformats.org/officeDocument/2006/relationships/customXml" Target="../ink/ink31.xml"/><Relationship Id="rId10" Type="http://schemas.openxmlformats.org/officeDocument/2006/relationships/customXml" Target="../ink/ink29.xml"/><Relationship Id="rId4" Type="http://schemas.openxmlformats.org/officeDocument/2006/relationships/customXml" Target="../ink/ink27.xml"/><Relationship Id="rId9" Type="http://schemas.openxmlformats.org/officeDocument/2006/relationships/image" Target="../media/image411.png"/><Relationship Id="rId14" Type="http://schemas.openxmlformats.org/officeDocument/2006/relationships/image" Target="../media/image41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415.svg"/><Relationship Id="rId13" Type="http://schemas.openxmlformats.org/officeDocument/2006/relationships/image" Target="../media/image109.png"/><Relationship Id="rId3" Type="http://schemas.openxmlformats.org/officeDocument/2006/relationships/image" Target="../media/image167.svg"/><Relationship Id="rId21" Type="http://schemas.microsoft.com/office/2007/relationships/hdphoto" Target="../media/hdphoto22.wdp"/><Relationship Id="rId7" Type="http://schemas.openxmlformats.org/officeDocument/2006/relationships/image" Target="../media/image414.png"/><Relationship Id="rId12" Type="http://schemas.microsoft.com/office/2007/relationships/hdphoto" Target="../media/hdphoto21.wdp"/><Relationship Id="rId2" Type="http://schemas.openxmlformats.org/officeDocument/2006/relationships/image" Target="../media/image163.png"/><Relationship Id="rId16" Type="http://schemas.openxmlformats.org/officeDocument/2006/relationships/customXml" Target="../ink/ink33.xml"/><Relationship Id="rId20" Type="http://schemas.openxmlformats.org/officeDocument/2006/relationships/image" Target="../media/image419.png"/><Relationship Id="rId1" Type="http://schemas.openxmlformats.org/officeDocument/2006/relationships/slideLayout" Target="../slideLayouts/slideLayout2.xml"/><Relationship Id="rId6" Type="http://schemas.openxmlformats.org/officeDocument/2006/relationships/hyperlink" Target="https://www.cfchildren.org/what-is-social-emotional-learning" TargetMode="External"/><Relationship Id="rId11" Type="http://schemas.openxmlformats.org/officeDocument/2006/relationships/image" Target="../media/image418.png"/><Relationship Id="rId5" Type="http://schemas.openxmlformats.org/officeDocument/2006/relationships/hyperlink" Target="https://www.aeseducation.com/blog/four-cs-21st-century-skills" TargetMode="External"/><Relationship Id="rId15" Type="http://schemas.openxmlformats.org/officeDocument/2006/relationships/image" Target="../media/image233.png"/><Relationship Id="rId23" Type="http://schemas.openxmlformats.org/officeDocument/2006/relationships/image" Target="../media/image4180.png"/><Relationship Id="rId10" Type="http://schemas.openxmlformats.org/officeDocument/2006/relationships/image" Target="../media/image417.svg"/><Relationship Id="rId19" Type="http://schemas.openxmlformats.org/officeDocument/2006/relationships/image" Target="../media/image3990.png"/><Relationship Id="rId4" Type="http://schemas.openxmlformats.org/officeDocument/2006/relationships/hyperlink" Target="https://www.aeseducation.com/blog/what-are-21st-century-skills" TargetMode="External"/><Relationship Id="rId9" Type="http://schemas.openxmlformats.org/officeDocument/2006/relationships/image" Target="../media/image416.png"/><Relationship Id="rId14" Type="http://schemas.openxmlformats.org/officeDocument/2006/relationships/image" Target="../media/image110.svg"/><Relationship Id="rId22" Type="http://schemas.openxmlformats.org/officeDocument/2006/relationships/customXml" Target="../ink/ink34.xml"/></Relationships>
</file>

<file path=ppt/slides/_rels/slide58.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420.png"/><Relationship Id="rId5" Type="http://schemas.openxmlformats.org/officeDocument/2006/relationships/image" Target="../media/image188.svg"/><Relationship Id="rId4" Type="http://schemas.openxmlformats.org/officeDocument/2006/relationships/image" Target="../media/image187.png"/></Relationships>
</file>

<file path=ppt/slides/_rels/slide59.xml.rels><?xml version="1.0" encoding="UTF-8" standalone="yes"?>
<Relationships xmlns="http://schemas.openxmlformats.org/package/2006/relationships"><Relationship Id="rId8" Type="http://schemas.openxmlformats.org/officeDocument/2006/relationships/image" Target="../media/image188.svg"/><Relationship Id="rId3" Type="http://schemas.openxmlformats.org/officeDocument/2006/relationships/image" Target="../media/image422.svg"/><Relationship Id="rId7" Type="http://schemas.openxmlformats.org/officeDocument/2006/relationships/image" Target="../media/image187.png"/><Relationship Id="rId2" Type="http://schemas.openxmlformats.org/officeDocument/2006/relationships/image" Target="../media/image421.png"/><Relationship Id="rId1" Type="http://schemas.openxmlformats.org/officeDocument/2006/relationships/slideLayout" Target="../slideLayouts/slideLayout2.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13" Type="http://schemas.openxmlformats.org/officeDocument/2006/relationships/hyperlink" Target="https://educationaboveall.org/" TargetMode="External"/><Relationship Id="rId18" Type="http://schemas.openxmlformats.org/officeDocument/2006/relationships/image" Target="../media/image52.png"/><Relationship Id="rId26" Type="http://schemas.openxmlformats.org/officeDocument/2006/relationships/image" Target="../media/image36.png"/><Relationship Id="rId3" Type="http://schemas.openxmlformats.org/officeDocument/2006/relationships/image" Target="../media/image38.png"/><Relationship Id="rId21" Type="http://schemas.openxmlformats.org/officeDocument/2006/relationships/image" Target="../media/image55.svg"/><Relationship Id="rId7" Type="http://schemas.openxmlformats.org/officeDocument/2006/relationships/image" Target="../media/image42.png"/><Relationship Id="rId12" Type="http://schemas.openxmlformats.org/officeDocument/2006/relationships/image" Target="../media/image47.svg"/><Relationship Id="rId17" Type="http://schemas.openxmlformats.org/officeDocument/2006/relationships/image" Target="../media/image51.svg"/><Relationship Id="rId25" Type="http://schemas.openxmlformats.org/officeDocument/2006/relationships/image" Target="../media/image59.png"/><Relationship Id="rId33" Type="http://schemas.openxmlformats.org/officeDocument/2006/relationships/image" Target="../media/image63.svg"/><Relationship Id="rId2" Type="http://schemas.openxmlformats.org/officeDocument/2006/relationships/notesSlide" Target="../notesSlides/notesSlide3.xm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1.svg"/><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46.png"/><Relationship Id="rId24" Type="http://schemas.openxmlformats.org/officeDocument/2006/relationships/image" Target="../media/image58.png"/><Relationship Id="rId32" Type="http://schemas.openxmlformats.org/officeDocument/2006/relationships/image" Target="../media/image62.png"/><Relationship Id="rId5" Type="http://schemas.openxmlformats.org/officeDocument/2006/relationships/image" Target="../media/image40.png"/><Relationship Id="rId15" Type="http://schemas.openxmlformats.org/officeDocument/2006/relationships/image" Target="../media/image49.svg"/><Relationship Id="rId23" Type="http://schemas.openxmlformats.org/officeDocument/2006/relationships/image" Target="../media/image57.svg"/><Relationship Id="rId28" Type="http://schemas.openxmlformats.org/officeDocument/2006/relationships/image" Target="../media/image60.png"/><Relationship Id="rId10" Type="http://schemas.openxmlformats.org/officeDocument/2006/relationships/image" Target="../media/image45.svg"/><Relationship Id="rId19" Type="http://schemas.openxmlformats.org/officeDocument/2006/relationships/image" Target="../media/image53.svg"/><Relationship Id="rId31" Type="http://schemas.openxmlformats.org/officeDocument/2006/relationships/image" Target="../media/image2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37.svg"/><Relationship Id="rId30" Type="http://schemas.openxmlformats.org/officeDocument/2006/relationships/image" Target="../media/image24.png"/><Relationship Id="rId8" Type="http://schemas.openxmlformats.org/officeDocument/2006/relationships/image" Target="../media/image43.svg"/></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23.svg"/><Relationship Id="rId5" Type="http://schemas.openxmlformats.org/officeDocument/2006/relationships/image" Target="../media/image88.png"/><Relationship Id="rId4" Type="http://schemas.openxmlformats.org/officeDocument/2006/relationships/image" Target="../media/image110.svg"/></Relationships>
</file>

<file path=ppt/slides/_rels/slide61.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hyperlink" Target="https://drive.google.com/file/d/1TZ5A1ZLzdjGx0eJOA9rSir0U31ssotlC/view" TargetMode="External"/><Relationship Id="rId7" Type="http://schemas.openxmlformats.org/officeDocument/2006/relationships/image" Target="../media/image109.png"/><Relationship Id="rId2" Type="http://schemas.openxmlformats.org/officeDocument/2006/relationships/image" Target="../media/image424.png"/><Relationship Id="rId1" Type="http://schemas.openxmlformats.org/officeDocument/2006/relationships/slideLayout" Target="../slideLayouts/slideLayout2.xml"/><Relationship Id="rId6" Type="http://schemas.openxmlformats.org/officeDocument/2006/relationships/image" Target="../media/image426.png"/><Relationship Id="rId5" Type="http://schemas.openxmlformats.org/officeDocument/2006/relationships/image" Target="../media/image425.png"/><Relationship Id="rId4" Type="http://schemas.openxmlformats.org/officeDocument/2006/relationships/hyperlink" Target="https://docs.google.com/document/d/1iUDz67JWlhACXKvB4e1vl-Sr1K4icBtSzaVkYMl5C3c/edit"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431.jpeg"/><Relationship Id="rId13" Type="http://schemas.openxmlformats.org/officeDocument/2006/relationships/image" Target="../media/image112.svg"/><Relationship Id="rId3" Type="http://schemas.openxmlformats.org/officeDocument/2006/relationships/image" Target="../media/image106.svg"/><Relationship Id="rId7" Type="http://schemas.openxmlformats.org/officeDocument/2006/relationships/image" Target="../media/image430.svg"/><Relationship Id="rId12" Type="http://schemas.openxmlformats.org/officeDocument/2006/relationships/image" Target="../media/image111.png"/><Relationship Id="rId2" Type="http://schemas.openxmlformats.org/officeDocument/2006/relationships/image" Target="../media/image105.png"/><Relationship Id="rId16" Type="http://schemas.openxmlformats.org/officeDocument/2006/relationships/image" Target="../media/image437.svg"/><Relationship Id="rId1" Type="http://schemas.openxmlformats.org/officeDocument/2006/relationships/slideLayout" Target="../slideLayouts/slideLayout2.xml"/><Relationship Id="rId6" Type="http://schemas.openxmlformats.org/officeDocument/2006/relationships/image" Target="../media/image429.png"/><Relationship Id="rId11" Type="http://schemas.openxmlformats.org/officeDocument/2006/relationships/image" Target="../media/image434.png"/><Relationship Id="rId5" Type="http://schemas.openxmlformats.org/officeDocument/2006/relationships/image" Target="../media/image428.svg"/><Relationship Id="rId15" Type="http://schemas.openxmlformats.org/officeDocument/2006/relationships/image" Target="../media/image436.png"/><Relationship Id="rId10" Type="http://schemas.openxmlformats.org/officeDocument/2006/relationships/image" Target="../media/image433.png"/><Relationship Id="rId4" Type="http://schemas.openxmlformats.org/officeDocument/2006/relationships/image" Target="../media/image427.png"/><Relationship Id="rId9" Type="http://schemas.openxmlformats.org/officeDocument/2006/relationships/image" Target="../media/image432.png"/><Relationship Id="rId14" Type="http://schemas.openxmlformats.org/officeDocument/2006/relationships/image" Target="../media/image435.png"/></Relationships>
</file>

<file path=ppt/slides/_rels/slide6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05.png"/><Relationship Id="rId7" Type="http://schemas.openxmlformats.org/officeDocument/2006/relationships/image" Target="../media/image58.png"/><Relationship Id="rId12" Type="http://schemas.openxmlformats.org/officeDocument/2006/relationships/image" Target="../media/image175.svg"/><Relationship Id="rId2" Type="http://schemas.openxmlformats.org/officeDocument/2006/relationships/hyperlink" Target="https://resources.educationaboveall.org/resources/educator-resources" TargetMode="External"/><Relationship Id="rId1" Type="http://schemas.openxmlformats.org/officeDocument/2006/relationships/slideLayout" Target="../slideLayouts/slideLayout2.xml"/><Relationship Id="rId6" Type="http://schemas.openxmlformats.org/officeDocument/2006/relationships/image" Target="../media/image167.svg"/><Relationship Id="rId11" Type="http://schemas.openxmlformats.org/officeDocument/2006/relationships/image" Target="../media/image174.png"/><Relationship Id="rId5" Type="http://schemas.openxmlformats.org/officeDocument/2006/relationships/image" Target="../media/image163.png"/><Relationship Id="rId10" Type="http://schemas.openxmlformats.org/officeDocument/2006/relationships/image" Target="../media/image439.png"/><Relationship Id="rId4" Type="http://schemas.openxmlformats.org/officeDocument/2006/relationships/image" Target="../media/image106.svg"/><Relationship Id="rId9" Type="http://schemas.openxmlformats.org/officeDocument/2006/relationships/image" Target="../media/image438.png"/></Relationships>
</file>

<file path=ppt/slides/_rels/slide65.xml.rels><?xml version="1.0" encoding="UTF-8" standalone="yes"?>
<Relationships xmlns="http://schemas.openxmlformats.org/package/2006/relationships"><Relationship Id="rId8" Type="http://schemas.openxmlformats.org/officeDocument/2006/relationships/image" Target="../media/image440.png"/><Relationship Id="rId13" Type="http://schemas.openxmlformats.org/officeDocument/2006/relationships/customXml" Target="../ink/ink36.xml"/><Relationship Id="rId3" Type="http://schemas.openxmlformats.org/officeDocument/2006/relationships/image" Target="../media/image161.png"/><Relationship Id="rId7" Type="http://schemas.openxmlformats.org/officeDocument/2006/relationships/image" Target="../media/image188.svg"/><Relationship Id="rId12" Type="http://schemas.openxmlformats.org/officeDocument/2006/relationships/image" Target="../media/image4230.png"/><Relationship Id="rId2" Type="http://schemas.openxmlformats.org/officeDocument/2006/relationships/image" Target="../media/image58.png"/><Relationship Id="rId16" Type="http://schemas.openxmlformats.org/officeDocument/2006/relationships/image" Target="../media/image4250.png"/><Relationship Id="rId1" Type="http://schemas.openxmlformats.org/officeDocument/2006/relationships/slideLayout" Target="../slideLayouts/slideLayout2.xml"/><Relationship Id="rId6" Type="http://schemas.openxmlformats.org/officeDocument/2006/relationships/image" Target="../media/image187.png"/><Relationship Id="rId11" Type="http://schemas.openxmlformats.org/officeDocument/2006/relationships/customXml" Target="../ink/ink35.xml"/><Relationship Id="rId5" Type="http://schemas.openxmlformats.org/officeDocument/2006/relationships/image" Target="../media/image59.png"/><Relationship Id="rId15" Type="http://schemas.openxmlformats.org/officeDocument/2006/relationships/customXml" Target="../ink/ink37.xml"/><Relationship Id="rId10" Type="http://schemas.openxmlformats.org/officeDocument/2006/relationships/image" Target="../media/image179.png"/><Relationship Id="rId4" Type="http://schemas.openxmlformats.org/officeDocument/2006/relationships/image" Target="../media/image181.svg"/><Relationship Id="rId9" Type="http://schemas.openxmlformats.org/officeDocument/2006/relationships/image" Target="../media/image441.png"/><Relationship Id="rId14" Type="http://schemas.openxmlformats.org/officeDocument/2006/relationships/image" Target="../media/image4240.png"/></Relationships>
</file>

<file path=ppt/slides/_rels/slide66.xml.rels><?xml version="1.0" encoding="UTF-8" standalone="yes"?>
<Relationships xmlns="http://schemas.openxmlformats.org/package/2006/relationships"><Relationship Id="rId8" Type="http://schemas.openxmlformats.org/officeDocument/2006/relationships/image" Target="../media/image4280.png"/><Relationship Id="rId13" Type="http://schemas.openxmlformats.org/officeDocument/2006/relationships/customXml" Target="../ink/ink41.xml"/><Relationship Id="rId18" Type="http://schemas.openxmlformats.org/officeDocument/2006/relationships/image" Target="../media/image188.svg"/><Relationship Id="rId3" Type="http://schemas.openxmlformats.org/officeDocument/2006/relationships/image" Target="../media/image181.svg"/><Relationship Id="rId7" Type="http://schemas.openxmlformats.org/officeDocument/2006/relationships/customXml" Target="../ink/ink39.xml"/><Relationship Id="rId12" Type="http://schemas.openxmlformats.org/officeDocument/2006/relationships/image" Target="../media/image444.png"/><Relationship Id="rId17" Type="http://schemas.openxmlformats.org/officeDocument/2006/relationships/image" Target="../media/image187.png"/><Relationship Id="rId2" Type="http://schemas.openxmlformats.org/officeDocument/2006/relationships/image" Target="../media/image161.png"/><Relationship Id="rId16" Type="http://schemas.openxmlformats.org/officeDocument/2006/relationships/image" Target="../media/image4250.png"/><Relationship Id="rId20" Type="http://schemas.openxmlformats.org/officeDocument/2006/relationships/image" Target="../media/image106.svg"/><Relationship Id="rId1" Type="http://schemas.openxmlformats.org/officeDocument/2006/relationships/slideLayout" Target="../slideLayouts/slideLayout2.xml"/><Relationship Id="rId6" Type="http://schemas.openxmlformats.org/officeDocument/2006/relationships/image" Target="../media/image4270.png"/><Relationship Id="rId11" Type="http://schemas.openxmlformats.org/officeDocument/2006/relationships/image" Target="../media/image430.png"/><Relationship Id="rId5" Type="http://schemas.openxmlformats.org/officeDocument/2006/relationships/customXml" Target="../ink/ink38.xml"/><Relationship Id="rId15" Type="http://schemas.openxmlformats.org/officeDocument/2006/relationships/customXml" Target="../ink/ink42.xml"/><Relationship Id="rId10" Type="http://schemas.openxmlformats.org/officeDocument/2006/relationships/customXml" Target="../ink/ink40.xml"/><Relationship Id="rId19" Type="http://schemas.openxmlformats.org/officeDocument/2006/relationships/image" Target="../media/image105.png"/><Relationship Id="rId4" Type="http://schemas.openxmlformats.org/officeDocument/2006/relationships/image" Target="../media/image442.png"/><Relationship Id="rId9" Type="http://schemas.openxmlformats.org/officeDocument/2006/relationships/image" Target="../media/image443.png"/><Relationship Id="rId14" Type="http://schemas.openxmlformats.org/officeDocument/2006/relationships/image" Target="../media/image4240.png"/></Relationships>
</file>

<file path=ppt/slides/_rels/slide67.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93.svg"/><Relationship Id="rId7" Type="http://schemas.openxmlformats.org/officeDocument/2006/relationships/image" Target="../media/image444.png"/><Relationship Id="rId12" Type="http://schemas.openxmlformats.org/officeDocument/2006/relationships/image" Target="../media/image106.sv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79.png"/><Relationship Id="rId11" Type="http://schemas.openxmlformats.org/officeDocument/2006/relationships/image" Target="../media/image105.png"/><Relationship Id="rId5" Type="http://schemas.openxmlformats.org/officeDocument/2006/relationships/image" Target="../media/image443.png"/><Relationship Id="rId10" Type="http://schemas.openxmlformats.org/officeDocument/2006/relationships/image" Target="../media/image58.png"/><Relationship Id="rId4" Type="http://schemas.openxmlformats.org/officeDocument/2006/relationships/image" Target="../media/image442.png"/><Relationship Id="rId9" Type="http://schemas.openxmlformats.org/officeDocument/2006/relationships/image" Target="../media/image188.svg"/></Relationships>
</file>

<file path=ppt/slides/_rels/slide68.xml.rels><?xml version="1.0" encoding="UTF-8" standalone="yes"?>
<Relationships xmlns="http://schemas.openxmlformats.org/package/2006/relationships"><Relationship Id="rId8" Type="http://schemas.openxmlformats.org/officeDocument/2006/relationships/image" Target="../media/image188.svg"/><Relationship Id="rId3" Type="http://schemas.openxmlformats.org/officeDocument/2006/relationships/image" Target="../media/image161.png"/><Relationship Id="rId7" Type="http://schemas.openxmlformats.org/officeDocument/2006/relationships/image" Target="../media/image187.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110.svg"/><Relationship Id="rId5" Type="http://schemas.openxmlformats.org/officeDocument/2006/relationships/image" Target="../media/image109.png"/><Relationship Id="rId10" Type="http://schemas.openxmlformats.org/officeDocument/2006/relationships/image" Target="../media/image446.png"/><Relationship Id="rId4" Type="http://schemas.openxmlformats.org/officeDocument/2006/relationships/image" Target="../media/image181.svg"/><Relationship Id="rId9" Type="http://schemas.openxmlformats.org/officeDocument/2006/relationships/image" Target="../media/image44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aeseducation.com/blog/four-cs-21st-century-skills" TargetMode="External"/><Relationship Id="rId2" Type="http://schemas.openxmlformats.org/officeDocument/2006/relationships/hyperlink" Target="https://www.aeseducation.com/blog/what-are-21st-century-skills" TargetMode="External"/><Relationship Id="rId1" Type="http://schemas.openxmlformats.org/officeDocument/2006/relationships/slideLayout" Target="../slideLayouts/slideLayout2.xml"/><Relationship Id="rId6" Type="http://schemas.openxmlformats.org/officeDocument/2006/relationships/hyperlink" Target="https://www.flaticon.com/free-icon/leadership_489197" TargetMode="External"/><Relationship Id="rId5" Type="http://schemas.openxmlformats.org/officeDocument/2006/relationships/hyperlink" Target="https://www.tinypulse.com/blog/50-self-evaluation-phrases-for-your-next-performance-review" TargetMode="External"/><Relationship Id="rId4" Type="http://schemas.openxmlformats.org/officeDocument/2006/relationships/hyperlink" Target="https://www.cfchildren.org/what-is-social-emotional-learnin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www.schoology.com/blog/project-based-learning-pbl-benefits-examples-and-resources" TargetMode="External"/><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49.svg"/><Relationship Id="rId4" Type="http://schemas.openxmlformats.org/officeDocument/2006/relationships/image" Target="../media/image48.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0.svg"/><Relationship Id="rId18" Type="http://schemas.openxmlformats.org/officeDocument/2006/relationships/image" Target="../media/image72.svg"/><Relationship Id="rId3" Type="http://schemas.openxmlformats.org/officeDocument/2006/relationships/image" Target="../media/image67.svg"/><Relationship Id="rId21" Type="http://schemas.openxmlformats.org/officeDocument/2006/relationships/image" Target="../media/image24.png"/><Relationship Id="rId7" Type="http://schemas.openxmlformats.org/officeDocument/2006/relationships/image" Target="../media/image69.png"/><Relationship Id="rId12" Type="http://schemas.openxmlformats.org/officeDocument/2006/relationships/image" Target="../media/image46.png"/><Relationship Id="rId17" Type="http://schemas.openxmlformats.org/officeDocument/2006/relationships/image" Target="../media/image71.png"/><Relationship Id="rId2" Type="http://schemas.openxmlformats.org/officeDocument/2006/relationships/image" Target="../media/image66.png"/><Relationship Id="rId16" Type="http://schemas.openxmlformats.org/officeDocument/2006/relationships/hyperlink" Target="https://resources.educationaboveall.org/" TargetMode="External"/><Relationship Id="rId20" Type="http://schemas.openxmlformats.org/officeDocument/2006/relationships/image" Target="../media/image74.svg"/><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image" Target="../media/image21.svg"/><Relationship Id="rId24" Type="http://schemas.openxmlformats.org/officeDocument/2006/relationships/image" Target="../media/image75.svg"/><Relationship Id="rId5" Type="http://schemas.openxmlformats.org/officeDocument/2006/relationships/image" Target="../media/image22.png"/><Relationship Id="rId15" Type="http://schemas.openxmlformats.org/officeDocument/2006/relationships/image" Target="../media/image55.svg"/><Relationship Id="rId23" Type="http://schemas.openxmlformats.org/officeDocument/2006/relationships/image" Target="../media/image4.png"/><Relationship Id="rId10" Type="http://schemas.openxmlformats.org/officeDocument/2006/relationships/image" Target="../media/image20.png"/><Relationship Id="rId19"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19.svg"/><Relationship Id="rId14" Type="http://schemas.openxmlformats.org/officeDocument/2006/relationships/image" Target="../media/image54.png"/><Relationship Id="rId22"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4" name="Rectangle 3">
            <a:extLst>
              <a:ext uri="{FF2B5EF4-FFF2-40B4-BE49-F238E27FC236}">
                <a16:creationId xmlns:a16="http://schemas.microsoft.com/office/drawing/2014/main" id="{1B05595F-8430-4540-B10E-C6D073D628ED}"/>
              </a:ext>
            </a:extLst>
          </p:cNvPr>
          <p:cNvSpPr/>
          <p:nvPr/>
        </p:nvSpPr>
        <p:spPr>
          <a:xfrm>
            <a:off x="0" y="0"/>
            <a:ext cx="13716000" cy="10515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S" dirty="0"/>
          </a:p>
        </p:txBody>
      </p:sp>
      <p:graphicFrame>
        <p:nvGraphicFramePr>
          <p:cNvPr id="88" name="Google Shape;88;p1"/>
          <p:cNvGraphicFramePr/>
          <p:nvPr/>
        </p:nvGraphicFramePr>
        <p:xfrm>
          <a:off x="763588" y="1830388"/>
          <a:ext cx="1588" cy="1588"/>
        </p:xfrm>
        <a:graphic>
          <a:graphicData uri="http://schemas.openxmlformats.org/presentationml/2006/ole">
            <mc:AlternateContent xmlns:mc="http://schemas.openxmlformats.org/markup-compatibility/2006">
              <mc:Choice xmlns:v="urn:schemas-microsoft-com:vml" Requires="v">
                <p:oleObj r:id="rId3" imgW="1588" imgH="1588" progId="">
                  <p:embed/>
                </p:oleObj>
              </mc:Choice>
              <mc:Fallback>
                <p:oleObj r:id="rId3" imgW="1588" imgH="1588" progId="">
                  <p:embed/>
                  <p:pic>
                    <p:nvPicPr>
                      <p:cNvPr id="88" name="Google Shape;88;p1"/>
                      <p:cNvPicPr preferRelativeResize="0"/>
                      <p:nvPr/>
                    </p:nvPicPr>
                    <p:blipFill rotWithShape="1">
                      <a:blip r:embed="rId4">
                        <a:alphaModFix/>
                      </a:blip>
                      <a:srcRect/>
                      <a:stretch/>
                    </p:blipFill>
                    <p:spPr>
                      <a:xfrm>
                        <a:off x="763588" y="1830388"/>
                        <a:ext cx="1588" cy="1588"/>
                      </a:xfrm>
                      <a:prstGeom prst="rect">
                        <a:avLst/>
                      </a:prstGeom>
                      <a:noFill/>
                      <a:ln>
                        <a:noFill/>
                      </a:ln>
                    </p:spPr>
                  </p:pic>
                </p:oleObj>
              </mc:Fallback>
            </mc:AlternateContent>
          </a:graphicData>
        </a:graphic>
      </p:graphicFrame>
      <p:sp>
        <p:nvSpPr>
          <p:cNvPr id="90" name="Google Shape;90;p1"/>
          <p:cNvSpPr txBox="1">
            <a:spLocks noGrp="1"/>
          </p:cNvSpPr>
          <p:nvPr>
            <p:ph type="ctrTitle"/>
          </p:nvPr>
        </p:nvSpPr>
        <p:spPr>
          <a:xfrm>
            <a:off x="763588" y="3693497"/>
            <a:ext cx="12087076" cy="3971700"/>
          </a:xfrm>
          <a:prstGeom prst="rect">
            <a:avLst/>
          </a:prstGeom>
          <a:noFill/>
          <a:ln>
            <a:noFill/>
          </a:ln>
        </p:spPr>
        <p:txBody>
          <a:bodyPr spcFirstLastPara="1" vert="horz" wrap="square" lIns="91425" tIns="45700" rIns="91425" bIns="45700" rtlCol="0" anchor="b" anchorCtr="0">
            <a:noAutofit/>
          </a:bodyPr>
          <a:lstStyle/>
          <a:p>
            <a:pPr>
              <a:buSzPts val="3600"/>
            </a:pPr>
            <a:br>
              <a:rPr lang="en-US" sz="1600" dirty="0">
                <a:latin typeface="Arial"/>
                <a:ea typeface="Arial"/>
                <a:cs typeface="Arial"/>
                <a:sym typeface="Arial"/>
              </a:rPr>
            </a:br>
            <a:br>
              <a:rPr lang="en-US" sz="1600" dirty="0"/>
            </a:br>
            <a:br>
              <a:rPr lang="en-US" sz="1600" dirty="0"/>
            </a:br>
            <a:r>
              <a:rPr lang="en-US" sz="5400" b="1" dirty="0">
                <a:latin typeface="Lustria"/>
                <a:ea typeface="Lustria"/>
                <a:cs typeface="Lustria"/>
                <a:sym typeface="Lustria"/>
              </a:rPr>
              <a:t> </a:t>
            </a:r>
            <a:r>
              <a:rPr lang="en-US" sz="5400" b="1" dirty="0">
                <a:solidFill>
                  <a:srgbClr val="FDFFFB"/>
                </a:solidFill>
                <a:latin typeface="Lustria"/>
                <a:ea typeface="Lustria"/>
                <a:cs typeface="Lustria"/>
                <a:sym typeface="Lustria"/>
              </a:rPr>
              <a:t>Introducing the Internet-Free Education Resource Bank </a:t>
            </a:r>
            <a:br>
              <a:rPr lang="en-US" sz="5400" b="1" dirty="0">
                <a:solidFill>
                  <a:srgbClr val="FDFFFB"/>
                </a:solidFill>
                <a:latin typeface="Lustria"/>
                <a:ea typeface="Lustria"/>
                <a:cs typeface="Lustria"/>
                <a:sym typeface="Lustria"/>
              </a:rPr>
            </a:br>
            <a:r>
              <a:rPr lang="en-US" sz="5400" b="1" dirty="0">
                <a:solidFill>
                  <a:srgbClr val="FDFFFB"/>
                </a:solidFill>
                <a:latin typeface="Lustria"/>
                <a:ea typeface="Lustria"/>
                <a:cs typeface="Lustria"/>
                <a:sym typeface="Lustria"/>
              </a:rPr>
              <a:t>(IFERB)</a:t>
            </a:r>
            <a:br>
              <a:rPr lang="en-US" sz="1600" b="1" dirty="0">
                <a:latin typeface="Lustria"/>
                <a:ea typeface="Lustria"/>
                <a:cs typeface="Lustria"/>
                <a:sym typeface="Lustria"/>
              </a:rPr>
            </a:br>
            <a:br>
              <a:rPr lang="en-US" sz="3600" dirty="0">
                <a:latin typeface="Arial"/>
                <a:ea typeface="Arial"/>
                <a:cs typeface="Arial"/>
                <a:sym typeface="Arial"/>
              </a:rPr>
            </a:br>
            <a:r>
              <a:rPr lang="en-US" sz="1600" dirty="0">
                <a:solidFill>
                  <a:srgbClr val="F6F2E4"/>
                </a:solidFill>
                <a:latin typeface="Lustria"/>
                <a:ea typeface="Lustria"/>
                <a:cs typeface="Lustria"/>
                <a:sym typeface="Lustria"/>
              </a:rPr>
              <a:t>Innovation Development Directorate</a:t>
            </a:r>
            <a:endParaRPr sz="1600" dirty="0">
              <a:solidFill>
                <a:srgbClr val="F6F2E4"/>
              </a:solidFill>
            </a:endParaRPr>
          </a:p>
        </p:txBody>
      </p:sp>
      <p:sp>
        <p:nvSpPr>
          <p:cNvPr id="2" name="TextBox 1">
            <a:extLst>
              <a:ext uri="{FF2B5EF4-FFF2-40B4-BE49-F238E27FC236}">
                <a16:creationId xmlns:a16="http://schemas.microsoft.com/office/drawing/2014/main" id="{431AB06C-54F8-4FB8-AE0D-5C7DBA16DFAE}"/>
              </a:ext>
            </a:extLst>
          </p:cNvPr>
          <p:cNvSpPr txBox="1"/>
          <p:nvPr/>
        </p:nvSpPr>
        <p:spPr>
          <a:xfrm>
            <a:off x="1308100" y="9309483"/>
            <a:ext cx="11099800" cy="461665"/>
          </a:xfrm>
          <a:prstGeom prst="rect">
            <a:avLst/>
          </a:prstGeom>
          <a:noFill/>
        </p:spPr>
        <p:txBody>
          <a:bodyPr wrap="square" rtlCol="0">
            <a:spAutoFit/>
          </a:bodyPr>
          <a:lstStyle/>
          <a:p>
            <a:pPr algn="ctr"/>
            <a:r>
              <a:rPr lang="en-US" sz="2400" dirty="0">
                <a:solidFill>
                  <a:srgbClr val="FDFBF9"/>
                </a:solidFill>
                <a:latin typeface="Lustria"/>
                <a:ea typeface="Lustria"/>
                <a:cs typeface="Lustria"/>
                <a:sym typeface="Lustria"/>
              </a:rPr>
              <a:t>Estimated Reading Time:  </a:t>
            </a:r>
            <a:r>
              <a:rPr lang="en-US" sz="2400" b="1" u="sng" dirty="0">
                <a:solidFill>
                  <a:srgbClr val="FDFBF9"/>
                </a:solidFill>
                <a:latin typeface="Lustria"/>
                <a:ea typeface="Lustria"/>
                <a:cs typeface="Lustria"/>
                <a:sym typeface="Lustria"/>
              </a:rPr>
              <a:t>6-10 hours</a:t>
            </a:r>
            <a:r>
              <a:rPr lang="en-US" sz="2400" dirty="0">
                <a:solidFill>
                  <a:srgbClr val="FDFBF9"/>
                </a:solidFill>
                <a:latin typeface="Lustria"/>
                <a:ea typeface="Lustria"/>
                <a:cs typeface="Lustria"/>
                <a:sym typeface="Lustria"/>
              </a:rPr>
              <a:t>.</a:t>
            </a:r>
            <a:endParaRPr lang="en-US" sz="2400" dirty="0">
              <a:solidFill>
                <a:srgbClr val="FDFBF9"/>
              </a:solidFill>
            </a:endParaRPr>
          </a:p>
        </p:txBody>
      </p:sp>
      <p:pic>
        <p:nvPicPr>
          <p:cNvPr id="6" name="Picture 5" descr="Text&#10;&#10;Description automatically generated with medium confidence">
            <a:extLst>
              <a:ext uri="{FF2B5EF4-FFF2-40B4-BE49-F238E27FC236}">
                <a16:creationId xmlns:a16="http://schemas.microsoft.com/office/drawing/2014/main" id="{72E0E3BE-0A86-6349-A0AB-7EBBE2E5EC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07" y="569060"/>
            <a:ext cx="4073918" cy="1534863"/>
          </a:xfrm>
          <a:prstGeom prst="rect">
            <a:avLst/>
          </a:prstGeom>
        </p:spPr>
      </p:pic>
      <p:sp>
        <p:nvSpPr>
          <p:cNvPr id="7" name="Oval 6">
            <a:extLst>
              <a:ext uri="{FF2B5EF4-FFF2-40B4-BE49-F238E27FC236}">
                <a16:creationId xmlns:a16="http://schemas.microsoft.com/office/drawing/2014/main" id="{D33B86F5-9277-1D4A-AD75-8F7482EB2E42}"/>
              </a:ext>
            </a:extLst>
          </p:cNvPr>
          <p:cNvSpPr/>
          <p:nvPr/>
        </p:nvSpPr>
        <p:spPr>
          <a:xfrm>
            <a:off x="10292339" y="622066"/>
            <a:ext cx="2660073" cy="2660073"/>
          </a:xfrm>
          <a:prstGeom prst="ellipse">
            <a:avLst/>
          </a:prstGeom>
          <a:solidFill>
            <a:srgbClr val="FBF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FCCDA084-FB63-B34C-9527-A859315DAD91}"/>
              </a:ext>
            </a:extLst>
          </p:cNvPr>
          <p:cNvSpPr/>
          <p:nvPr/>
        </p:nvSpPr>
        <p:spPr>
          <a:xfrm>
            <a:off x="749734" y="6880243"/>
            <a:ext cx="1370012" cy="1370012"/>
          </a:xfrm>
          <a:prstGeom prst="ellipse">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6262A6E-9A8E-624B-93FA-7665E44FA925}"/>
              </a:ext>
            </a:extLst>
          </p:cNvPr>
          <p:cNvSpPr/>
          <p:nvPr/>
        </p:nvSpPr>
        <p:spPr>
          <a:xfrm>
            <a:off x="1887330" y="8076555"/>
            <a:ext cx="982150" cy="982150"/>
          </a:xfrm>
          <a:prstGeom prst="ellipse">
            <a:avLst/>
          </a:prstGeom>
          <a:solidFill>
            <a:srgbClr val="E2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B9285878-9A3B-B54B-9EDA-713C785C5D5A}"/>
              </a:ext>
            </a:extLst>
          </p:cNvPr>
          <p:cNvSpPr/>
          <p:nvPr/>
        </p:nvSpPr>
        <p:spPr>
          <a:xfrm>
            <a:off x="9528751" y="2728863"/>
            <a:ext cx="823664" cy="804054"/>
          </a:xfrm>
          <a:prstGeom prst="ellipse">
            <a:avLst/>
          </a:prstGeom>
          <a:solidFill>
            <a:srgbClr val="E5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AA0B9FC6-425E-B848-8E72-3C2DD4299F90}"/>
              </a:ext>
            </a:extLst>
          </p:cNvPr>
          <p:cNvSpPr/>
          <p:nvPr/>
        </p:nvSpPr>
        <p:spPr>
          <a:xfrm>
            <a:off x="11934962" y="3693497"/>
            <a:ext cx="638717" cy="623510"/>
          </a:xfrm>
          <a:prstGeom prst="ellipse">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773B4C14-F48D-3749-8904-85C902972DF4}"/>
              </a:ext>
            </a:extLst>
          </p:cNvPr>
          <p:cNvSpPr/>
          <p:nvPr/>
        </p:nvSpPr>
        <p:spPr>
          <a:xfrm>
            <a:off x="280473" y="8443074"/>
            <a:ext cx="823664" cy="804054"/>
          </a:xfrm>
          <a:prstGeom prst="ellipse">
            <a:avLst/>
          </a:prstGeom>
          <a:solidFill>
            <a:srgbClr val="E5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1FE99EF5-7D4A-C54C-93D1-A7E1B046A7BA}"/>
              </a:ext>
            </a:extLst>
          </p:cNvPr>
          <p:cNvSpPr/>
          <p:nvPr/>
        </p:nvSpPr>
        <p:spPr>
          <a:xfrm>
            <a:off x="1248613" y="9117090"/>
            <a:ext cx="638717" cy="623510"/>
          </a:xfrm>
          <a:prstGeom prst="ellipse">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1614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E43C19-CCEF-466A-9B6B-52FB0E129FBB}"/>
              </a:ext>
            </a:extLst>
          </p:cNvPr>
          <p:cNvSpPr/>
          <p:nvPr/>
        </p:nvSpPr>
        <p:spPr>
          <a:xfrm>
            <a:off x="0" y="1"/>
            <a:ext cx="6877046" cy="10515600"/>
          </a:xfrm>
          <a:prstGeom prst="rect">
            <a:avLst/>
          </a:prstGeom>
          <a:solidFill>
            <a:srgbClr val="E2AC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b="1" dirty="0">
              <a:solidFill>
                <a:schemeClr val="bg1"/>
              </a:solidFill>
            </a:endParaRPr>
          </a:p>
        </p:txBody>
      </p:sp>
      <p:sp>
        <p:nvSpPr>
          <p:cNvPr id="4" name="Title 1">
            <a:extLst>
              <a:ext uri="{FF2B5EF4-FFF2-40B4-BE49-F238E27FC236}">
                <a16:creationId xmlns:a16="http://schemas.microsoft.com/office/drawing/2014/main" id="{467062CD-681B-4116-8B4B-48C3262E46B4}"/>
              </a:ext>
            </a:extLst>
          </p:cNvPr>
          <p:cNvSpPr>
            <a:spLocks noGrp="1"/>
          </p:cNvSpPr>
          <p:nvPr>
            <p:ph type="title"/>
          </p:nvPr>
        </p:nvSpPr>
        <p:spPr>
          <a:xfrm>
            <a:off x="208092" y="1656748"/>
            <a:ext cx="6398387" cy="1419827"/>
          </a:xfrm>
        </p:spPr>
        <p:txBody>
          <a:bodyPr>
            <a:normAutofit/>
          </a:bodyPr>
          <a:lstStyle/>
          <a:p>
            <a:pPr algn="ctr"/>
            <a:r>
              <a:rPr lang="en-US" sz="9600" dirty="0">
                <a:solidFill>
                  <a:schemeClr val="bg1"/>
                </a:solidFill>
                <a:latin typeface="+mn-lt"/>
              </a:rPr>
              <a:t>Booklet 1</a:t>
            </a:r>
            <a:endParaRPr lang="en-US" dirty="0">
              <a:solidFill>
                <a:schemeClr val="bg1"/>
              </a:solidFill>
              <a:latin typeface="+mn-lt"/>
            </a:endParaRPr>
          </a:p>
        </p:txBody>
      </p:sp>
      <p:sp>
        <p:nvSpPr>
          <p:cNvPr id="5" name="Title 1">
            <a:extLst>
              <a:ext uri="{FF2B5EF4-FFF2-40B4-BE49-F238E27FC236}">
                <a16:creationId xmlns:a16="http://schemas.microsoft.com/office/drawing/2014/main" id="{8B884C67-7294-4E7E-9728-744A161AB634}"/>
              </a:ext>
            </a:extLst>
          </p:cNvPr>
          <p:cNvSpPr txBox="1">
            <a:spLocks/>
          </p:cNvSpPr>
          <p:nvPr/>
        </p:nvSpPr>
        <p:spPr>
          <a:xfrm>
            <a:off x="-91005" y="3076575"/>
            <a:ext cx="7059056" cy="800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Project Selection</a:t>
            </a:r>
          </a:p>
        </p:txBody>
      </p:sp>
      <p:sp>
        <p:nvSpPr>
          <p:cNvPr id="6" name="TextBox 5">
            <a:extLst>
              <a:ext uri="{FF2B5EF4-FFF2-40B4-BE49-F238E27FC236}">
                <a16:creationId xmlns:a16="http://schemas.microsoft.com/office/drawing/2014/main" id="{11871E91-F3AB-4CE0-8220-E5083EDBD08C}"/>
              </a:ext>
            </a:extLst>
          </p:cNvPr>
          <p:cNvSpPr txBox="1"/>
          <p:nvPr/>
        </p:nvSpPr>
        <p:spPr>
          <a:xfrm>
            <a:off x="7915275" y="5541481"/>
            <a:ext cx="3740383" cy="4524315"/>
          </a:xfrm>
          <a:prstGeom prst="rect">
            <a:avLst/>
          </a:prstGeom>
          <a:noFill/>
        </p:spPr>
        <p:txBody>
          <a:bodyPr wrap="none" rtlCol="0">
            <a:spAutoFit/>
          </a:bodyPr>
          <a:lstStyle/>
          <a:p>
            <a:r>
              <a:rPr lang="en-US" sz="3600" b="1" dirty="0">
                <a:solidFill>
                  <a:srgbClr val="E2AD00"/>
                </a:solidFill>
              </a:rPr>
              <a:t>Booklet Content</a:t>
            </a:r>
          </a:p>
          <a:p>
            <a:pPr marL="285750" indent="-285750">
              <a:buFont typeface="Arial" panose="020B0604020202020204" pitchFamily="34" charset="0"/>
              <a:buChar char="•"/>
            </a:pPr>
            <a:endParaRPr lang="en-US" sz="1200" dirty="0"/>
          </a:p>
          <a:p>
            <a:r>
              <a:rPr lang="en-US" sz="1200" dirty="0"/>
              <a:t>1.1.  Project Selection Overview</a:t>
            </a:r>
          </a:p>
          <a:p>
            <a:endParaRPr lang="en-US" sz="1200" dirty="0"/>
          </a:p>
          <a:p>
            <a:r>
              <a:rPr lang="en-US" sz="1200" dirty="0"/>
              <a:t>1.2. How to Access IFERB Projects Bank?</a:t>
            </a:r>
          </a:p>
          <a:p>
            <a:pPr marL="285750" indent="-285750">
              <a:buFont typeface="Arial" panose="020B0604020202020204" pitchFamily="34" charset="0"/>
              <a:buChar char="•"/>
            </a:pPr>
            <a:endParaRPr lang="en-US" sz="1200" dirty="0"/>
          </a:p>
          <a:p>
            <a:pPr lvl="1"/>
            <a:r>
              <a:rPr lang="en-US" sz="1200" dirty="0"/>
              <a:t>1.2.1. If Offline Projects Documents are Available:</a:t>
            </a:r>
          </a:p>
          <a:p>
            <a:pPr marL="1200150" lvl="2" indent="-285750">
              <a:buFont typeface="Arial" panose="020B0604020202020204" pitchFamily="34" charset="0"/>
              <a:buChar char="•"/>
            </a:pPr>
            <a:r>
              <a:rPr lang="en-US" sz="1200" dirty="0"/>
              <a:t>How to Read </a:t>
            </a:r>
            <a:r>
              <a:rPr lang="en-US" sz="1200" i="1" dirty="0"/>
              <a:t>Projects’ Documents</a:t>
            </a:r>
            <a:r>
              <a:rPr lang="en-US" sz="1200" dirty="0"/>
              <a:t>?</a:t>
            </a:r>
          </a:p>
          <a:p>
            <a:pPr lvl="1"/>
            <a:r>
              <a:rPr lang="en-US" sz="1200" dirty="0"/>
              <a:t>1.2.2. If Online Access is Available:</a:t>
            </a:r>
          </a:p>
          <a:p>
            <a:pPr marL="1200150" lvl="2" indent="-285750">
              <a:buFont typeface="Arial" panose="020B0604020202020204" pitchFamily="34" charset="0"/>
              <a:buChar char="•"/>
            </a:pPr>
            <a:r>
              <a:rPr lang="en-US" sz="1200" dirty="0"/>
              <a:t>How to Use Online Filters?</a:t>
            </a:r>
          </a:p>
          <a:p>
            <a:pPr marL="742950" lvl="1" indent="-285750">
              <a:buFont typeface="Arial" panose="020B0604020202020204" pitchFamily="34" charset="0"/>
              <a:buChar char="•"/>
            </a:pPr>
            <a:endParaRPr lang="en-US" sz="1200" dirty="0"/>
          </a:p>
          <a:p>
            <a:r>
              <a:rPr lang="en-US" sz="1200" dirty="0"/>
              <a:t>1.3. How to Select Projects – Quick Start.</a:t>
            </a:r>
          </a:p>
          <a:p>
            <a:pPr lvl="1"/>
            <a:r>
              <a:rPr lang="en-US" sz="1200" dirty="0"/>
              <a:t>1.3.1. Select by Subject </a:t>
            </a:r>
          </a:p>
          <a:p>
            <a:pPr lvl="1"/>
            <a:r>
              <a:rPr lang="en-US" sz="1200" dirty="0"/>
              <a:t>1.3.2. Select by Context – Based on:</a:t>
            </a:r>
          </a:p>
          <a:p>
            <a:pPr lvl="2"/>
            <a:r>
              <a:rPr lang="en-US" sz="1200" dirty="0"/>
              <a:t>A) Students’ Level</a:t>
            </a:r>
          </a:p>
          <a:p>
            <a:pPr lvl="2"/>
            <a:r>
              <a:rPr lang="en-US" sz="1200" dirty="0"/>
              <a:t>B) Students’ Environment &amp; Interests</a:t>
            </a:r>
          </a:p>
          <a:p>
            <a:pPr lvl="2"/>
            <a:r>
              <a:rPr lang="en-US" sz="1200" dirty="0"/>
              <a:t>C) Students’ Engagement</a:t>
            </a:r>
          </a:p>
          <a:p>
            <a:pPr lvl="2"/>
            <a:r>
              <a:rPr lang="en-US" sz="1200" dirty="0"/>
              <a:t>D) Guidance &amp; Resource Requirements</a:t>
            </a:r>
          </a:p>
          <a:p>
            <a:pPr lvl="1"/>
            <a:endParaRPr lang="en-US" sz="1200" dirty="0"/>
          </a:p>
          <a:p>
            <a:r>
              <a:rPr lang="en-US" sz="1200" dirty="0"/>
              <a:t>1.4. Application Exercise </a:t>
            </a:r>
          </a:p>
          <a:p>
            <a:endParaRPr lang="en-US" sz="1200" dirty="0"/>
          </a:p>
          <a:p>
            <a:r>
              <a:rPr lang="en-US" sz="1200" dirty="0"/>
              <a:t>1.5. Summary/Checklist</a:t>
            </a:r>
          </a:p>
        </p:txBody>
      </p:sp>
      <p:sp>
        <p:nvSpPr>
          <p:cNvPr id="7" name="TextBox 6">
            <a:extLst>
              <a:ext uri="{FF2B5EF4-FFF2-40B4-BE49-F238E27FC236}">
                <a16:creationId xmlns:a16="http://schemas.microsoft.com/office/drawing/2014/main" id="{904424D3-C4FF-4C82-999A-9B8BD52695BC}"/>
              </a:ext>
            </a:extLst>
          </p:cNvPr>
          <p:cNvSpPr txBox="1"/>
          <p:nvPr/>
        </p:nvSpPr>
        <p:spPr>
          <a:xfrm>
            <a:off x="1374337" y="4521815"/>
            <a:ext cx="4128372" cy="2431435"/>
          </a:xfrm>
          <a:prstGeom prst="rect">
            <a:avLst/>
          </a:prstGeom>
          <a:noFill/>
        </p:spPr>
        <p:txBody>
          <a:bodyPr wrap="square" rtlCol="0">
            <a:spAutoFit/>
          </a:bodyPr>
          <a:lstStyle/>
          <a:p>
            <a:r>
              <a:rPr lang="en-US" sz="2000" b="1" dirty="0">
                <a:solidFill>
                  <a:schemeClr val="bg1"/>
                </a:solidFill>
              </a:rPr>
              <a:t>Competencies &amp; Learning Outcomes</a:t>
            </a:r>
          </a:p>
          <a:p>
            <a:r>
              <a:rPr lang="en-US" sz="2000" b="1" dirty="0">
                <a:solidFill>
                  <a:schemeClr val="bg1"/>
                </a:solidFill>
              </a:rPr>
              <a:t> </a:t>
            </a:r>
          </a:p>
          <a:p>
            <a:endParaRPr lang="en-US" sz="1400" b="1" dirty="0">
              <a:solidFill>
                <a:schemeClr val="bg1"/>
              </a:solidFill>
            </a:endParaRPr>
          </a:p>
          <a:p>
            <a:pPr algn="ctr"/>
            <a:r>
              <a:rPr lang="en-US" sz="1400" dirty="0">
                <a:solidFill>
                  <a:schemeClr val="bg1"/>
                </a:solidFill>
              </a:rPr>
              <a:t>By the end of this booklet, you will be able to select 1 or more projects that are suitable for your students’ learning level, environment, supervision level and required supplies to ensure high student engagement. You will also learn how to select projects based on the subject (or, for advanced educators, the skill) you want to cover.</a:t>
            </a:r>
          </a:p>
        </p:txBody>
      </p:sp>
      <p:cxnSp>
        <p:nvCxnSpPr>
          <p:cNvPr id="8" name="Straight Connector 7">
            <a:extLst>
              <a:ext uri="{FF2B5EF4-FFF2-40B4-BE49-F238E27FC236}">
                <a16:creationId xmlns:a16="http://schemas.microsoft.com/office/drawing/2014/main" id="{77FBC5A9-F558-43ED-A813-C19C59961E73}"/>
              </a:ext>
            </a:extLst>
          </p:cNvPr>
          <p:cNvCxnSpPr>
            <a:cxnSpLocks/>
          </p:cNvCxnSpPr>
          <p:nvPr/>
        </p:nvCxnSpPr>
        <p:spPr>
          <a:xfrm>
            <a:off x="6877050" y="2436734"/>
            <a:ext cx="0" cy="5354717"/>
          </a:xfrm>
          <a:prstGeom prst="line">
            <a:avLst/>
          </a:prstGeom>
          <a:ln>
            <a:solidFill>
              <a:srgbClr val="F7F3E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963D66D-8C08-403D-897F-1F088114ED4D}"/>
              </a:ext>
            </a:extLst>
          </p:cNvPr>
          <p:cNvCxnSpPr/>
          <p:nvPr/>
        </p:nvCxnSpPr>
        <p:spPr>
          <a:xfrm>
            <a:off x="2160722" y="7544604"/>
            <a:ext cx="2520175" cy="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sp>
        <p:nvSpPr>
          <p:cNvPr id="19" name="Rectangle 18">
            <a:extLst>
              <a:ext uri="{FF2B5EF4-FFF2-40B4-BE49-F238E27FC236}">
                <a16:creationId xmlns:a16="http://schemas.microsoft.com/office/drawing/2014/main" id="{E4D96456-BA93-42E8-AF2C-3732CF928C36}"/>
              </a:ext>
            </a:extLst>
          </p:cNvPr>
          <p:cNvSpPr/>
          <p:nvPr/>
        </p:nvSpPr>
        <p:spPr>
          <a:xfrm>
            <a:off x="1258184" y="7275940"/>
            <a:ext cx="1528751" cy="537328"/>
          </a:xfrm>
          <a:prstGeom prst="rect">
            <a:avLst/>
          </a:prstGeom>
          <a:ln w="28575">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F59FABD-32D4-41A3-99ED-594DCF9E40AF}"/>
              </a:ext>
            </a:extLst>
          </p:cNvPr>
          <p:cNvSpPr/>
          <p:nvPr/>
        </p:nvSpPr>
        <p:spPr>
          <a:xfrm>
            <a:off x="2786935" y="7275940"/>
            <a:ext cx="1528751" cy="537328"/>
          </a:xfrm>
          <a:prstGeom prst="rect">
            <a:avLst/>
          </a:prstGeom>
          <a:solidFill>
            <a:schemeClr val="bg2"/>
          </a:solidFill>
          <a:ln w="28575">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9EF4FBE-7633-43CA-AB42-D58C05C7AFB1}"/>
              </a:ext>
            </a:extLst>
          </p:cNvPr>
          <p:cNvSpPr/>
          <p:nvPr/>
        </p:nvSpPr>
        <p:spPr>
          <a:xfrm>
            <a:off x="4315685" y="7275940"/>
            <a:ext cx="1528751" cy="537328"/>
          </a:xfrm>
          <a:prstGeom prst="rect">
            <a:avLst/>
          </a:prstGeom>
          <a:solidFill>
            <a:schemeClr val="bg2"/>
          </a:solidFill>
          <a:ln w="28575">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5BD1F5F-321C-4146-8F99-A5A0E9FD325B}"/>
              </a:ext>
            </a:extLst>
          </p:cNvPr>
          <p:cNvSpPr txBox="1"/>
          <p:nvPr/>
        </p:nvSpPr>
        <p:spPr>
          <a:xfrm>
            <a:off x="1512788" y="7848930"/>
            <a:ext cx="758541" cy="461665"/>
          </a:xfrm>
          <a:prstGeom prst="rect">
            <a:avLst/>
          </a:prstGeom>
          <a:noFill/>
        </p:spPr>
        <p:txBody>
          <a:bodyPr wrap="none" rtlCol="0">
            <a:spAutoFit/>
          </a:bodyPr>
          <a:lstStyle/>
          <a:p>
            <a:pPr algn="ctr"/>
            <a:r>
              <a:rPr lang="en-US" sz="1200" dirty="0">
                <a:solidFill>
                  <a:schemeClr val="bg1"/>
                </a:solidFill>
              </a:rPr>
              <a:t>Project</a:t>
            </a:r>
          </a:p>
          <a:p>
            <a:pPr algn="ctr"/>
            <a:r>
              <a:rPr lang="en-US" sz="1200" dirty="0">
                <a:solidFill>
                  <a:schemeClr val="bg1"/>
                </a:solidFill>
              </a:rPr>
              <a:t>Selection</a:t>
            </a:r>
          </a:p>
        </p:txBody>
      </p:sp>
      <p:sp>
        <p:nvSpPr>
          <p:cNvPr id="23" name="TextBox 22">
            <a:extLst>
              <a:ext uri="{FF2B5EF4-FFF2-40B4-BE49-F238E27FC236}">
                <a16:creationId xmlns:a16="http://schemas.microsoft.com/office/drawing/2014/main" id="{4EE08FEA-83C0-445F-9339-976817DBE38F}"/>
              </a:ext>
            </a:extLst>
          </p:cNvPr>
          <p:cNvSpPr txBox="1"/>
          <p:nvPr/>
        </p:nvSpPr>
        <p:spPr>
          <a:xfrm>
            <a:off x="2813943" y="7848930"/>
            <a:ext cx="1273810" cy="461665"/>
          </a:xfrm>
          <a:prstGeom prst="rect">
            <a:avLst/>
          </a:prstGeom>
          <a:noFill/>
        </p:spPr>
        <p:txBody>
          <a:bodyPr wrap="none" rtlCol="0">
            <a:spAutoFit/>
          </a:bodyPr>
          <a:lstStyle/>
          <a:p>
            <a:pPr algn="ctr"/>
            <a:r>
              <a:rPr lang="en-US" sz="1200" dirty="0">
                <a:solidFill>
                  <a:schemeClr val="bg1"/>
                </a:solidFill>
              </a:rPr>
              <a:t>Project</a:t>
            </a:r>
          </a:p>
          <a:p>
            <a:pPr algn="ctr"/>
            <a:r>
              <a:rPr lang="en-US" sz="1200" dirty="0">
                <a:solidFill>
                  <a:schemeClr val="bg1"/>
                </a:solidFill>
              </a:rPr>
              <a:t>Contextualization</a:t>
            </a:r>
          </a:p>
        </p:txBody>
      </p:sp>
      <p:sp>
        <p:nvSpPr>
          <p:cNvPr id="24" name="TextBox 23">
            <a:extLst>
              <a:ext uri="{FF2B5EF4-FFF2-40B4-BE49-F238E27FC236}">
                <a16:creationId xmlns:a16="http://schemas.microsoft.com/office/drawing/2014/main" id="{566F8DF8-EA68-45B0-94D1-7DE3D762D164}"/>
              </a:ext>
            </a:extLst>
          </p:cNvPr>
          <p:cNvSpPr txBox="1"/>
          <p:nvPr/>
        </p:nvSpPr>
        <p:spPr>
          <a:xfrm>
            <a:off x="4404122" y="7848930"/>
            <a:ext cx="1188275" cy="461665"/>
          </a:xfrm>
          <a:prstGeom prst="rect">
            <a:avLst/>
          </a:prstGeom>
          <a:noFill/>
        </p:spPr>
        <p:txBody>
          <a:bodyPr wrap="none" rtlCol="0">
            <a:spAutoFit/>
          </a:bodyPr>
          <a:lstStyle/>
          <a:p>
            <a:pPr algn="ctr"/>
            <a:r>
              <a:rPr lang="en-US" sz="1200" dirty="0">
                <a:solidFill>
                  <a:schemeClr val="bg1"/>
                </a:solidFill>
              </a:rPr>
              <a:t>Project</a:t>
            </a:r>
          </a:p>
          <a:p>
            <a:pPr algn="ctr"/>
            <a:r>
              <a:rPr lang="en-US" sz="1200" dirty="0">
                <a:solidFill>
                  <a:schemeClr val="bg1"/>
                </a:solidFill>
              </a:rPr>
              <a:t>Implementation</a:t>
            </a:r>
          </a:p>
        </p:txBody>
      </p:sp>
      <p:sp>
        <p:nvSpPr>
          <p:cNvPr id="15" name="Oval 14">
            <a:extLst>
              <a:ext uri="{FF2B5EF4-FFF2-40B4-BE49-F238E27FC236}">
                <a16:creationId xmlns:a16="http://schemas.microsoft.com/office/drawing/2014/main" id="{25DE3DA9-E948-D244-BCC8-D73A540CDCEE}"/>
              </a:ext>
            </a:extLst>
          </p:cNvPr>
          <p:cNvSpPr/>
          <p:nvPr/>
        </p:nvSpPr>
        <p:spPr>
          <a:xfrm>
            <a:off x="7809893" y="409413"/>
            <a:ext cx="2366953" cy="2310599"/>
          </a:xfrm>
          <a:prstGeom prst="ellipse">
            <a:avLst/>
          </a:prstGeom>
          <a:solidFill>
            <a:srgbClr val="EDEBD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E986B3C9-5462-8C4A-A4F1-D4F204B803EF}"/>
              </a:ext>
            </a:extLst>
          </p:cNvPr>
          <p:cNvSpPr/>
          <p:nvPr/>
        </p:nvSpPr>
        <p:spPr>
          <a:xfrm>
            <a:off x="10176846" y="2577088"/>
            <a:ext cx="823664" cy="804054"/>
          </a:xfrm>
          <a:prstGeom prst="ellipse">
            <a:avLst/>
          </a:prstGeom>
          <a:solidFill>
            <a:srgbClr val="E5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637553E3-01B5-CE45-8FCB-40AC67016495}"/>
              </a:ext>
            </a:extLst>
          </p:cNvPr>
          <p:cNvSpPr/>
          <p:nvPr/>
        </p:nvSpPr>
        <p:spPr>
          <a:xfrm>
            <a:off x="11410240" y="1953578"/>
            <a:ext cx="638717" cy="623510"/>
          </a:xfrm>
          <a:prstGeom prst="ellipse">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4B4437BB-EB63-234F-9904-ADD5487AE8AD}"/>
              </a:ext>
            </a:extLst>
          </p:cNvPr>
          <p:cNvSpPr/>
          <p:nvPr/>
        </p:nvSpPr>
        <p:spPr>
          <a:xfrm>
            <a:off x="11467686" y="3181502"/>
            <a:ext cx="377950" cy="368952"/>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3B7D239C-824F-7647-A6BF-65677CF6D182}"/>
              </a:ext>
            </a:extLst>
          </p:cNvPr>
          <p:cNvSpPr/>
          <p:nvPr/>
        </p:nvSpPr>
        <p:spPr>
          <a:xfrm>
            <a:off x="10329245" y="641889"/>
            <a:ext cx="1121203" cy="1094509"/>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descr="Checkmark with solid fill">
            <a:extLst>
              <a:ext uri="{FF2B5EF4-FFF2-40B4-BE49-F238E27FC236}">
                <a16:creationId xmlns:a16="http://schemas.microsoft.com/office/drawing/2014/main" id="{BFEE6C2A-7313-4FD7-8B3A-000934CEA2EA}"/>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3852" y="7275940"/>
            <a:ext cx="549185" cy="549185"/>
          </a:xfrm>
          <a:prstGeom prst="rect">
            <a:avLst/>
          </a:prstGeom>
        </p:spPr>
      </p:pic>
    </p:spTree>
    <p:extLst>
      <p:ext uri="{BB962C8B-B14F-4D97-AF65-F5344CB8AC3E}">
        <p14:creationId xmlns:p14="http://schemas.microsoft.com/office/powerpoint/2010/main" val="122028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0A319E4-2F02-FD4A-B86C-C471C32C5AA9}"/>
              </a:ext>
            </a:extLst>
          </p:cNvPr>
          <p:cNvSpPr/>
          <p:nvPr/>
        </p:nvSpPr>
        <p:spPr>
          <a:xfrm>
            <a:off x="-965694" y="178130"/>
            <a:ext cx="11854117" cy="10515600"/>
          </a:xfrm>
          <a:prstGeom prst="rect">
            <a:avLst/>
          </a:prstGeom>
          <a:solidFill>
            <a:srgbClr val="F6F3E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6A704643-DB67-D243-8482-6CD0094A85C1}"/>
              </a:ext>
            </a:extLst>
          </p:cNvPr>
          <p:cNvSpPr/>
          <p:nvPr/>
        </p:nvSpPr>
        <p:spPr>
          <a:xfrm>
            <a:off x="-5403" y="0"/>
            <a:ext cx="1867286" cy="10515600"/>
          </a:xfrm>
          <a:prstGeom prst="rect">
            <a:avLst/>
          </a:prstGeom>
          <a:solidFill>
            <a:srgbClr val="E2AD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1 – Project Selection</a:t>
            </a:r>
          </a:p>
        </p:txBody>
      </p:sp>
      <p:sp>
        <p:nvSpPr>
          <p:cNvPr id="80" name="Rectangle 79">
            <a:extLst>
              <a:ext uri="{FF2B5EF4-FFF2-40B4-BE49-F238E27FC236}">
                <a16:creationId xmlns:a16="http://schemas.microsoft.com/office/drawing/2014/main" id="{B6AD212E-D342-7445-BA85-753A1F5E494E}"/>
              </a:ext>
            </a:extLst>
          </p:cNvPr>
          <p:cNvSpPr/>
          <p:nvPr/>
        </p:nvSpPr>
        <p:spPr>
          <a:xfrm>
            <a:off x="2131955" y="4706495"/>
            <a:ext cx="5985185" cy="575198"/>
          </a:xfrm>
          <a:prstGeom prst="rect">
            <a:avLst/>
          </a:prstGeom>
          <a:solidFill>
            <a:srgbClr val="EEE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4BC5813F-861F-4A31-A2EC-87043F1BC085}"/>
              </a:ext>
            </a:extLst>
          </p:cNvPr>
          <p:cNvSpPr/>
          <p:nvPr/>
        </p:nvSpPr>
        <p:spPr>
          <a:xfrm>
            <a:off x="8632732" y="5721831"/>
            <a:ext cx="4710550" cy="4421909"/>
          </a:xfrm>
          <a:prstGeom prst="rect">
            <a:avLst/>
          </a:prstGeom>
          <a:solidFill>
            <a:srgbClr val="F8F2D8"/>
          </a:solidFill>
          <a:ln>
            <a:solidFill>
              <a:srgbClr val="F6A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itle 1">
            <a:extLst>
              <a:ext uri="{FF2B5EF4-FFF2-40B4-BE49-F238E27FC236}">
                <a16:creationId xmlns:a16="http://schemas.microsoft.com/office/drawing/2014/main" id="{C48F9DC3-406F-A34C-852B-34274867EB76}"/>
              </a:ext>
            </a:extLst>
          </p:cNvPr>
          <p:cNvSpPr txBox="1">
            <a:spLocks/>
          </p:cNvSpPr>
          <p:nvPr/>
        </p:nvSpPr>
        <p:spPr>
          <a:xfrm>
            <a:off x="1992044" y="371860"/>
            <a:ext cx="4302877" cy="389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E52831"/>
                </a:solidFill>
                <a:latin typeface="Lustria"/>
                <a:ea typeface="+mn-ea"/>
                <a:cs typeface="+mn-cs"/>
              </a:rPr>
              <a:t>1.1. Project Selection Overview</a:t>
            </a:r>
          </a:p>
        </p:txBody>
      </p:sp>
      <p:sp>
        <p:nvSpPr>
          <p:cNvPr id="82" name="TextBox 81">
            <a:extLst>
              <a:ext uri="{FF2B5EF4-FFF2-40B4-BE49-F238E27FC236}">
                <a16:creationId xmlns:a16="http://schemas.microsoft.com/office/drawing/2014/main" id="{2BFF8A74-0024-E248-9F1B-FF20F1A1BBAA}"/>
              </a:ext>
            </a:extLst>
          </p:cNvPr>
          <p:cNvSpPr txBox="1"/>
          <p:nvPr/>
        </p:nvSpPr>
        <p:spPr>
          <a:xfrm>
            <a:off x="1992045" y="772216"/>
            <a:ext cx="6705902" cy="3760004"/>
          </a:xfrm>
          <a:prstGeom prst="rect">
            <a:avLst/>
          </a:prstGeom>
          <a:noFill/>
        </p:spPr>
        <p:txBody>
          <a:bodyPr wrap="square" rtlCol="0">
            <a:spAutoFit/>
          </a:bodyPr>
          <a:lstStyle/>
          <a:p>
            <a:pPr marL="285750" indent="-285750">
              <a:spcBef>
                <a:spcPts val="1000"/>
              </a:spcBef>
              <a:buFont typeface="Wingdings" pitchFamily="2" charset="2"/>
              <a:buChar char="§"/>
            </a:pPr>
            <a:r>
              <a:rPr lang="en-US" sz="1200" dirty="0"/>
              <a:t>Figure 1.1 shows an overview of the selection process.</a:t>
            </a:r>
          </a:p>
          <a:p>
            <a:pPr marL="285750" indent="-285750">
              <a:spcBef>
                <a:spcPts val="1000"/>
              </a:spcBef>
              <a:buFont typeface="Wingdings" pitchFamily="2" charset="2"/>
              <a:buChar char="§"/>
            </a:pPr>
            <a:r>
              <a:rPr lang="en-US" sz="1200" dirty="0"/>
              <a:t>First you will need to access IFERB projects. Guidelines are provided for those who have internet access and those who don’t.</a:t>
            </a:r>
          </a:p>
          <a:p>
            <a:pPr marL="285750" indent="-285750">
              <a:spcBef>
                <a:spcPts val="1000"/>
              </a:spcBef>
              <a:buFont typeface="Wingdings" pitchFamily="2" charset="2"/>
              <a:buChar char="§"/>
            </a:pPr>
            <a:r>
              <a:rPr lang="en-US" sz="1200" dirty="0"/>
              <a:t>If you are an advanced educator, you can refer to Appendix C for more detailed guidance on how to start Project Selection process from a targeted skill  - (section C.1).</a:t>
            </a:r>
          </a:p>
          <a:p>
            <a:pPr marL="285750" indent="-285750">
              <a:spcBef>
                <a:spcPts val="1000"/>
              </a:spcBef>
              <a:buFont typeface="Wingdings" pitchFamily="2" charset="2"/>
              <a:buChar char="§"/>
            </a:pPr>
            <a:r>
              <a:rPr lang="en-US" sz="1200" dirty="0"/>
              <a:t>If you are a beginner or a new educator, you can start with targeted subject – Math, Literacy, Science etc. You can identify project(s) that cover the subject you are targeting.</a:t>
            </a:r>
          </a:p>
          <a:p>
            <a:pPr marL="285750" indent="-285750">
              <a:spcBef>
                <a:spcPts val="1000"/>
              </a:spcBef>
              <a:buFont typeface="Wingdings" pitchFamily="2" charset="2"/>
              <a:buChar char="§"/>
            </a:pPr>
            <a:r>
              <a:rPr lang="en-US" sz="1200" dirty="0"/>
              <a:t>If you do not have a targeted subject, you can directly select based on your students’ context . Students’ context includes their learning levels, their environments &amp; interest and their engagement.  </a:t>
            </a:r>
          </a:p>
          <a:p>
            <a:pPr marL="285750" indent="-285750">
              <a:spcBef>
                <a:spcPts val="1000"/>
              </a:spcBef>
              <a:buFont typeface="Wingdings" pitchFamily="2" charset="2"/>
              <a:buChar char="§"/>
            </a:pPr>
            <a:r>
              <a:rPr lang="en-US" sz="1200" dirty="0"/>
              <a:t>When considering students’ context for project selection purposes, you will also need to consider students’ available support and  supplies (resources).</a:t>
            </a:r>
          </a:p>
          <a:p>
            <a:pPr marL="285750" indent="-285750">
              <a:spcBef>
                <a:spcPts val="1000"/>
              </a:spcBef>
              <a:buFont typeface="Wingdings" pitchFamily="2" charset="2"/>
              <a:buChar char="§"/>
            </a:pPr>
            <a:r>
              <a:rPr lang="en-US" sz="1200" dirty="0"/>
              <a:t>Considering students’ context is part of project selection process whether you have a targeted subject or not.</a:t>
            </a:r>
          </a:p>
          <a:p>
            <a:pPr marL="285750" indent="-285750">
              <a:spcBef>
                <a:spcPts val="1000"/>
              </a:spcBef>
              <a:buFont typeface="Wingdings" pitchFamily="2" charset="2"/>
              <a:buChar char="§"/>
            </a:pPr>
            <a:r>
              <a:rPr lang="en-US" sz="1200" dirty="0"/>
              <a:t>Once you select most suitable project(s) for your students, you will start contextualizing them; this is covered in Booklet 2.</a:t>
            </a:r>
          </a:p>
        </p:txBody>
      </p:sp>
      <p:grpSp>
        <p:nvGrpSpPr>
          <p:cNvPr id="90" name="Group 89">
            <a:extLst>
              <a:ext uri="{FF2B5EF4-FFF2-40B4-BE49-F238E27FC236}">
                <a16:creationId xmlns:a16="http://schemas.microsoft.com/office/drawing/2014/main" id="{AE48960A-6E60-D144-8E73-580F2450F2DB}"/>
              </a:ext>
            </a:extLst>
          </p:cNvPr>
          <p:cNvGrpSpPr/>
          <p:nvPr/>
        </p:nvGrpSpPr>
        <p:grpSpPr>
          <a:xfrm>
            <a:off x="9544503" y="508249"/>
            <a:ext cx="3124423" cy="4563927"/>
            <a:chOff x="7995743" y="182092"/>
            <a:chExt cx="3633280" cy="5390376"/>
          </a:xfrm>
        </p:grpSpPr>
        <p:sp>
          <p:nvSpPr>
            <p:cNvPr id="91" name="Rectangle 90">
              <a:extLst>
                <a:ext uri="{FF2B5EF4-FFF2-40B4-BE49-F238E27FC236}">
                  <a16:creationId xmlns:a16="http://schemas.microsoft.com/office/drawing/2014/main" id="{C62FA66F-6EA4-3747-9133-990CAE2B6E16}"/>
                </a:ext>
              </a:extLst>
            </p:cNvPr>
            <p:cNvSpPr/>
            <p:nvPr/>
          </p:nvSpPr>
          <p:spPr>
            <a:xfrm>
              <a:off x="8059087" y="182092"/>
              <a:ext cx="3271422" cy="454966"/>
            </a:xfrm>
            <a:prstGeom prst="rect">
              <a:avLst/>
            </a:prstGeom>
            <a:ln>
              <a:solidFill>
                <a:srgbClr val="E2AC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000" dirty="0"/>
                <a:t>Access IFERB Projects Bank</a:t>
              </a:r>
              <a:br>
                <a:rPr lang="en-US" sz="1000" dirty="0"/>
              </a:br>
              <a:r>
                <a:rPr lang="en-US" sz="1000" i="1" dirty="0"/>
                <a:t>see section 1.2</a:t>
              </a:r>
            </a:p>
          </p:txBody>
        </p:sp>
        <p:sp>
          <p:nvSpPr>
            <p:cNvPr id="92" name="Flowchart: Decision 45">
              <a:extLst>
                <a:ext uri="{FF2B5EF4-FFF2-40B4-BE49-F238E27FC236}">
                  <a16:creationId xmlns:a16="http://schemas.microsoft.com/office/drawing/2014/main" id="{743644E2-3CA8-4E48-BF5F-D6E7CF62A32B}"/>
                </a:ext>
              </a:extLst>
            </p:cNvPr>
            <p:cNvSpPr/>
            <p:nvPr/>
          </p:nvSpPr>
          <p:spPr>
            <a:xfrm>
              <a:off x="8808347" y="796833"/>
              <a:ext cx="1772903" cy="1085850"/>
            </a:xfrm>
            <a:prstGeom prst="flowChartDecisi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p>
          </p:txBody>
        </p:sp>
        <p:sp>
          <p:nvSpPr>
            <p:cNvPr id="93" name="TextBox 92">
              <a:extLst>
                <a:ext uri="{FF2B5EF4-FFF2-40B4-BE49-F238E27FC236}">
                  <a16:creationId xmlns:a16="http://schemas.microsoft.com/office/drawing/2014/main" id="{D8D702FE-94AF-544B-8167-94E20ADDEEEC}"/>
                </a:ext>
              </a:extLst>
            </p:cNvPr>
            <p:cNvSpPr txBox="1"/>
            <p:nvPr/>
          </p:nvSpPr>
          <p:spPr>
            <a:xfrm>
              <a:off x="9061386" y="1016593"/>
              <a:ext cx="1266826" cy="654318"/>
            </a:xfrm>
            <a:prstGeom prst="rect">
              <a:avLst/>
            </a:prstGeom>
            <a:noFill/>
          </p:spPr>
          <p:txBody>
            <a:bodyPr wrap="square" rtlCol="0">
              <a:spAutoFit/>
            </a:bodyPr>
            <a:lstStyle/>
            <a:p>
              <a:pPr algn="ctr"/>
              <a:r>
                <a:rPr lang="en-US" sz="1000" dirty="0"/>
                <a:t>Do you have a subject you want to target?</a:t>
              </a:r>
            </a:p>
          </p:txBody>
        </p:sp>
        <p:sp>
          <p:nvSpPr>
            <p:cNvPr id="94" name="Rectangle 93">
              <a:extLst>
                <a:ext uri="{FF2B5EF4-FFF2-40B4-BE49-F238E27FC236}">
                  <a16:creationId xmlns:a16="http://schemas.microsoft.com/office/drawing/2014/main" id="{49BE6B84-20A6-D34B-A6A6-E24FDDE8E999}"/>
                </a:ext>
              </a:extLst>
            </p:cNvPr>
            <p:cNvSpPr/>
            <p:nvPr/>
          </p:nvSpPr>
          <p:spPr>
            <a:xfrm>
              <a:off x="7995890" y="2717153"/>
              <a:ext cx="3397816" cy="454541"/>
            </a:xfrm>
            <a:prstGeom prst="rect">
              <a:avLst/>
            </a:prstGeom>
            <a:ln>
              <a:solidFill>
                <a:srgbClr val="D9232D"/>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t>Select by Context</a:t>
              </a:r>
            </a:p>
            <a:p>
              <a:pPr algn="ctr"/>
              <a:r>
                <a:rPr lang="en-US" sz="1000" i="1" dirty="0"/>
                <a:t>see section 1.3.2</a:t>
              </a:r>
              <a:endParaRPr lang="en-US" sz="1000" dirty="0"/>
            </a:p>
          </p:txBody>
        </p:sp>
        <p:sp>
          <p:nvSpPr>
            <p:cNvPr id="95" name="Rectangle 94">
              <a:extLst>
                <a:ext uri="{FF2B5EF4-FFF2-40B4-BE49-F238E27FC236}">
                  <a16:creationId xmlns:a16="http://schemas.microsoft.com/office/drawing/2014/main" id="{4D08DAA0-E36C-7E48-8A4B-D8BA223FDF18}"/>
                </a:ext>
              </a:extLst>
            </p:cNvPr>
            <p:cNvSpPr/>
            <p:nvPr/>
          </p:nvSpPr>
          <p:spPr>
            <a:xfrm>
              <a:off x="7995743" y="2007450"/>
              <a:ext cx="3398110" cy="5462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t> Select by Subject</a:t>
              </a:r>
              <a:br>
                <a:rPr lang="en-US" sz="1000" dirty="0"/>
              </a:br>
              <a:r>
                <a:rPr lang="en-US" sz="1000" i="1" dirty="0"/>
                <a:t>see section 1.3.1</a:t>
              </a:r>
              <a:endParaRPr lang="en-US" sz="1000" dirty="0"/>
            </a:p>
          </p:txBody>
        </p:sp>
        <p:sp>
          <p:nvSpPr>
            <p:cNvPr id="96" name="Rectangle 95">
              <a:extLst>
                <a:ext uri="{FF2B5EF4-FFF2-40B4-BE49-F238E27FC236}">
                  <a16:creationId xmlns:a16="http://schemas.microsoft.com/office/drawing/2014/main" id="{3A893070-6D0B-4E41-91A1-AEB1691E685E}"/>
                </a:ext>
              </a:extLst>
            </p:cNvPr>
            <p:cNvSpPr/>
            <p:nvPr/>
          </p:nvSpPr>
          <p:spPr>
            <a:xfrm>
              <a:off x="7995890" y="3301852"/>
              <a:ext cx="3397816" cy="305883"/>
            </a:xfrm>
            <a:prstGeom prst="rect">
              <a:avLst/>
            </a:prstGeom>
            <a:ln>
              <a:solidFill>
                <a:srgbClr val="E2AC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000" dirty="0"/>
                <a:t>(A) Consider your students’ levels</a:t>
              </a:r>
            </a:p>
          </p:txBody>
        </p:sp>
        <p:sp>
          <p:nvSpPr>
            <p:cNvPr id="97" name="Rectangle 96">
              <a:extLst>
                <a:ext uri="{FF2B5EF4-FFF2-40B4-BE49-F238E27FC236}">
                  <a16:creationId xmlns:a16="http://schemas.microsoft.com/office/drawing/2014/main" id="{78624888-F2B3-A046-ABCC-6339B886BFB1}"/>
                </a:ext>
              </a:extLst>
            </p:cNvPr>
            <p:cNvSpPr/>
            <p:nvPr/>
          </p:nvSpPr>
          <p:spPr>
            <a:xfrm>
              <a:off x="7995890" y="3722918"/>
              <a:ext cx="3397816" cy="305883"/>
            </a:xfrm>
            <a:prstGeom prst="rect">
              <a:avLst/>
            </a:prstGeom>
            <a:ln>
              <a:solidFill>
                <a:srgbClr val="E2AC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000" dirty="0"/>
                <a:t>(B) Consider your students’ Environment &amp; Interests</a:t>
              </a:r>
            </a:p>
          </p:txBody>
        </p:sp>
        <p:sp>
          <p:nvSpPr>
            <p:cNvPr id="98" name="Rectangle 97">
              <a:extLst>
                <a:ext uri="{FF2B5EF4-FFF2-40B4-BE49-F238E27FC236}">
                  <a16:creationId xmlns:a16="http://schemas.microsoft.com/office/drawing/2014/main" id="{337A6BC8-503A-514B-AE52-60A5B81F38EE}"/>
                </a:ext>
              </a:extLst>
            </p:cNvPr>
            <p:cNvSpPr/>
            <p:nvPr/>
          </p:nvSpPr>
          <p:spPr>
            <a:xfrm>
              <a:off x="7995890" y="4143984"/>
              <a:ext cx="3397816" cy="305882"/>
            </a:xfrm>
            <a:prstGeom prst="rect">
              <a:avLst/>
            </a:prstGeom>
            <a:ln>
              <a:solidFill>
                <a:srgbClr val="E2AC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000" dirty="0"/>
                <a:t>(C) Consider your students’ Engagement</a:t>
              </a:r>
            </a:p>
          </p:txBody>
        </p:sp>
        <p:sp>
          <p:nvSpPr>
            <p:cNvPr id="99" name="Rectangle 98">
              <a:extLst>
                <a:ext uri="{FF2B5EF4-FFF2-40B4-BE49-F238E27FC236}">
                  <a16:creationId xmlns:a16="http://schemas.microsoft.com/office/drawing/2014/main" id="{8FC15929-D511-6741-8866-F1C7DA6F8A5F}"/>
                </a:ext>
              </a:extLst>
            </p:cNvPr>
            <p:cNvSpPr/>
            <p:nvPr/>
          </p:nvSpPr>
          <p:spPr>
            <a:xfrm>
              <a:off x="8000433" y="4565046"/>
              <a:ext cx="3377251" cy="380553"/>
            </a:xfrm>
            <a:prstGeom prst="rect">
              <a:avLst/>
            </a:prstGeom>
            <a:ln>
              <a:solidFill>
                <a:srgbClr val="E2AC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000" dirty="0"/>
                <a:t>(D) Consider Guidance &amp; Resources Requirements best suited for your students</a:t>
              </a:r>
            </a:p>
          </p:txBody>
        </p:sp>
        <p:sp>
          <p:nvSpPr>
            <p:cNvPr id="100" name="Rectangle 99">
              <a:extLst>
                <a:ext uri="{FF2B5EF4-FFF2-40B4-BE49-F238E27FC236}">
                  <a16:creationId xmlns:a16="http://schemas.microsoft.com/office/drawing/2014/main" id="{4DAF8CF9-D9DD-B245-88C6-A8E439D392A8}"/>
                </a:ext>
              </a:extLst>
            </p:cNvPr>
            <p:cNvSpPr/>
            <p:nvPr/>
          </p:nvSpPr>
          <p:spPr>
            <a:xfrm>
              <a:off x="7995744" y="5106926"/>
              <a:ext cx="3395536" cy="447896"/>
            </a:xfrm>
            <a:prstGeom prst="rect">
              <a:avLst/>
            </a:prstGeom>
            <a:solidFill>
              <a:srgbClr val="FD515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000" dirty="0"/>
            </a:p>
          </p:txBody>
        </p:sp>
        <p:sp>
          <p:nvSpPr>
            <p:cNvPr id="101" name="TextBox 100">
              <a:extLst>
                <a:ext uri="{FF2B5EF4-FFF2-40B4-BE49-F238E27FC236}">
                  <a16:creationId xmlns:a16="http://schemas.microsoft.com/office/drawing/2014/main" id="{6B52B949-E217-4047-9DFB-2F72A13C376F}"/>
                </a:ext>
              </a:extLst>
            </p:cNvPr>
            <p:cNvSpPr txBox="1"/>
            <p:nvPr/>
          </p:nvSpPr>
          <p:spPr>
            <a:xfrm>
              <a:off x="8062217" y="5072642"/>
              <a:ext cx="3329063" cy="499826"/>
            </a:xfrm>
            <a:prstGeom prst="rect">
              <a:avLst/>
            </a:prstGeom>
            <a:noFill/>
          </p:spPr>
          <p:txBody>
            <a:bodyPr wrap="square" rtlCol="0">
              <a:spAutoFit/>
            </a:bodyPr>
            <a:lstStyle/>
            <a:p>
              <a:pPr algn="ctr"/>
              <a:r>
                <a:rPr lang="en-US" sz="1100" b="1" dirty="0">
                  <a:solidFill>
                    <a:schemeClr val="bg1"/>
                  </a:solidFill>
                </a:rPr>
                <a:t>Start Project  Contextualization </a:t>
              </a:r>
            </a:p>
            <a:p>
              <a:pPr algn="ctr"/>
              <a:r>
                <a:rPr lang="en-US" sz="1050" b="1" dirty="0">
                  <a:solidFill>
                    <a:schemeClr val="bg1"/>
                  </a:solidFill>
                </a:rPr>
                <a:t>(see Booklet 2)</a:t>
              </a:r>
            </a:p>
          </p:txBody>
        </p:sp>
        <p:cxnSp>
          <p:nvCxnSpPr>
            <p:cNvPr id="102" name="Straight Connector 101">
              <a:extLst>
                <a:ext uri="{FF2B5EF4-FFF2-40B4-BE49-F238E27FC236}">
                  <a16:creationId xmlns:a16="http://schemas.microsoft.com/office/drawing/2014/main" id="{64840E11-DA55-3D4E-8EB1-BA236B75A140}"/>
                </a:ext>
              </a:extLst>
            </p:cNvPr>
            <p:cNvCxnSpPr>
              <a:cxnSpLocks/>
              <a:stCxn id="92" idx="3"/>
            </p:cNvCxnSpPr>
            <p:nvPr/>
          </p:nvCxnSpPr>
          <p:spPr>
            <a:xfrm>
              <a:off x="10581250" y="1339757"/>
              <a:ext cx="10459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3DB00DB-EA3C-9941-851D-161B2365761B}"/>
                </a:ext>
              </a:extLst>
            </p:cNvPr>
            <p:cNvCxnSpPr>
              <a:cxnSpLocks/>
            </p:cNvCxnSpPr>
            <p:nvPr/>
          </p:nvCxnSpPr>
          <p:spPr>
            <a:xfrm>
              <a:off x="11629023" y="1341118"/>
              <a:ext cx="0" cy="1603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89BE6906-034B-6A4C-85BF-3A6B925E66AF}"/>
                </a:ext>
              </a:extLst>
            </p:cNvPr>
            <p:cNvCxnSpPr>
              <a:cxnSpLocks/>
              <a:endCxn id="94" idx="3"/>
            </p:cNvCxnSpPr>
            <p:nvPr/>
          </p:nvCxnSpPr>
          <p:spPr>
            <a:xfrm flipH="1">
              <a:off x="11393706" y="2944422"/>
              <a:ext cx="23344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A8D934DA-5D7A-2A42-9A80-023E24DB9DCF}"/>
                </a:ext>
              </a:extLst>
            </p:cNvPr>
            <p:cNvCxnSpPr>
              <a:cxnSpLocks/>
              <a:stCxn id="92" idx="2"/>
              <a:endCxn id="95" idx="0"/>
            </p:cNvCxnSpPr>
            <p:nvPr/>
          </p:nvCxnSpPr>
          <p:spPr>
            <a:xfrm flipH="1">
              <a:off x="9694798" y="1882683"/>
              <a:ext cx="1" cy="124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CE12979D-8F71-1A40-A6C6-643F551BF183}"/>
                </a:ext>
              </a:extLst>
            </p:cNvPr>
            <p:cNvCxnSpPr>
              <a:cxnSpLocks/>
              <a:stCxn id="91" idx="2"/>
              <a:endCxn id="92" idx="0"/>
            </p:cNvCxnSpPr>
            <p:nvPr/>
          </p:nvCxnSpPr>
          <p:spPr>
            <a:xfrm>
              <a:off x="9694798" y="637058"/>
              <a:ext cx="1" cy="159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93DF7E6C-2826-BA41-B811-DEC887FD8001}"/>
                </a:ext>
              </a:extLst>
            </p:cNvPr>
            <p:cNvCxnSpPr>
              <a:cxnSpLocks/>
            </p:cNvCxnSpPr>
            <p:nvPr/>
          </p:nvCxnSpPr>
          <p:spPr>
            <a:xfrm>
              <a:off x="9679585" y="2545624"/>
              <a:ext cx="1" cy="159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A6ABB441-4028-894D-AC5F-F32643EF7A67}"/>
                </a:ext>
              </a:extLst>
            </p:cNvPr>
            <p:cNvCxnSpPr>
              <a:cxnSpLocks/>
            </p:cNvCxnSpPr>
            <p:nvPr/>
          </p:nvCxnSpPr>
          <p:spPr>
            <a:xfrm>
              <a:off x="9679585" y="3164373"/>
              <a:ext cx="1" cy="159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2C6DB472-2DD4-5045-B112-A4D3D2E5E84A}"/>
                </a:ext>
              </a:extLst>
            </p:cNvPr>
            <p:cNvCxnSpPr>
              <a:cxnSpLocks/>
            </p:cNvCxnSpPr>
            <p:nvPr/>
          </p:nvCxnSpPr>
          <p:spPr>
            <a:xfrm>
              <a:off x="9679584" y="3585439"/>
              <a:ext cx="1" cy="159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344AA3EC-8D28-364D-ACAD-BC911FC591E0}"/>
                </a:ext>
              </a:extLst>
            </p:cNvPr>
            <p:cNvCxnSpPr>
              <a:cxnSpLocks/>
            </p:cNvCxnSpPr>
            <p:nvPr/>
          </p:nvCxnSpPr>
          <p:spPr>
            <a:xfrm>
              <a:off x="9674148" y="4006505"/>
              <a:ext cx="1" cy="159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971414AE-3DC7-974D-866C-3D71C1669BB6}"/>
                </a:ext>
              </a:extLst>
            </p:cNvPr>
            <p:cNvCxnSpPr>
              <a:cxnSpLocks/>
            </p:cNvCxnSpPr>
            <p:nvPr/>
          </p:nvCxnSpPr>
          <p:spPr>
            <a:xfrm>
              <a:off x="9679585" y="4427570"/>
              <a:ext cx="1" cy="159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52F2B611-7D71-6740-9997-E95F8288B2F6}"/>
                </a:ext>
              </a:extLst>
            </p:cNvPr>
            <p:cNvSpPr txBox="1"/>
            <p:nvPr/>
          </p:nvSpPr>
          <p:spPr>
            <a:xfrm>
              <a:off x="9725279" y="1755937"/>
              <a:ext cx="438430" cy="299896"/>
            </a:xfrm>
            <a:prstGeom prst="rect">
              <a:avLst/>
            </a:prstGeom>
            <a:noFill/>
          </p:spPr>
          <p:txBody>
            <a:bodyPr wrap="none" rtlCol="0">
              <a:spAutoFit/>
            </a:bodyPr>
            <a:lstStyle/>
            <a:p>
              <a:r>
                <a:rPr lang="en-US" sz="1000" b="1" dirty="0">
                  <a:solidFill>
                    <a:srgbClr val="44C503"/>
                  </a:solidFill>
                </a:rPr>
                <a:t>Yes</a:t>
              </a:r>
            </a:p>
          </p:txBody>
        </p:sp>
        <p:sp>
          <p:nvSpPr>
            <p:cNvPr id="113" name="TextBox 112">
              <a:extLst>
                <a:ext uri="{FF2B5EF4-FFF2-40B4-BE49-F238E27FC236}">
                  <a16:creationId xmlns:a16="http://schemas.microsoft.com/office/drawing/2014/main" id="{8566306D-D1B2-C74D-949A-0C5C943376C8}"/>
                </a:ext>
              </a:extLst>
            </p:cNvPr>
            <p:cNvSpPr txBox="1"/>
            <p:nvPr/>
          </p:nvSpPr>
          <p:spPr>
            <a:xfrm>
              <a:off x="10550770" y="1105905"/>
              <a:ext cx="401149" cy="299896"/>
            </a:xfrm>
            <a:prstGeom prst="rect">
              <a:avLst/>
            </a:prstGeom>
            <a:noFill/>
          </p:spPr>
          <p:txBody>
            <a:bodyPr wrap="none" rtlCol="0">
              <a:spAutoFit/>
            </a:bodyPr>
            <a:lstStyle/>
            <a:p>
              <a:r>
                <a:rPr lang="en-US" sz="1000" b="1" dirty="0">
                  <a:solidFill>
                    <a:srgbClr val="D9232D"/>
                  </a:solidFill>
                </a:rPr>
                <a:t>No</a:t>
              </a:r>
            </a:p>
          </p:txBody>
        </p:sp>
        <p:cxnSp>
          <p:nvCxnSpPr>
            <p:cNvPr id="114" name="Straight Arrow Connector 113">
              <a:extLst>
                <a:ext uri="{FF2B5EF4-FFF2-40B4-BE49-F238E27FC236}">
                  <a16:creationId xmlns:a16="http://schemas.microsoft.com/office/drawing/2014/main" id="{33C3CF6D-5062-5943-8AA0-BDCE5E6A4205}"/>
                </a:ext>
              </a:extLst>
            </p:cNvPr>
            <p:cNvCxnSpPr>
              <a:cxnSpLocks/>
            </p:cNvCxnSpPr>
            <p:nvPr/>
          </p:nvCxnSpPr>
          <p:spPr>
            <a:xfrm>
              <a:off x="9702444" y="4949419"/>
              <a:ext cx="1" cy="159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15" name="TextBox 114">
            <a:extLst>
              <a:ext uri="{FF2B5EF4-FFF2-40B4-BE49-F238E27FC236}">
                <a16:creationId xmlns:a16="http://schemas.microsoft.com/office/drawing/2014/main" id="{ECC16AB8-592D-A742-9B01-15A4A8161F5A}"/>
              </a:ext>
            </a:extLst>
          </p:cNvPr>
          <p:cNvSpPr txBox="1"/>
          <p:nvPr/>
        </p:nvSpPr>
        <p:spPr>
          <a:xfrm>
            <a:off x="9270356" y="5132524"/>
            <a:ext cx="3657406" cy="246221"/>
          </a:xfrm>
          <a:prstGeom prst="rect">
            <a:avLst/>
          </a:prstGeom>
          <a:noFill/>
        </p:spPr>
        <p:txBody>
          <a:bodyPr wrap="square" rtlCol="0">
            <a:spAutoFit/>
          </a:bodyPr>
          <a:lstStyle/>
          <a:p>
            <a:pPr algn="ctr"/>
            <a:r>
              <a:rPr lang="en-US" sz="1000" b="1" dirty="0"/>
              <a:t>Figure 1.1</a:t>
            </a:r>
            <a:r>
              <a:rPr lang="en-US" sz="1000" dirty="0"/>
              <a:t>: Overview of Project Selection Process</a:t>
            </a:r>
          </a:p>
        </p:txBody>
      </p:sp>
      <p:pic>
        <p:nvPicPr>
          <p:cNvPr id="119" name="Graphic 118" descr="Lightbulb with solid fill">
            <a:extLst>
              <a:ext uri="{FF2B5EF4-FFF2-40B4-BE49-F238E27FC236}">
                <a16:creationId xmlns:a16="http://schemas.microsoft.com/office/drawing/2014/main" id="{57D8C24D-2864-6148-A2F6-3252D0CBC57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82063" y="4735762"/>
            <a:ext cx="519872" cy="519872"/>
          </a:xfrm>
          <a:prstGeom prst="rect">
            <a:avLst/>
          </a:prstGeom>
        </p:spPr>
      </p:pic>
      <p:sp>
        <p:nvSpPr>
          <p:cNvPr id="10" name="Rectangle 9">
            <a:extLst>
              <a:ext uri="{FF2B5EF4-FFF2-40B4-BE49-F238E27FC236}">
                <a16:creationId xmlns:a16="http://schemas.microsoft.com/office/drawing/2014/main" id="{18CD6BF8-327D-A848-90E3-5078F0E1E8EC}"/>
              </a:ext>
            </a:extLst>
          </p:cNvPr>
          <p:cNvSpPr/>
          <p:nvPr/>
        </p:nvSpPr>
        <p:spPr>
          <a:xfrm>
            <a:off x="2462644" y="4663692"/>
            <a:ext cx="5636025" cy="615553"/>
          </a:xfrm>
          <a:prstGeom prst="rect">
            <a:avLst/>
          </a:prstGeom>
        </p:spPr>
        <p:txBody>
          <a:bodyPr wrap="square">
            <a:spAutoFit/>
          </a:bodyPr>
          <a:lstStyle/>
          <a:p>
            <a:pPr lvl="0"/>
            <a:r>
              <a:rPr lang="en-US" sz="1600" b="1" dirty="0">
                <a:solidFill>
                  <a:srgbClr val="D9232D"/>
                </a:solidFill>
              </a:rPr>
              <a:t> Tip: </a:t>
            </a:r>
          </a:p>
          <a:p>
            <a:pPr lvl="0"/>
            <a:r>
              <a:rPr lang="en-US" sz="900" dirty="0">
                <a:solidFill>
                  <a:prstClr val="black"/>
                </a:solidFill>
              </a:rPr>
              <a:t>After you finish reading this toolkit, you will be able to select and contextualize multiple projects for your students.  For the purpose of this toolkit training, this toolkit will guide you on selecting and contextualizing one project.</a:t>
            </a:r>
          </a:p>
        </p:txBody>
      </p:sp>
      <p:sp>
        <p:nvSpPr>
          <p:cNvPr id="121" name="Google Shape;120;p54">
            <a:extLst>
              <a:ext uri="{FF2B5EF4-FFF2-40B4-BE49-F238E27FC236}">
                <a16:creationId xmlns:a16="http://schemas.microsoft.com/office/drawing/2014/main" id="{B3317DD3-7361-BB42-8514-B31C2657C701}"/>
              </a:ext>
            </a:extLst>
          </p:cNvPr>
          <p:cNvSpPr txBox="1">
            <a:spLocks/>
          </p:cNvSpPr>
          <p:nvPr/>
        </p:nvSpPr>
        <p:spPr>
          <a:xfrm>
            <a:off x="2004014" y="5506318"/>
            <a:ext cx="5756250" cy="431026"/>
          </a:xfrm>
          <a:prstGeom prst="rect">
            <a:avLst/>
          </a:prstGeom>
          <a:noFill/>
          <a:ln>
            <a:noFill/>
          </a:ln>
        </p:spPr>
        <p:txBody>
          <a:bodyPr spcFirstLastPara="1" vert="horz" wrap="square" lIns="91425" tIns="45700" rIns="91425" bIns="45700" rtlCol="0" anchor="ctr" anchorCtr="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ea typeface="+mn-ea"/>
                <a:cs typeface="+mn-cs"/>
                <a:sym typeface="Lustria"/>
              </a:rPr>
              <a:t>1.2. How to Access IFERB Projects Bank? (1/3)  </a:t>
            </a:r>
            <a:endParaRPr lang="en-US" sz="2000" b="1" dirty="0">
              <a:solidFill>
                <a:srgbClr val="E52831"/>
              </a:solidFill>
              <a:latin typeface="Lustria"/>
              <a:ea typeface="+mn-ea"/>
              <a:cs typeface="+mn-cs"/>
            </a:endParaRPr>
          </a:p>
        </p:txBody>
      </p:sp>
      <p:sp>
        <p:nvSpPr>
          <p:cNvPr id="11" name="Rectangle 10">
            <a:extLst>
              <a:ext uri="{FF2B5EF4-FFF2-40B4-BE49-F238E27FC236}">
                <a16:creationId xmlns:a16="http://schemas.microsoft.com/office/drawing/2014/main" id="{A3B88AA1-3E6A-B544-AFE5-D82D704120F4}"/>
              </a:ext>
            </a:extLst>
          </p:cNvPr>
          <p:cNvSpPr/>
          <p:nvPr/>
        </p:nvSpPr>
        <p:spPr>
          <a:xfrm>
            <a:off x="1991611" y="5935655"/>
            <a:ext cx="6358798" cy="4538165"/>
          </a:xfrm>
          <a:prstGeom prst="rect">
            <a:avLst/>
          </a:prstGeom>
        </p:spPr>
        <p:txBody>
          <a:bodyPr wrap="square">
            <a:spAutoFit/>
          </a:bodyPr>
          <a:lstStyle/>
          <a:p>
            <a:pPr marL="342900" lvl="0" indent="-342900" defTabSz="1371600">
              <a:lnSpc>
                <a:spcPct val="90000"/>
              </a:lnSpc>
              <a:spcBef>
                <a:spcPts val="1500"/>
              </a:spcBef>
              <a:buFont typeface="Wingdings" pitchFamily="2" charset="2"/>
              <a:buChar char="§"/>
            </a:pPr>
            <a:r>
              <a:rPr lang="en-US" sz="1200" dirty="0">
                <a:solidFill>
                  <a:prstClr val="black"/>
                </a:solidFill>
              </a:rPr>
              <a:t>IFERB resource bank contains PBL projects. Therefore, the first step is to learn how to access these projects.</a:t>
            </a:r>
          </a:p>
          <a:p>
            <a:pPr marL="342900" lvl="0" indent="-342900" defTabSz="1371600">
              <a:lnSpc>
                <a:spcPct val="90000"/>
              </a:lnSpc>
              <a:spcBef>
                <a:spcPts val="1500"/>
              </a:spcBef>
              <a:buFont typeface="Wingdings" pitchFamily="2" charset="2"/>
              <a:buChar char="§"/>
            </a:pPr>
            <a:r>
              <a:rPr lang="en-US" sz="1200" dirty="0">
                <a:solidFill>
                  <a:prstClr val="black"/>
                </a:solidFill>
              </a:rPr>
              <a:t>There are multiple ways to access these projects through accessing the internet and/or working with NGO/school.</a:t>
            </a:r>
          </a:p>
          <a:p>
            <a:pPr lvl="0" defTabSz="1371600">
              <a:lnSpc>
                <a:spcPct val="90000"/>
              </a:lnSpc>
              <a:spcBef>
                <a:spcPts val="1500"/>
              </a:spcBef>
            </a:pPr>
            <a:r>
              <a:rPr lang="en-US" sz="1400" b="1" dirty="0">
                <a:solidFill>
                  <a:srgbClr val="C43E38"/>
                </a:solidFill>
              </a:rPr>
              <a:t>1.2.1. If Offline Project Documents are Available: How to Read </a:t>
            </a:r>
            <a:r>
              <a:rPr lang="en-US" sz="1400" b="1" i="1" dirty="0">
                <a:solidFill>
                  <a:srgbClr val="C43E38"/>
                </a:solidFill>
              </a:rPr>
              <a:t>Projects’ Documents</a:t>
            </a:r>
            <a:r>
              <a:rPr lang="en-US" sz="1400" b="1" dirty="0">
                <a:solidFill>
                  <a:srgbClr val="C43E38"/>
                </a:solidFill>
              </a:rPr>
              <a:t>? </a:t>
            </a:r>
          </a:p>
          <a:p>
            <a:pPr marL="342900" indent="-342900" defTabSz="1371600">
              <a:lnSpc>
                <a:spcPct val="90000"/>
              </a:lnSpc>
              <a:spcBef>
                <a:spcPts val="1500"/>
              </a:spcBef>
              <a:buFont typeface="Wingdings" panose="05000000000000000000" pitchFamily="2" charset="2"/>
              <a:buChar char="§"/>
            </a:pPr>
            <a:r>
              <a:rPr lang="en-US" sz="1200" dirty="0">
                <a:solidFill>
                  <a:prstClr val="black"/>
                </a:solidFill>
              </a:rPr>
              <a:t>If you receive printed versions of the projects, you can use the </a:t>
            </a:r>
            <a:r>
              <a:rPr lang="en-US" sz="1200" b="1" dirty="0">
                <a:solidFill>
                  <a:prstClr val="black"/>
                </a:solidFill>
              </a:rPr>
              <a:t>project brief </a:t>
            </a:r>
            <a:r>
              <a:rPr lang="en-US" sz="1200" dirty="0">
                <a:solidFill>
                  <a:prstClr val="black"/>
                </a:solidFill>
              </a:rPr>
              <a:t>(e.g., Figure 1.2) to draw your own conclusion on:</a:t>
            </a:r>
          </a:p>
          <a:p>
            <a:pPr marL="800100" lvl="1" indent="-342900" defTabSz="1371600">
              <a:lnSpc>
                <a:spcPct val="90000"/>
              </a:lnSpc>
              <a:spcBef>
                <a:spcPts val="1500"/>
              </a:spcBef>
              <a:buFont typeface="Wingdings" panose="05000000000000000000" pitchFamily="2" charset="2"/>
              <a:buChar char="§"/>
            </a:pPr>
            <a:r>
              <a:rPr lang="en-US" sz="1200" dirty="0">
                <a:solidFill>
                  <a:prstClr val="black"/>
                </a:solidFill>
              </a:rPr>
              <a:t>what subjects are being covered in the project you are considering</a:t>
            </a:r>
          </a:p>
          <a:p>
            <a:pPr marL="800100" lvl="1" indent="-342900" defTabSz="1371600">
              <a:lnSpc>
                <a:spcPct val="90000"/>
              </a:lnSpc>
              <a:spcBef>
                <a:spcPts val="1500"/>
              </a:spcBef>
              <a:buFont typeface="Wingdings" panose="05000000000000000000" pitchFamily="2" charset="2"/>
              <a:buChar char="§"/>
            </a:pPr>
            <a:r>
              <a:rPr lang="en-US" sz="1200" dirty="0">
                <a:solidFill>
                  <a:prstClr val="black"/>
                </a:solidFill>
              </a:rPr>
              <a:t>the age group for which it is designed</a:t>
            </a:r>
          </a:p>
          <a:p>
            <a:pPr marL="800100" lvl="1" indent="-342900" defTabSz="1371600">
              <a:lnSpc>
                <a:spcPct val="90000"/>
              </a:lnSpc>
              <a:spcBef>
                <a:spcPts val="1500"/>
              </a:spcBef>
              <a:buFont typeface="Wingdings" panose="05000000000000000000" pitchFamily="2" charset="2"/>
              <a:buChar char="§"/>
            </a:pPr>
            <a:r>
              <a:rPr lang="en-US" sz="1200" dirty="0">
                <a:solidFill>
                  <a:prstClr val="black"/>
                </a:solidFill>
              </a:rPr>
              <a:t>what kind of supervision it will require to be successfully completed by your students</a:t>
            </a:r>
          </a:p>
          <a:p>
            <a:pPr marL="800100" lvl="1" indent="-342900" defTabSz="1371600">
              <a:lnSpc>
                <a:spcPct val="90000"/>
              </a:lnSpc>
              <a:spcBef>
                <a:spcPts val="1500"/>
              </a:spcBef>
              <a:buFont typeface="Wingdings" panose="05000000000000000000" pitchFamily="2" charset="2"/>
              <a:buChar char="§"/>
            </a:pPr>
            <a:r>
              <a:rPr lang="en-US" sz="1200" dirty="0"/>
              <a:t>supplies required</a:t>
            </a:r>
            <a:r>
              <a:rPr lang="en-US" sz="1200" b="1" dirty="0">
                <a:solidFill>
                  <a:srgbClr val="BF0000"/>
                </a:solidFill>
              </a:rPr>
              <a:t> </a:t>
            </a:r>
            <a:r>
              <a:rPr lang="en-US" sz="1200" dirty="0">
                <a:solidFill>
                  <a:prstClr val="black"/>
                </a:solidFill>
              </a:rPr>
              <a:t>to implement the project</a:t>
            </a:r>
          </a:p>
          <a:p>
            <a:pPr marL="342900" lvl="0" indent="-342900" defTabSz="1371600">
              <a:lnSpc>
                <a:spcPct val="90000"/>
              </a:lnSpc>
              <a:spcBef>
                <a:spcPts val="1500"/>
              </a:spcBef>
              <a:buFont typeface="Wingdings" panose="05000000000000000000" pitchFamily="2" charset="2"/>
              <a:buChar char="§"/>
            </a:pPr>
            <a:r>
              <a:rPr lang="en-US" sz="1200" dirty="0">
                <a:solidFill>
                  <a:prstClr val="black"/>
                </a:solidFill>
              </a:rPr>
              <a:t>Kindly note that this toolkit will cover more about how to read </a:t>
            </a:r>
            <a:r>
              <a:rPr lang="en-US" sz="1200" i="1" dirty="0">
                <a:solidFill>
                  <a:prstClr val="black"/>
                </a:solidFill>
              </a:rPr>
              <a:t>Project Documents</a:t>
            </a:r>
            <a:r>
              <a:rPr lang="en-US" sz="1200" dirty="0">
                <a:solidFill>
                  <a:prstClr val="black"/>
                </a:solidFill>
              </a:rPr>
              <a:t> in the second booklet, </a:t>
            </a:r>
            <a:r>
              <a:rPr lang="en-US" sz="1200" i="1" dirty="0">
                <a:solidFill>
                  <a:prstClr val="black"/>
                </a:solidFill>
              </a:rPr>
              <a:t>Project Contextualization. </a:t>
            </a:r>
          </a:p>
          <a:p>
            <a:pPr marL="342900" lvl="0" indent="-342900" defTabSz="1371600">
              <a:lnSpc>
                <a:spcPct val="90000"/>
              </a:lnSpc>
              <a:spcBef>
                <a:spcPts val="1500"/>
              </a:spcBef>
              <a:buFont typeface="Wingdings" panose="05000000000000000000" pitchFamily="2" charset="2"/>
              <a:buChar char="§"/>
            </a:pPr>
            <a:r>
              <a:rPr lang="en-US" sz="1200" dirty="0">
                <a:solidFill>
                  <a:prstClr val="black"/>
                </a:solidFill>
              </a:rPr>
              <a:t>Although you might not have access to online filters, we recommend that you skim though the next section, some information might still be relevant</a:t>
            </a:r>
            <a:r>
              <a:rPr lang="en-US" sz="1200" i="1" dirty="0">
                <a:solidFill>
                  <a:prstClr val="black"/>
                </a:solidFill>
              </a:rPr>
              <a:t>. </a:t>
            </a:r>
            <a:endParaRPr lang="en-US" sz="1200" dirty="0">
              <a:solidFill>
                <a:prstClr val="black"/>
              </a:solidFill>
            </a:endParaRPr>
          </a:p>
        </p:txBody>
      </p:sp>
      <p:pic>
        <p:nvPicPr>
          <p:cNvPr id="126" name="Picture 125">
            <a:extLst>
              <a:ext uri="{FF2B5EF4-FFF2-40B4-BE49-F238E27FC236}">
                <a16:creationId xmlns:a16="http://schemas.microsoft.com/office/drawing/2014/main" id="{2A29AAEF-301D-D742-BD74-9F16F5937320}"/>
              </a:ext>
            </a:extLst>
          </p:cNvPr>
          <p:cNvPicPr>
            <a:picLocks noChangeAspect="1"/>
          </p:cNvPicPr>
          <p:nvPr/>
        </p:nvPicPr>
        <p:blipFill rotWithShape="1">
          <a:blip r:embed="rId4"/>
          <a:srcRect l="34791" t="32222" r="12111" b="10926"/>
          <a:stretch/>
        </p:blipFill>
        <p:spPr>
          <a:xfrm>
            <a:off x="8689982" y="7021302"/>
            <a:ext cx="4575736" cy="3031209"/>
          </a:xfrm>
          <a:prstGeom prst="rect">
            <a:avLst/>
          </a:prstGeom>
          <a:ln>
            <a:noFill/>
          </a:ln>
          <a:effectLst/>
        </p:spPr>
      </p:pic>
      <p:sp>
        <p:nvSpPr>
          <p:cNvPr id="127" name="TextBox 126">
            <a:extLst>
              <a:ext uri="{FF2B5EF4-FFF2-40B4-BE49-F238E27FC236}">
                <a16:creationId xmlns:a16="http://schemas.microsoft.com/office/drawing/2014/main" id="{D807C3BB-ED44-7243-9B67-C4A8EA07BEA5}"/>
              </a:ext>
            </a:extLst>
          </p:cNvPr>
          <p:cNvSpPr txBox="1"/>
          <p:nvPr/>
        </p:nvSpPr>
        <p:spPr>
          <a:xfrm>
            <a:off x="8387213" y="10143740"/>
            <a:ext cx="5091690" cy="246221"/>
          </a:xfrm>
          <a:prstGeom prst="rect">
            <a:avLst/>
          </a:prstGeom>
          <a:noFill/>
        </p:spPr>
        <p:txBody>
          <a:bodyPr wrap="square" rtlCol="0">
            <a:spAutoFit/>
          </a:bodyPr>
          <a:lstStyle/>
          <a:p>
            <a:pPr algn="ctr"/>
            <a:r>
              <a:rPr lang="en-US" sz="1000" b="1" dirty="0"/>
              <a:t>Figure 1.2: </a:t>
            </a:r>
            <a:r>
              <a:rPr lang="en-US" sz="1000" dirty="0"/>
              <a:t>IFERB Project Document – Project Brief Example</a:t>
            </a:r>
            <a:r>
              <a:rPr lang="en-US" sz="1000" b="1" dirty="0"/>
              <a:t> </a:t>
            </a:r>
          </a:p>
        </p:txBody>
      </p:sp>
      <p:sp>
        <p:nvSpPr>
          <p:cNvPr id="128" name="Rectangle: Folded Corner 69">
            <a:extLst>
              <a:ext uri="{FF2B5EF4-FFF2-40B4-BE49-F238E27FC236}">
                <a16:creationId xmlns:a16="http://schemas.microsoft.com/office/drawing/2014/main" id="{0B1E00C8-A122-5645-BC8D-47780D879172}"/>
              </a:ext>
            </a:extLst>
          </p:cNvPr>
          <p:cNvSpPr/>
          <p:nvPr/>
        </p:nvSpPr>
        <p:spPr>
          <a:xfrm>
            <a:off x="8943942" y="5833462"/>
            <a:ext cx="1796454" cy="663742"/>
          </a:xfrm>
          <a:prstGeom prst="rect">
            <a:avLst/>
          </a:prstGeom>
          <a:solidFill>
            <a:srgbClr val="F6EFE4"/>
          </a:solidFill>
          <a:ln>
            <a:solidFill>
              <a:srgbClr val="E0D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extBox 128">
            <a:extLst>
              <a:ext uri="{FF2B5EF4-FFF2-40B4-BE49-F238E27FC236}">
                <a16:creationId xmlns:a16="http://schemas.microsoft.com/office/drawing/2014/main" id="{C428342D-23F2-964E-8042-7D43248EF066}"/>
              </a:ext>
            </a:extLst>
          </p:cNvPr>
          <p:cNvSpPr txBox="1"/>
          <p:nvPr/>
        </p:nvSpPr>
        <p:spPr>
          <a:xfrm>
            <a:off x="8929242" y="5809830"/>
            <a:ext cx="1727331" cy="600164"/>
          </a:xfrm>
          <a:prstGeom prst="rect">
            <a:avLst/>
          </a:prstGeom>
          <a:noFill/>
        </p:spPr>
        <p:txBody>
          <a:bodyPr wrap="square" rtlCol="0">
            <a:spAutoFit/>
          </a:bodyPr>
          <a:lstStyle/>
          <a:p>
            <a:r>
              <a:rPr lang="en-US" sz="1100" b="1" dirty="0">
                <a:solidFill>
                  <a:srgbClr val="E61831"/>
                </a:solidFill>
              </a:rPr>
              <a:t>Level 1: </a:t>
            </a:r>
            <a:r>
              <a:rPr lang="en-US" sz="1100" dirty="0"/>
              <a:t>Age of 4-7 Years</a:t>
            </a:r>
          </a:p>
          <a:p>
            <a:r>
              <a:rPr lang="en-US" sz="1100" b="1" dirty="0">
                <a:solidFill>
                  <a:srgbClr val="E61831"/>
                </a:solidFill>
              </a:rPr>
              <a:t>Level 2: </a:t>
            </a:r>
            <a:r>
              <a:rPr lang="en-US" sz="1100" dirty="0"/>
              <a:t>Age of 8-10 Years</a:t>
            </a:r>
          </a:p>
          <a:p>
            <a:r>
              <a:rPr lang="en-US" sz="1100" b="1" dirty="0">
                <a:solidFill>
                  <a:srgbClr val="E61831"/>
                </a:solidFill>
              </a:rPr>
              <a:t>Level 3</a:t>
            </a:r>
            <a:r>
              <a:rPr lang="en-US" sz="1100" dirty="0"/>
              <a:t>: Age of 11-14 Years</a:t>
            </a:r>
          </a:p>
        </p:txBody>
      </p:sp>
      <p:sp>
        <p:nvSpPr>
          <p:cNvPr id="132" name="Rectangle: Folded Corner 72">
            <a:extLst>
              <a:ext uri="{FF2B5EF4-FFF2-40B4-BE49-F238E27FC236}">
                <a16:creationId xmlns:a16="http://schemas.microsoft.com/office/drawing/2014/main" id="{3F99A4AE-6D7C-EE48-9B9F-96EBC834F8DD}"/>
              </a:ext>
            </a:extLst>
          </p:cNvPr>
          <p:cNvSpPr/>
          <p:nvPr/>
        </p:nvSpPr>
        <p:spPr>
          <a:xfrm>
            <a:off x="11030554" y="5808410"/>
            <a:ext cx="2223293" cy="1121663"/>
          </a:xfrm>
          <a:prstGeom prst="rect">
            <a:avLst/>
          </a:prstGeom>
          <a:solidFill>
            <a:srgbClr val="F6EFE4"/>
          </a:solidFill>
          <a:ln>
            <a:solidFill>
              <a:srgbClr val="E0D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Content Placeholder 2">
            <a:extLst>
              <a:ext uri="{FF2B5EF4-FFF2-40B4-BE49-F238E27FC236}">
                <a16:creationId xmlns:a16="http://schemas.microsoft.com/office/drawing/2014/main" id="{42191A71-C3E2-CF46-914C-FDE8E6BB065F}"/>
              </a:ext>
            </a:extLst>
          </p:cNvPr>
          <p:cNvSpPr txBox="1">
            <a:spLocks/>
          </p:cNvSpPr>
          <p:nvPr/>
        </p:nvSpPr>
        <p:spPr>
          <a:xfrm>
            <a:off x="11106715" y="5811957"/>
            <a:ext cx="2134423" cy="1065421"/>
          </a:xfrm>
          <a:prstGeom prst="rect">
            <a:avLst/>
          </a:prstGeom>
        </p:spPr>
        <p:txBody>
          <a:bodyPr vert="horz" lIns="91440" tIns="45720" rIns="91440" bIns="45720" rtlCol="0">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None/>
            </a:pPr>
            <a:r>
              <a:rPr lang="en-US" sz="1000" dirty="0"/>
              <a:t>If you do not have access to the online IFERB filter to help you select best suited projects based on </a:t>
            </a:r>
            <a:r>
              <a:rPr lang="en-US" sz="1000" i="1" dirty="0"/>
              <a:t>Subject and Available Supervision &amp; resources, </a:t>
            </a:r>
            <a:r>
              <a:rPr lang="en-US" sz="1000" dirty="0"/>
              <a:t>you will need to focus on</a:t>
            </a:r>
            <a:r>
              <a:rPr lang="ar-QA" sz="1000" dirty="0"/>
              <a:t> </a:t>
            </a:r>
            <a:r>
              <a:rPr lang="en-US" sz="1000" dirty="0"/>
              <a:t> the Project Brief portion. </a:t>
            </a:r>
          </a:p>
        </p:txBody>
      </p:sp>
      <p:sp>
        <p:nvSpPr>
          <p:cNvPr id="134" name="Left Brace 133">
            <a:extLst>
              <a:ext uri="{FF2B5EF4-FFF2-40B4-BE49-F238E27FC236}">
                <a16:creationId xmlns:a16="http://schemas.microsoft.com/office/drawing/2014/main" id="{1B823947-6E6F-2F41-958F-88DA045E52C9}"/>
              </a:ext>
            </a:extLst>
          </p:cNvPr>
          <p:cNvSpPr/>
          <p:nvPr/>
        </p:nvSpPr>
        <p:spPr>
          <a:xfrm rot="16200000">
            <a:off x="9824411" y="5618695"/>
            <a:ext cx="64658" cy="1863343"/>
          </a:xfrm>
          <a:prstGeom prst="leftBrace">
            <a:avLst>
              <a:gd name="adj1" fmla="val 8333"/>
              <a:gd name="adj2" fmla="val 74814"/>
            </a:avLst>
          </a:prstGeom>
          <a:ln w="28575">
            <a:solidFill>
              <a:srgbClr val="C43E3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1CD490CD-B624-4A5B-AA78-A9EC37BE55FE}"/>
              </a:ext>
            </a:extLst>
          </p:cNvPr>
          <p:cNvCxnSpPr>
            <a:cxnSpLocks/>
            <a:endCxn id="134" idx="1"/>
          </p:cNvCxnSpPr>
          <p:nvPr/>
        </p:nvCxnSpPr>
        <p:spPr>
          <a:xfrm flipV="1">
            <a:off x="10319110" y="6582696"/>
            <a:ext cx="0" cy="525816"/>
          </a:xfrm>
          <a:prstGeom prst="straightConnector1">
            <a:avLst/>
          </a:prstGeom>
          <a:ln w="28575">
            <a:solidFill>
              <a:srgbClr val="C43E38"/>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6288F6DB-E7EC-441C-A347-E5CB5E0F3274}"/>
                  </a:ext>
                </a:extLst>
              </p14:cNvPr>
              <p14:cNvContentPartPr/>
              <p14:nvPr/>
            </p14:nvContentPartPr>
            <p14:xfrm>
              <a:off x="8819710" y="8578550"/>
              <a:ext cx="819360" cy="63000"/>
            </p14:xfrm>
          </p:contentPart>
        </mc:Choice>
        <mc:Fallback xmlns="">
          <p:pic>
            <p:nvPicPr>
              <p:cNvPr id="16" name="Ink 15">
                <a:extLst>
                  <a:ext uri="{FF2B5EF4-FFF2-40B4-BE49-F238E27FC236}">
                    <a16:creationId xmlns:a16="http://schemas.microsoft.com/office/drawing/2014/main" id="{6288F6DB-E7EC-441C-A347-E5CB5E0F3274}"/>
                  </a:ext>
                </a:extLst>
              </p:cNvPr>
              <p:cNvPicPr/>
              <p:nvPr/>
            </p:nvPicPr>
            <p:blipFill>
              <a:blip r:embed="rId13"/>
              <a:stretch>
                <a:fillRect/>
              </a:stretch>
            </p:blipFill>
            <p:spPr>
              <a:xfrm>
                <a:off x="8783710" y="8506959"/>
                <a:ext cx="891360" cy="206182"/>
              </a:xfrm>
              <a:prstGeom prst="rect">
                <a:avLst/>
              </a:prstGeom>
            </p:spPr>
          </p:pic>
        </mc:Fallback>
      </mc:AlternateContent>
      <p:sp>
        <p:nvSpPr>
          <p:cNvPr id="53" name="Left Brace 52">
            <a:extLst>
              <a:ext uri="{FF2B5EF4-FFF2-40B4-BE49-F238E27FC236}">
                <a16:creationId xmlns:a16="http://schemas.microsoft.com/office/drawing/2014/main" id="{39914CD3-F293-42E9-848B-415E446D8A77}"/>
              </a:ext>
            </a:extLst>
          </p:cNvPr>
          <p:cNvSpPr/>
          <p:nvPr/>
        </p:nvSpPr>
        <p:spPr>
          <a:xfrm rot="5400000" flipV="1">
            <a:off x="10299060" y="6818359"/>
            <a:ext cx="77942" cy="658252"/>
          </a:xfrm>
          <a:prstGeom prst="leftBrace">
            <a:avLst>
              <a:gd name="adj1" fmla="val 8333"/>
              <a:gd name="adj2" fmla="val 47321"/>
            </a:avLst>
          </a:prstGeom>
          <a:ln w="28575">
            <a:solidFill>
              <a:srgbClr val="C43E3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290855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92EEA093-DA25-4A42-8CB8-46E3136AF91C}"/>
              </a:ext>
            </a:extLst>
          </p:cNvPr>
          <p:cNvSpPr/>
          <p:nvPr/>
        </p:nvSpPr>
        <p:spPr>
          <a:xfrm>
            <a:off x="1861882" y="0"/>
            <a:ext cx="11854118" cy="10515600"/>
          </a:xfrm>
          <a:prstGeom prst="rect">
            <a:avLst/>
          </a:prstGeom>
          <a:solidFill>
            <a:srgbClr val="F6F3E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120;p54">
            <a:extLst>
              <a:ext uri="{FF2B5EF4-FFF2-40B4-BE49-F238E27FC236}">
                <a16:creationId xmlns:a16="http://schemas.microsoft.com/office/drawing/2014/main" id="{1A23BE13-7728-42D4-A092-1AFB971F0331}"/>
              </a:ext>
            </a:extLst>
          </p:cNvPr>
          <p:cNvSpPr txBox="1">
            <a:spLocks/>
          </p:cNvSpPr>
          <p:nvPr/>
        </p:nvSpPr>
        <p:spPr>
          <a:xfrm>
            <a:off x="2075786" y="303349"/>
            <a:ext cx="7355606"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ea typeface="+mn-ea"/>
                <a:cs typeface="+mn-cs"/>
                <a:sym typeface="Lustria"/>
              </a:rPr>
              <a:t>1.2. How to Access IFERB Projects Bank? (2/3)</a:t>
            </a:r>
            <a:endParaRPr lang="en-US" sz="2000" b="1" dirty="0">
              <a:solidFill>
                <a:srgbClr val="E52831"/>
              </a:solidFill>
              <a:latin typeface="Lustria"/>
              <a:ea typeface="+mn-ea"/>
              <a:cs typeface="+mn-cs"/>
            </a:endParaRPr>
          </a:p>
        </p:txBody>
      </p:sp>
      <p:sp>
        <p:nvSpPr>
          <p:cNvPr id="11" name="Content Placeholder 2">
            <a:extLst>
              <a:ext uri="{FF2B5EF4-FFF2-40B4-BE49-F238E27FC236}">
                <a16:creationId xmlns:a16="http://schemas.microsoft.com/office/drawing/2014/main" id="{42EA15E2-D8EA-4A2B-AD91-5B127C2CB830}"/>
              </a:ext>
            </a:extLst>
          </p:cNvPr>
          <p:cNvSpPr>
            <a:spLocks noGrp="1"/>
          </p:cNvSpPr>
          <p:nvPr>
            <p:ph idx="1"/>
          </p:nvPr>
        </p:nvSpPr>
        <p:spPr>
          <a:xfrm>
            <a:off x="2075786" y="734375"/>
            <a:ext cx="7894129" cy="1082550"/>
          </a:xfrm>
        </p:spPr>
        <p:txBody>
          <a:bodyPr>
            <a:noAutofit/>
          </a:bodyPr>
          <a:lstStyle/>
          <a:p>
            <a:pPr marL="0" indent="0">
              <a:buNone/>
            </a:pPr>
            <a:r>
              <a:rPr lang="en-US" sz="1200" b="1" dirty="0">
                <a:solidFill>
                  <a:srgbClr val="C43E38"/>
                </a:solidFill>
              </a:rPr>
              <a:t>1.2.2. If Online Access is Available: How to Use Online Filters? (1/2)</a:t>
            </a:r>
          </a:p>
          <a:p>
            <a:pPr>
              <a:buFont typeface="Wingdings" panose="05000000000000000000" pitchFamily="2" charset="2"/>
              <a:buChar char="§"/>
            </a:pPr>
            <a:r>
              <a:rPr lang="en-US" sz="1100" dirty="0"/>
              <a:t>If you have access to internet, you can use the online filters provided by IFERB Project Bank to help you with your Project Selection.</a:t>
            </a:r>
          </a:p>
          <a:p>
            <a:pPr>
              <a:buFont typeface="Wingdings" panose="05000000000000000000" pitchFamily="2" charset="2"/>
              <a:buChar char="§"/>
            </a:pPr>
            <a:r>
              <a:rPr lang="en-US" sz="1100" dirty="0"/>
              <a:t>As you see in Figure 1.3,  there are five main steps to effectively use IFERB Online Filtering Tool. Read them and try them yourself.</a:t>
            </a:r>
          </a:p>
        </p:txBody>
      </p:sp>
      <p:sp>
        <p:nvSpPr>
          <p:cNvPr id="32" name="Title 1">
            <a:extLst>
              <a:ext uri="{FF2B5EF4-FFF2-40B4-BE49-F238E27FC236}">
                <a16:creationId xmlns:a16="http://schemas.microsoft.com/office/drawing/2014/main" id="{EA7E6282-CDBB-4AE1-B939-97720E1F6E99}"/>
              </a:ext>
            </a:extLst>
          </p:cNvPr>
          <p:cNvSpPr txBox="1">
            <a:spLocks/>
          </p:cNvSpPr>
          <p:nvPr/>
        </p:nvSpPr>
        <p:spPr>
          <a:xfrm>
            <a:off x="5402952" y="9584611"/>
            <a:ext cx="4590937" cy="39322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dirty="0"/>
              <a:t>Figure 1.3: </a:t>
            </a:r>
            <a:r>
              <a:rPr lang="en-US" sz="1200" dirty="0"/>
              <a:t>IFERB Resources Access &amp; Filter Overview</a:t>
            </a:r>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E2AD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1 – Project Selection</a:t>
            </a:r>
          </a:p>
        </p:txBody>
      </p:sp>
      <p:grpSp>
        <p:nvGrpSpPr>
          <p:cNvPr id="5" name="Group 4">
            <a:extLst>
              <a:ext uri="{FF2B5EF4-FFF2-40B4-BE49-F238E27FC236}">
                <a16:creationId xmlns:a16="http://schemas.microsoft.com/office/drawing/2014/main" id="{EBAC9228-64BB-0345-BE9C-1C87B20A909D}"/>
              </a:ext>
            </a:extLst>
          </p:cNvPr>
          <p:cNvGrpSpPr/>
          <p:nvPr/>
        </p:nvGrpSpPr>
        <p:grpSpPr>
          <a:xfrm>
            <a:off x="2074532" y="2317024"/>
            <a:ext cx="11455775" cy="7267587"/>
            <a:chOff x="2074532" y="2317024"/>
            <a:chExt cx="11455775" cy="7267587"/>
          </a:xfrm>
        </p:grpSpPr>
        <p:grpSp>
          <p:nvGrpSpPr>
            <p:cNvPr id="33" name="Group 32">
              <a:extLst>
                <a:ext uri="{FF2B5EF4-FFF2-40B4-BE49-F238E27FC236}">
                  <a16:creationId xmlns:a16="http://schemas.microsoft.com/office/drawing/2014/main" id="{EA1B27EB-B787-4F63-A16B-D4D2DBB32CD2}"/>
                </a:ext>
              </a:extLst>
            </p:cNvPr>
            <p:cNvGrpSpPr/>
            <p:nvPr/>
          </p:nvGrpSpPr>
          <p:grpSpPr>
            <a:xfrm>
              <a:off x="2075786" y="2317024"/>
              <a:ext cx="11454521" cy="7267587"/>
              <a:chOff x="740689" y="1700514"/>
              <a:chExt cx="10698469" cy="6517143"/>
            </a:xfrm>
            <a:solidFill>
              <a:srgbClr val="EDEBDF"/>
            </a:solidFill>
          </p:grpSpPr>
          <p:sp>
            <p:nvSpPr>
              <p:cNvPr id="35" name="Rectangle 34">
                <a:extLst>
                  <a:ext uri="{FF2B5EF4-FFF2-40B4-BE49-F238E27FC236}">
                    <a16:creationId xmlns:a16="http://schemas.microsoft.com/office/drawing/2014/main" id="{07DAA473-DDEC-41CE-AC81-EC98BEDED7E6}"/>
                  </a:ext>
                </a:extLst>
              </p:cNvPr>
              <p:cNvSpPr/>
              <p:nvPr/>
            </p:nvSpPr>
            <p:spPr>
              <a:xfrm>
                <a:off x="740689" y="1700514"/>
                <a:ext cx="10698469" cy="6517143"/>
              </a:xfrm>
              <a:prstGeom prst="rect">
                <a:avLst/>
              </a:prstGeom>
              <a:grpFill/>
              <a:ln>
                <a:solidFill>
                  <a:srgbClr val="F6E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A8B1A405-1F5F-4AC9-B146-B92AE33769CC}"/>
                  </a:ext>
                </a:extLst>
              </p:cNvPr>
              <p:cNvGrpSpPr/>
              <p:nvPr/>
            </p:nvGrpSpPr>
            <p:grpSpPr>
              <a:xfrm>
                <a:off x="841286" y="1910696"/>
                <a:ext cx="10434574" cy="5366623"/>
                <a:chOff x="295701" y="1472084"/>
                <a:chExt cx="11274667" cy="5553683"/>
              </a:xfrm>
              <a:grpFill/>
            </p:grpSpPr>
            <p:pic>
              <p:nvPicPr>
                <p:cNvPr id="36" name="Picture 35">
                  <a:extLst>
                    <a:ext uri="{FF2B5EF4-FFF2-40B4-BE49-F238E27FC236}">
                      <a16:creationId xmlns:a16="http://schemas.microsoft.com/office/drawing/2014/main" id="{6CE15A4A-2039-467A-88F3-77A56C17A5E2}"/>
                    </a:ext>
                  </a:extLst>
                </p:cNvPr>
                <p:cNvPicPr>
                  <a:picLocks noChangeAspect="1"/>
                </p:cNvPicPr>
                <p:nvPr/>
              </p:nvPicPr>
              <p:blipFill rotWithShape="1">
                <a:blip r:embed="rId2"/>
                <a:srcRect l="1078" t="14958" r="3360" b="5790"/>
                <a:stretch/>
              </p:blipFill>
              <p:spPr>
                <a:xfrm>
                  <a:off x="295701" y="1472084"/>
                  <a:ext cx="4030269" cy="1880081"/>
                </a:xfrm>
                <a:prstGeom prst="rect">
                  <a:avLst/>
                </a:prstGeom>
                <a:grpFill/>
                <a:ln>
                  <a:solidFill>
                    <a:srgbClr val="E0D2A0"/>
                  </a:solidFill>
                </a:ln>
              </p:spPr>
            </p:pic>
            <p:sp>
              <p:nvSpPr>
                <p:cNvPr id="37" name="TextBox 36">
                  <a:extLst>
                    <a:ext uri="{FF2B5EF4-FFF2-40B4-BE49-F238E27FC236}">
                      <a16:creationId xmlns:a16="http://schemas.microsoft.com/office/drawing/2014/main" id="{2A71DD26-7EE3-4825-A8AA-4B031DA99761}"/>
                    </a:ext>
                  </a:extLst>
                </p:cNvPr>
                <p:cNvSpPr txBox="1"/>
                <p:nvPr/>
              </p:nvSpPr>
              <p:spPr>
                <a:xfrm>
                  <a:off x="559960" y="3431348"/>
                  <a:ext cx="3730014" cy="428424"/>
                </a:xfrm>
                <a:prstGeom prst="rect">
                  <a:avLst/>
                </a:prstGeom>
                <a:grpFill/>
              </p:spPr>
              <p:txBody>
                <a:bodyPr wrap="square" rtlCol="0">
                  <a:spAutoFit/>
                </a:bodyPr>
                <a:lstStyle/>
                <a:p>
                  <a:r>
                    <a:rPr lang="en-US" sz="1200" dirty="0"/>
                    <a:t>Visit EAA IFERB Resources Page: </a:t>
                  </a:r>
                </a:p>
                <a:p>
                  <a:r>
                    <a:rPr lang="en-US" sz="1200" dirty="0">
                      <a:hlinkClick r:id="rId3"/>
                    </a:rPr>
                    <a:t>https://resources.educationaboveall.org/</a:t>
                  </a:r>
                  <a:r>
                    <a:rPr lang="en-US" sz="1200" dirty="0"/>
                    <a:t> </a:t>
                  </a:r>
                </a:p>
              </p:txBody>
            </p:sp>
            <p:pic>
              <p:nvPicPr>
                <p:cNvPr id="38" name="Picture 37">
                  <a:extLst>
                    <a:ext uri="{FF2B5EF4-FFF2-40B4-BE49-F238E27FC236}">
                      <a16:creationId xmlns:a16="http://schemas.microsoft.com/office/drawing/2014/main" id="{01C63B08-BDA6-46FC-9CC4-7B0B15E9B490}"/>
                    </a:ext>
                  </a:extLst>
                </p:cNvPr>
                <p:cNvPicPr>
                  <a:picLocks noChangeAspect="1"/>
                </p:cNvPicPr>
                <p:nvPr/>
              </p:nvPicPr>
              <p:blipFill rotWithShape="1">
                <a:blip r:embed="rId4"/>
                <a:srcRect l="75674" t="43146" r="6292" b="9812"/>
                <a:stretch/>
              </p:blipFill>
              <p:spPr>
                <a:xfrm>
                  <a:off x="295704" y="3967613"/>
                  <a:ext cx="1273996" cy="1869321"/>
                </a:xfrm>
                <a:prstGeom prst="rect">
                  <a:avLst/>
                </a:prstGeom>
                <a:grpFill/>
                <a:ln>
                  <a:solidFill>
                    <a:srgbClr val="E0D2A0"/>
                  </a:solidFill>
                </a:ln>
              </p:spPr>
            </p:pic>
            <p:pic>
              <p:nvPicPr>
                <p:cNvPr id="39" name="Picture 38">
                  <a:extLst>
                    <a:ext uri="{FF2B5EF4-FFF2-40B4-BE49-F238E27FC236}">
                      <a16:creationId xmlns:a16="http://schemas.microsoft.com/office/drawing/2014/main" id="{D2110A2F-E313-4CC7-9A18-23A992380139}"/>
                    </a:ext>
                  </a:extLst>
                </p:cNvPr>
                <p:cNvPicPr>
                  <a:picLocks noChangeAspect="1"/>
                </p:cNvPicPr>
                <p:nvPr/>
              </p:nvPicPr>
              <p:blipFill rotWithShape="1">
                <a:blip r:embed="rId2"/>
                <a:srcRect l="47343" t="13184" r="3512" b="7565"/>
                <a:stretch/>
              </p:blipFill>
              <p:spPr>
                <a:xfrm>
                  <a:off x="2020156" y="4110735"/>
                  <a:ext cx="2072669" cy="1880081"/>
                </a:xfrm>
                <a:prstGeom prst="rect">
                  <a:avLst/>
                </a:prstGeom>
                <a:grpFill/>
                <a:ln>
                  <a:solidFill>
                    <a:srgbClr val="E0D2A0"/>
                  </a:solidFill>
                </a:ln>
              </p:spPr>
            </p:pic>
            <p:cxnSp>
              <p:nvCxnSpPr>
                <p:cNvPr id="40" name="Straight Connector 39">
                  <a:extLst>
                    <a:ext uri="{FF2B5EF4-FFF2-40B4-BE49-F238E27FC236}">
                      <a16:creationId xmlns:a16="http://schemas.microsoft.com/office/drawing/2014/main" id="{F40DF6B2-FC0E-49B9-B1CD-D4919ACC2EC6}"/>
                    </a:ext>
                  </a:extLst>
                </p:cNvPr>
                <p:cNvCxnSpPr>
                  <a:cxnSpLocks/>
                </p:cNvCxnSpPr>
                <p:nvPr/>
              </p:nvCxnSpPr>
              <p:spPr>
                <a:xfrm flipH="1" flipV="1">
                  <a:off x="1496174" y="4309632"/>
                  <a:ext cx="1654139" cy="503432"/>
                </a:xfrm>
                <a:prstGeom prst="line">
                  <a:avLst/>
                </a:prstGeom>
                <a:grpFill/>
                <a:ln w="28575">
                  <a:solidFill>
                    <a:srgbClr val="AE122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A31ED50-6CAB-4D75-BEE3-DC10FA8AB54B}"/>
                    </a:ext>
                  </a:extLst>
                </p:cNvPr>
                <p:cNvSpPr txBox="1"/>
                <p:nvPr/>
              </p:nvSpPr>
              <p:spPr>
                <a:xfrm>
                  <a:off x="661706" y="6069375"/>
                  <a:ext cx="3122188" cy="428424"/>
                </a:xfrm>
                <a:prstGeom prst="rect">
                  <a:avLst/>
                </a:prstGeom>
                <a:grpFill/>
              </p:spPr>
              <p:txBody>
                <a:bodyPr wrap="square" rtlCol="0">
                  <a:spAutoFit/>
                </a:bodyPr>
                <a:lstStyle/>
                <a:p>
                  <a:r>
                    <a:rPr lang="en-US" sz="1200" dirty="0"/>
                    <a:t>You can change the language by clicking on the </a:t>
                  </a:r>
                  <a:br>
                    <a:rPr lang="en-US" sz="1200" dirty="0"/>
                  </a:br>
                  <a:r>
                    <a:rPr lang="en-US" sz="1200" dirty="0">
                      <a:solidFill>
                        <a:srgbClr val="D9232D"/>
                      </a:solidFill>
                    </a:rPr>
                    <a:t>“SWITCH LANGUAGE” </a:t>
                  </a:r>
                  <a:r>
                    <a:rPr lang="en-US" sz="1200" dirty="0"/>
                    <a:t>button</a:t>
                  </a:r>
                </a:p>
              </p:txBody>
            </p:sp>
            <p:pic>
              <p:nvPicPr>
                <p:cNvPr id="42" name="Picture 41">
                  <a:extLst>
                    <a:ext uri="{FF2B5EF4-FFF2-40B4-BE49-F238E27FC236}">
                      <a16:creationId xmlns:a16="http://schemas.microsoft.com/office/drawing/2014/main" id="{EE141134-EC66-4250-9092-40697A1EE417}"/>
                    </a:ext>
                  </a:extLst>
                </p:cNvPr>
                <p:cNvPicPr>
                  <a:picLocks noChangeAspect="1"/>
                </p:cNvPicPr>
                <p:nvPr/>
              </p:nvPicPr>
              <p:blipFill rotWithShape="1">
                <a:blip r:embed="rId5"/>
                <a:srcRect l="5480" t="18277" r="10472" b="16705"/>
                <a:stretch/>
              </p:blipFill>
              <p:spPr>
                <a:xfrm>
                  <a:off x="4425411" y="1486470"/>
                  <a:ext cx="4248251" cy="1848638"/>
                </a:xfrm>
                <a:prstGeom prst="rect">
                  <a:avLst/>
                </a:prstGeom>
                <a:grpFill/>
                <a:ln>
                  <a:solidFill>
                    <a:srgbClr val="E0D2A0"/>
                  </a:solidFill>
                </a:ln>
              </p:spPr>
            </p:pic>
            <p:sp>
              <p:nvSpPr>
                <p:cNvPr id="43" name="TextBox 42">
                  <a:extLst>
                    <a:ext uri="{FF2B5EF4-FFF2-40B4-BE49-F238E27FC236}">
                      <a16:creationId xmlns:a16="http://schemas.microsoft.com/office/drawing/2014/main" id="{0AC22892-D974-43FB-9262-B5D4D18E4094}"/>
                    </a:ext>
                  </a:extLst>
                </p:cNvPr>
                <p:cNvSpPr txBox="1"/>
                <p:nvPr/>
              </p:nvSpPr>
              <p:spPr>
                <a:xfrm>
                  <a:off x="4753319" y="3364313"/>
                  <a:ext cx="2890961" cy="428424"/>
                </a:xfrm>
                <a:prstGeom prst="rect">
                  <a:avLst/>
                </a:prstGeom>
                <a:grpFill/>
              </p:spPr>
              <p:txBody>
                <a:bodyPr wrap="none" rtlCol="0">
                  <a:spAutoFit/>
                </a:bodyPr>
                <a:lstStyle/>
                <a:p>
                  <a:r>
                    <a:rPr lang="en-US" sz="1200" dirty="0"/>
                    <a:t>Scroll down to choose students’  age group</a:t>
                  </a:r>
                  <a:br>
                    <a:rPr lang="en-US" sz="1200" dirty="0"/>
                  </a:br>
                  <a:r>
                    <a:rPr lang="en-US" sz="1200" dirty="0"/>
                    <a:t> you are working with.</a:t>
                  </a:r>
                </a:p>
              </p:txBody>
            </p:sp>
            <p:grpSp>
              <p:nvGrpSpPr>
                <p:cNvPr id="62" name="Group 61">
                  <a:extLst>
                    <a:ext uri="{FF2B5EF4-FFF2-40B4-BE49-F238E27FC236}">
                      <a16:creationId xmlns:a16="http://schemas.microsoft.com/office/drawing/2014/main" id="{91D63CC1-69C1-4378-9EE5-BAE82317FA1F}"/>
                    </a:ext>
                  </a:extLst>
                </p:cNvPr>
                <p:cNvGrpSpPr/>
                <p:nvPr/>
              </p:nvGrpSpPr>
              <p:grpSpPr>
                <a:xfrm>
                  <a:off x="4289974" y="3907778"/>
                  <a:ext cx="4248251" cy="1880082"/>
                  <a:chOff x="2415595" y="1973181"/>
                  <a:chExt cx="10231439" cy="3191902"/>
                </a:xfrm>
                <a:grpFill/>
              </p:grpSpPr>
              <p:pic>
                <p:nvPicPr>
                  <p:cNvPr id="67" name="Picture 66">
                    <a:extLst>
                      <a:ext uri="{FF2B5EF4-FFF2-40B4-BE49-F238E27FC236}">
                        <a16:creationId xmlns:a16="http://schemas.microsoft.com/office/drawing/2014/main" id="{03124E91-49BE-492C-AEF9-20404F01AB01}"/>
                      </a:ext>
                    </a:extLst>
                  </p:cNvPr>
                  <p:cNvPicPr>
                    <a:picLocks noChangeAspect="1"/>
                  </p:cNvPicPr>
                  <p:nvPr/>
                </p:nvPicPr>
                <p:blipFill rotWithShape="1">
                  <a:blip r:embed="rId6"/>
                  <a:srcRect l="4687" t="35955" r="18511" b="21450"/>
                  <a:stretch/>
                </p:blipFill>
                <p:spPr>
                  <a:xfrm>
                    <a:off x="2415595" y="1973181"/>
                    <a:ext cx="10231439" cy="3191902"/>
                  </a:xfrm>
                  <a:prstGeom prst="rect">
                    <a:avLst/>
                  </a:prstGeom>
                  <a:grpFill/>
                  <a:ln>
                    <a:solidFill>
                      <a:srgbClr val="E0D2A0"/>
                    </a:solidFill>
                  </a:ln>
                </p:spPr>
              </p:pic>
              <p:pic>
                <p:nvPicPr>
                  <p:cNvPr id="68" name="Picture 67">
                    <a:extLst>
                      <a:ext uri="{FF2B5EF4-FFF2-40B4-BE49-F238E27FC236}">
                        <a16:creationId xmlns:a16="http://schemas.microsoft.com/office/drawing/2014/main" id="{93B4B4FA-2148-4023-8C3E-1075CE3E8167}"/>
                      </a:ext>
                    </a:extLst>
                  </p:cNvPr>
                  <p:cNvPicPr>
                    <a:picLocks noChangeAspect="1"/>
                  </p:cNvPicPr>
                  <p:nvPr/>
                </p:nvPicPr>
                <p:blipFill rotWithShape="1">
                  <a:blip r:embed="rId7"/>
                  <a:srcRect l="31206" t="42055" r="45852" b="29152"/>
                  <a:stretch/>
                </p:blipFill>
                <p:spPr>
                  <a:xfrm>
                    <a:off x="5614646" y="2380811"/>
                    <a:ext cx="2797049" cy="1974612"/>
                  </a:xfrm>
                  <a:prstGeom prst="rect">
                    <a:avLst/>
                  </a:prstGeom>
                  <a:grpFill/>
                </p:spPr>
              </p:pic>
              <p:pic>
                <p:nvPicPr>
                  <p:cNvPr id="69" name="Picture 68">
                    <a:extLst>
                      <a:ext uri="{FF2B5EF4-FFF2-40B4-BE49-F238E27FC236}">
                        <a16:creationId xmlns:a16="http://schemas.microsoft.com/office/drawing/2014/main" id="{8E946B35-5DD9-4FB3-80F2-376A9115E22E}"/>
                      </a:ext>
                    </a:extLst>
                  </p:cNvPr>
                  <p:cNvPicPr>
                    <a:picLocks noChangeAspect="1"/>
                  </p:cNvPicPr>
                  <p:nvPr/>
                </p:nvPicPr>
                <p:blipFill rotWithShape="1">
                  <a:blip r:embed="rId8"/>
                  <a:srcRect l="56356" t="43146" r="20702" b="33713"/>
                  <a:stretch/>
                </p:blipFill>
                <p:spPr>
                  <a:xfrm>
                    <a:off x="8683102" y="2445073"/>
                    <a:ext cx="2797049" cy="1586979"/>
                  </a:xfrm>
                  <a:prstGeom prst="rect">
                    <a:avLst/>
                  </a:prstGeom>
                  <a:grpFill/>
                  <a:ln>
                    <a:solidFill>
                      <a:srgbClr val="E0D2A0"/>
                    </a:solidFill>
                  </a:ln>
                </p:spPr>
              </p:pic>
            </p:grpSp>
            <p:sp>
              <p:nvSpPr>
                <p:cNvPr id="63" name="TextBox 62">
                  <a:extLst>
                    <a:ext uri="{FF2B5EF4-FFF2-40B4-BE49-F238E27FC236}">
                      <a16:creationId xmlns:a16="http://schemas.microsoft.com/office/drawing/2014/main" id="{3828A363-01D8-4109-9480-7C4814E1F7CC}"/>
                    </a:ext>
                  </a:extLst>
                </p:cNvPr>
                <p:cNvSpPr txBox="1"/>
                <p:nvPr/>
              </p:nvSpPr>
              <p:spPr>
                <a:xfrm>
                  <a:off x="4759458" y="5911864"/>
                  <a:ext cx="3886594" cy="1113903"/>
                </a:xfrm>
                <a:prstGeom prst="rect">
                  <a:avLst/>
                </a:prstGeom>
                <a:noFill/>
              </p:spPr>
              <p:txBody>
                <a:bodyPr wrap="square" rtlCol="0">
                  <a:spAutoFit/>
                </a:bodyPr>
                <a:lstStyle/>
                <a:p>
                  <a:r>
                    <a:rPr lang="en-US" sz="1200" dirty="0"/>
                    <a:t>You can use available filters to help you narrow down the         projects based on Subject, Supervision Level and/or Resources Required. Click                       Button.  </a:t>
                  </a:r>
                  <a:br>
                    <a:rPr lang="en-US" sz="1200" dirty="0"/>
                  </a:br>
                  <a:br>
                    <a:rPr lang="en-US" sz="1200" dirty="0"/>
                  </a:br>
                  <a:r>
                    <a:rPr lang="en-US" sz="1200" dirty="0"/>
                    <a:t>The shortlist will only include projects related to what you are looking for; hence, it will save you time.</a:t>
                  </a:r>
                </a:p>
              </p:txBody>
            </p:sp>
            <p:pic>
              <p:nvPicPr>
                <p:cNvPr id="64" name="Picture 63">
                  <a:extLst>
                    <a:ext uri="{FF2B5EF4-FFF2-40B4-BE49-F238E27FC236}">
                      <a16:creationId xmlns:a16="http://schemas.microsoft.com/office/drawing/2014/main" id="{398DD264-CBC7-4DD5-92FE-126ECB332342}"/>
                    </a:ext>
                  </a:extLst>
                </p:cNvPr>
                <p:cNvPicPr>
                  <a:picLocks noChangeAspect="1"/>
                </p:cNvPicPr>
                <p:nvPr/>
              </p:nvPicPr>
              <p:blipFill rotWithShape="1">
                <a:blip r:embed="rId9"/>
                <a:srcRect l="4478" t="16173" r="71327" b="12272"/>
                <a:stretch/>
              </p:blipFill>
              <p:spPr>
                <a:xfrm>
                  <a:off x="8773320" y="1488308"/>
                  <a:ext cx="2797048" cy="4652957"/>
                </a:xfrm>
                <a:prstGeom prst="rect">
                  <a:avLst/>
                </a:prstGeom>
                <a:grpFill/>
                <a:ln>
                  <a:solidFill>
                    <a:srgbClr val="E0D2A0"/>
                  </a:solidFill>
                </a:ln>
              </p:spPr>
            </p:pic>
            <p:pic>
              <p:nvPicPr>
                <p:cNvPr id="65" name="Picture 64">
                  <a:extLst>
                    <a:ext uri="{FF2B5EF4-FFF2-40B4-BE49-F238E27FC236}">
                      <a16:creationId xmlns:a16="http://schemas.microsoft.com/office/drawing/2014/main" id="{573E84CE-F6B5-4305-A7E4-C1CC8CF94CF0}"/>
                    </a:ext>
                  </a:extLst>
                </p:cNvPr>
                <p:cNvPicPr>
                  <a:picLocks noChangeAspect="1"/>
                </p:cNvPicPr>
                <p:nvPr/>
              </p:nvPicPr>
              <p:blipFill rotWithShape="1">
                <a:blip r:embed="rId10"/>
                <a:srcRect l="5938" t="55153" r="88124" b="40772"/>
                <a:stretch/>
              </p:blipFill>
              <p:spPr>
                <a:xfrm>
                  <a:off x="6555944" y="6283895"/>
                  <a:ext cx="567710" cy="219187"/>
                </a:xfrm>
                <a:prstGeom prst="rect">
                  <a:avLst/>
                </a:prstGeom>
                <a:grpFill/>
              </p:spPr>
            </p:pic>
            <p:sp>
              <p:nvSpPr>
                <p:cNvPr id="66" name="TextBox 65">
                  <a:extLst>
                    <a:ext uri="{FF2B5EF4-FFF2-40B4-BE49-F238E27FC236}">
                      <a16:creationId xmlns:a16="http://schemas.microsoft.com/office/drawing/2014/main" id="{2039937A-01EF-44C5-8E94-0DF79A085323}"/>
                    </a:ext>
                  </a:extLst>
                </p:cNvPr>
                <p:cNvSpPr txBox="1"/>
                <p:nvPr/>
              </p:nvSpPr>
              <p:spPr>
                <a:xfrm>
                  <a:off x="9153834" y="6245333"/>
                  <a:ext cx="2036019" cy="428424"/>
                </a:xfrm>
                <a:prstGeom prst="rect">
                  <a:avLst/>
                </a:prstGeom>
                <a:grpFill/>
              </p:spPr>
              <p:txBody>
                <a:bodyPr wrap="none" rtlCol="0">
                  <a:spAutoFit/>
                </a:bodyPr>
                <a:lstStyle/>
                <a:p>
                  <a:r>
                    <a:rPr lang="en-US" sz="1200" dirty="0"/>
                    <a:t>The projects’ shortlist will be </a:t>
                  </a:r>
                  <a:br>
                    <a:rPr lang="en-US" sz="1200" dirty="0"/>
                  </a:br>
                  <a:r>
                    <a:rPr lang="en-US" sz="1200" dirty="0"/>
                    <a:t>displayed.</a:t>
                  </a:r>
                </a:p>
              </p:txBody>
            </p:sp>
          </p:grpSp>
        </p:grpSp>
        <p:sp>
          <p:nvSpPr>
            <p:cNvPr id="4" name="Rectangle 3">
              <a:extLst>
                <a:ext uri="{FF2B5EF4-FFF2-40B4-BE49-F238E27FC236}">
                  <a16:creationId xmlns:a16="http://schemas.microsoft.com/office/drawing/2014/main" id="{B299F985-DF4E-AE4B-927F-338283B2862C}"/>
                </a:ext>
              </a:extLst>
            </p:cNvPr>
            <p:cNvSpPr/>
            <p:nvPr/>
          </p:nvSpPr>
          <p:spPr>
            <a:xfrm>
              <a:off x="2074532" y="4442294"/>
              <a:ext cx="513282" cy="830997"/>
            </a:xfrm>
            <a:prstGeom prst="rect">
              <a:avLst/>
            </a:prstGeom>
          </p:spPr>
          <p:txBody>
            <a:bodyPr wrap="none">
              <a:spAutoFit/>
            </a:bodyPr>
            <a:lstStyle/>
            <a:p>
              <a:r>
                <a:rPr lang="en-US" sz="4800" dirty="0">
                  <a:solidFill>
                    <a:srgbClr val="E52831"/>
                  </a:solidFill>
                  <a:latin typeface="Bodoni 72 Book" pitchFamily="2" charset="0"/>
                  <a:ea typeface="+mj-ea"/>
                  <a:cs typeface="Calibri" panose="020F0502020204030204" pitchFamily="34" charset="0"/>
                </a:rPr>
                <a:t>1</a:t>
              </a:r>
              <a:endParaRPr lang="en-US" sz="4800" dirty="0">
                <a:solidFill>
                  <a:srgbClr val="E52831"/>
                </a:solidFill>
                <a:latin typeface="Bodoni 72 Book" pitchFamily="2" charset="0"/>
                <a:cs typeface="Calibri" panose="020F0502020204030204" pitchFamily="34" charset="0"/>
              </a:endParaRPr>
            </a:p>
          </p:txBody>
        </p:sp>
      </p:grpSp>
      <p:sp>
        <p:nvSpPr>
          <p:cNvPr id="29" name="Rectangle 28">
            <a:extLst>
              <a:ext uri="{FF2B5EF4-FFF2-40B4-BE49-F238E27FC236}">
                <a16:creationId xmlns:a16="http://schemas.microsoft.com/office/drawing/2014/main" id="{79946E2F-ADA7-6B45-A29E-EC839BE83936}"/>
              </a:ext>
            </a:extLst>
          </p:cNvPr>
          <p:cNvSpPr/>
          <p:nvPr/>
        </p:nvSpPr>
        <p:spPr>
          <a:xfrm>
            <a:off x="2139531" y="7352814"/>
            <a:ext cx="513282" cy="830997"/>
          </a:xfrm>
          <a:prstGeom prst="rect">
            <a:avLst/>
          </a:prstGeom>
        </p:spPr>
        <p:txBody>
          <a:bodyPr wrap="none">
            <a:spAutoFit/>
          </a:bodyPr>
          <a:lstStyle/>
          <a:p>
            <a:r>
              <a:rPr lang="en-US" sz="4800" dirty="0">
                <a:solidFill>
                  <a:srgbClr val="E52831"/>
                </a:solidFill>
                <a:latin typeface="Bodoni 72 Book" pitchFamily="2" charset="0"/>
                <a:ea typeface="+mj-ea"/>
                <a:cs typeface="Calibri" panose="020F0502020204030204" pitchFamily="34" charset="0"/>
              </a:rPr>
              <a:t>2</a:t>
            </a:r>
            <a:endParaRPr lang="en-US" sz="4800" dirty="0">
              <a:solidFill>
                <a:srgbClr val="E52831"/>
              </a:solidFill>
              <a:latin typeface="Bodoni 72 Book" pitchFamily="2" charset="0"/>
              <a:cs typeface="Calibri" panose="020F0502020204030204" pitchFamily="34" charset="0"/>
            </a:endParaRPr>
          </a:p>
        </p:txBody>
      </p:sp>
      <p:sp>
        <p:nvSpPr>
          <p:cNvPr id="31" name="Rectangle 30">
            <a:extLst>
              <a:ext uri="{FF2B5EF4-FFF2-40B4-BE49-F238E27FC236}">
                <a16:creationId xmlns:a16="http://schemas.microsoft.com/office/drawing/2014/main" id="{042F35D6-0DA4-B64D-A16A-706E9394D13C}"/>
              </a:ext>
            </a:extLst>
          </p:cNvPr>
          <p:cNvSpPr/>
          <p:nvPr/>
        </p:nvSpPr>
        <p:spPr>
          <a:xfrm>
            <a:off x="6200894" y="4442294"/>
            <a:ext cx="513282" cy="830997"/>
          </a:xfrm>
          <a:prstGeom prst="rect">
            <a:avLst/>
          </a:prstGeom>
        </p:spPr>
        <p:txBody>
          <a:bodyPr wrap="none">
            <a:spAutoFit/>
          </a:bodyPr>
          <a:lstStyle/>
          <a:p>
            <a:r>
              <a:rPr lang="en-US" sz="4800" dirty="0">
                <a:solidFill>
                  <a:srgbClr val="E52831"/>
                </a:solidFill>
                <a:latin typeface="Bodoni 72 Book" pitchFamily="2" charset="0"/>
                <a:ea typeface="+mj-ea"/>
                <a:cs typeface="Calibri" panose="020F0502020204030204" pitchFamily="34" charset="0"/>
              </a:rPr>
              <a:t>3</a:t>
            </a:r>
            <a:endParaRPr lang="en-US" sz="4800" dirty="0">
              <a:solidFill>
                <a:srgbClr val="E52831"/>
              </a:solidFill>
              <a:latin typeface="Bodoni 72 Book" pitchFamily="2" charset="0"/>
              <a:cs typeface="Calibri" panose="020F0502020204030204" pitchFamily="34" charset="0"/>
            </a:endParaRPr>
          </a:p>
        </p:txBody>
      </p:sp>
      <p:sp>
        <p:nvSpPr>
          <p:cNvPr id="44" name="Rectangle 43">
            <a:extLst>
              <a:ext uri="{FF2B5EF4-FFF2-40B4-BE49-F238E27FC236}">
                <a16:creationId xmlns:a16="http://schemas.microsoft.com/office/drawing/2014/main" id="{EB1AB918-05F8-EA41-A371-917821D4720F}"/>
              </a:ext>
            </a:extLst>
          </p:cNvPr>
          <p:cNvSpPr/>
          <p:nvPr/>
        </p:nvSpPr>
        <p:spPr>
          <a:xfrm>
            <a:off x="6067187" y="7352813"/>
            <a:ext cx="513282" cy="830997"/>
          </a:xfrm>
          <a:prstGeom prst="rect">
            <a:avLst/>
          </a:prstGeom>
        </p:spPr>
        <p:txBody>
          <a:bodyPr wrap="none">
            <a:spAutoFit/>
          </a:bodyPr>
          <a:lstStyle/>
          <a:p>
            <a:r>
              <a:rPr lang="en-US" sz="4800" dirty="0">
                <a:solidFill>
                  <a:srgbClr val="E52831"/>
                </a:solidFill>
                <a:latin typeface="Bodoni 72 Book" pitchFamily="2" charset="0"/>
                <a:ea typeface="+mj-ea"/>
                <a:cs typeface="Calibri" panose="020F0502020204030204" pitchFamily="34" charset="0"/>
              </a:rPr>
              <a:t>4</a:t>
            </a:r>
            <a:endParaRPr lang="en-US" sz="4800" dirty="0">
              <a:solidFill>
                <a:srgbClr val="E52831"/>
              </a:solidFill>
              <a:latin typeface="Bodoni 72 Book" pitchFamily="2" charset="0"/>
              <a:cs typeface="Calibri" panose="020F0502020204030204" pitchFamily="34" charset="0"/>
            </a:endParaRPr>
          </a:p>
        </p:txBody>
      </p:sp>
      <p:sp>
        <p:nvSpPr>
          <p:cNvPr id="45" name="Rectangle 44">
            <a:extLst>
              <a:ext uri="{FF2B5EF4-FFF2-40B4-BE49-F238E27FC236}">
                <a16:creationId xmlns:a16="http://schemas.microsoft.com/office/drawing/2014/main" id="{FD7ECBCE-DC10-CD41-819E-EC9F2F50F893}"/>
              </a:ext>
            </a:extLst>
          </p:cNvPr>
          <p:cNvSpPr/>
          <p:nvPr/>
        </p:nvSpPr>
        <p:spPr>
          <a:xfrm>
            <a:off x="10505164" y="7531210"/>
            <a:ext cx="513282" cy="830997"/>
          </a:xfrm>
          <a:prstGeom prst="rect">
            <a:avLst/>
          </a:prstGeom>
        </p:spPr>
        <p:txBody>
          <a:bodyPr wrap="none">
            <a:spAutoFit/>
          </a:bodyPr>
          <a:lstStyle/>
          <a:p>
            <a:r>
              <a:rPr lang="en-US" sz="4800" dirty="0">
                <a:solidFill>
                  <a:srgbClr val="E52831"/>
                </a:solidFill>
                <a:latin typeface="Bodoni 72 Book" pitchFamily="2" charset="0"/>
                <a:ea typeface="+mj-ea"/>
                <a:cs typeface="Calibri" panose="020F0502020204030204" pitchFamily="34" charset="0"/>
              </a:rPr>
              <a:t>5</a:t>
            </a:r>
            <a:endParaRPr lang="en-US" sz="4800" dirty="0">
              <a:solidFill>
                <a:srgbClr val="E52831"/>
              </a:solidFill>
              <a:latin typeface="Bodoni 72 Book" pitchFamily="2" charset="0"/>
              <a:cs typeface="Calibri" panose="020F0502020204030204" pitchFamily="34" charset="0"/>
            </a:endParaRPr>
          </a:p>
        </p:txBody>
      </p:sp>
      <p:sp>
        <p:nvSpPr>
          <p:cNvPr id="47" name="Slide Number Placeholder 1">
            <a:extLst>
              <a:ext uri="{FF2B5EF4-FFF2-40B4-BE49-F238E27FC236}">
                <a16:creationId xmlns:a16="http://schemas.microsoft.com/office/drawing/2014/main" id="{A2CD1641-5C1B-4D01-B822-907716C3F7E3}"/>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12</a:t>
            </a:fld>
            <a:endParaRPr lang="en-US" dirty="0"/>
          </a:p>
        </p:txBody>
      </p:sp>
    </p:spTree>
    <p:extLst>
      <p:ext uri="{BB962C8B-B14F-4D97-AF65-F5344CB8AC3E}">
        <p14:creationId xmlns:p14="http://schemas.microsoft.com/office/powerpoint/2010/main" val="3716593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DE609FAD-E3F6-FD48-8893-09279E48DF73}"/>
              </a:ext>
            </a:extLst>
          </p:cNvPr>
          <p:cNvSpPr/>
          <p:nvPr/>
        </p:nvSpPr>
        <p:spPr>
          <a:xfrm>
            <a:off x="1861882" y="0"/>
            <a:ext cx="9971167" cy="10515600"/>
          </a:xfrm>
          <a:prstGeom prst="rect">
            <a:avLst/>
          </a:prstGeom>
          <a:solidFill>
            <a:srgbClr val="F6F3E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B502B7FC-D6BB-4D3A-BFEE-91D9299FCDA5}"/>
              </a:ext>
            </a:extLst>
          </p:cNvPr>
          <p:cNvSpPr/>
          <p:nvPr/>
        </p:nvSpPr>
        <p:spPr>
          <a:xfrm>
            <a:off x="6703608" y="1271548"/>
            <a:ext cx="4877208" cy="331083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E2AD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1 – Project Selection</a:t>
            </a:r>
          </a:p>
        </p:txBody>
      </p:sp>
      <p:sp>
        <p:nvSpPr>
          <p:cNvPr id="46" name="Google Shape;120;p54">
            <a:extLst>
              <a:ext uri="{FF2B5EF4-FFF2-40B4-BE49-F238E27FC236}">
                <a16:creationId xmlns:a16="http://schemas.microsoft.com/office/drawing/2014/main" id="{A0B3CA88-8319-E243-A6B4-14F45FA1AF9C}"/>
              </a:ext>
            </a:extLst>
          </p:cNvPr>
          <p:cNvSpPr txBox="1">
            <a:spLocks/>
          </p:cNvSpPr>
          <p:nvPr/>
        </p:nvSpPr>
        <p:spPr>
          <a:xfrm>
            <a:off x="2044901" y="343448"/>
            <a:ext cx="7355606"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ea typeface="+mn-ea"/>
                <a:cs typeface="+mn-cs"/>
                <a:sym typeface="Lustria"/>
              </a:rPr>
              <a:t>1.2. How to Access IFERB Projects Bank? (3/3)</a:t>
            </a:r>
            <a:endParaRPr lang="en-US" sz="2000" b="1" dirty="0">
              <a:solidFill>
                <a:srgbClr val="E52831"/>
              </a:solidFill>
              <a:latin typeface="Lustria"/>
              <a:ea typeface="+mn-ea"/>
              <a:cs typeface="+mn-cs"/>
            </a:endParaRPr>
          </a:p>
        </p:txBody>
      </p:sp>
      <p:sp>
        <p:nvSpPr>
          <p:cNvPr id="47" name="Content Placeholder 2">
            <a:extLst>
              <a:ext uri="{FF2B5EF4-FFF2-40B4-BE49-F238E27FC236}">
                <a16:creationId xmlns:a16="http://schemas.microsoft.com/office/drawing/2014/main" id="{E5630FB4-72D5-4140-AC70-10B2CFCB2FE8}"/>
              </a:ext>
            </a:extLst>
          </p:cNvPr>
          <p:cNvSpPr txBox="1">
            <a:spLocks/>
          </p:cNvSpPr>
          <p:nvPr/>
        </p:nvSpPr>
        <p:spPr>
          <a:xfrm>
            <a:off x="2044901" y="774474"/>
            <a:ext cx="4664023" cy="280804"/>
          </a:xfrm>
          <a:prstGeom prst="rect">
            <a:avLst/>
          </a:prstGeom>
        </p:spPr>
        <p:txBody>
          <a:bodyPr vert="horz" lIns="91440" tIns="45720" rIns="91440" bIns="45720" rtlCol="0">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r>
              <a:rPr lang="en-US" sz="1200" b="1" dirty="0">
                <a:solidFill>
                  <a:srgbClr val="C43E38"/>
                </a:solidFill>
              </a:rPr>
              <a:t>1.2.2. If Online Access is Available: How to Use Online Filters? (2/2)</a:t>
            </a:r>
          </a:p>
          <a:p>
            <a:pPr lvl="1"/>
            <a:endParaRPr lang="en-US" sz="1100" dirty="0"/>
          </a:p>
          <a:p>
            <a:pPr marL="0" indent="0">
              <a:buFont typeface="Arial" panose="020B0604020202020204" pitchFamily="34" charset="0"/>
              <a:buNone/>
            </a:pPr>
            <a:endParaRPr lang="en-US" sz="1100" dirty="0"/>
          </a:p>
        </p:txBody>
      </p:sp>
      <p:sp>
        <p:nvSpPr>
          <p:cNvPr id="48" name="TextBox 47">
            <a:extLst>
              <a:ext uri="{FF2B5EF4-FFF2-40B4-BE49-F238E27FC236}">
                <a16:creationId xmlns:a16="http://schemas.microsoft.com/office/drawing/2014/main" id="{19A2A8DE-C109-7E46-9BF6-BC29CEBB724C}"/>
              </a:ext>
            </a:extLst>
          </p:cNvPr>
          <p:cNvSpPr txBox="1"/>
          <p:nvPr/>
        </p:nvSpPr>
        <p:spPr>
          <a:xfrm>
            <a:off x="2044901" y="1113020"/>
            <a:ext cx="4418855" cy="1015663"/>
          </a:xfrm>
          <a:prstGeom prst="rect">
            <a:avLst/>
          </a:prstGeom>
          <a:noFill/>
        </p:spPr>
        <p:txBody>
          <a:bodyPr wrap="square" rtlCol="0">
            <a:spAutoFit/>
          </a:bodyPr>
          <a:lstStyle/>
          <a:p>
            <a:pPr marL="285750" indent="-285750">
              <a:buFont typeface="Wingdings" panose="05000000000000000000" pitchFamily="2" charset="2"/>
              <a:buChar char="§"/>
            </a:pPr>
            <a:r>
              <a:rPr lang="en-US" sz="1200" dirty="0"/>
              <a:t>You can use one or more of the available filters to narrow down suitable projects based on your students’ needs.  There are three main filters: Filter by Subject, Supervised/Self-Guidance and Resources required. Below are general guidelines to better utilize these filters as per Figure 1.4.</a:t>
            </a:r>
          </a:p>
        </p:txBody>
      </p:sp>
      <p:sp>
        <p:nvSpPr>
          <p:cNvPr id="49" name="Rectangle 48">
            <a:extLst>
              <a:ext uri="{FF2B5EF4-FFF2-40B4-BE49-F238E27FC236}">
                <a16:creationId xmlns:a16="http://schemas.microsoft.com/office/drawing/2014/main" id="{DA8895C6-5698-0B43-AA4E-AB944CEDC995}"/>
              </a:ext>
            </a:extLst>
          </p:cNvPr>
          <p:cNvSpPr/>
          <p:nvPr/>
        </p:nvSpPr>
        <p:spPr>
          <a:xfrm>
            <a:off x="11833050" y="0"/>
            <a:ext cx="1898320" cy="10515600"/>
          </a:xfrm>
          <a:prstGeom prst="rect">
            <a:avLst/>
          </a:prstGeom>
          <a:solidFill>
            <a:srgbClr val="EEE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Google Shape;120;p54">
            <a:extLst>
              <a:ext uri="{FF2B5EF4-FFF2-40B4-BE49-F238E27FC236}">
                <a16:creationId xmlns:a16="http://schemas.microsoft.com/office/drawing/2014/main" id="{1497ADEA-6664-F340-A7AC-7BF9526B0F53}"/>
              </a:ext>
            </a:extLst>
          </p:cNvPr>
          <p:cNvSpPr txBox="1">
            <a:spLocks/>
          </p:cNvSpPr>
          <p:nvPr/>
        </p:nvSpPr>
        <p:spPr>
          <a:xfrm>
            <a:off x="6709328" y="5290182"/>
            <a:ext cx="5753183"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ea typeface="+mn-ea"/>
                <a:cs typeface="+mn-cs"/>
                <a:sym typeface="Lustria"/>
              </a:rPr>
              <a:t>1.3. How to Select Projects – Quick Start (1/4)</a:t>
            </a:r>
            <a:endParaRPr lang="en-US" sz="2000" b="1" dirty="0">
              <a:solidFill>
                <a:srgbClr val="E52831"/>
              </a:solidFill>
              <a:latin typeface="Lustria"/>
              <a:ea typeface="+mn-ea"/>
              <a:cs typeface="+mn-cs"/>
            </a:endParaRPr>
          </a:p>
        </p:txBody>
      </p:sp>
      <p:sp>
        <p:nvSpPr>
          <p:cNvPr id="57" name="Content Placeholder 2">
            <a:extLst>
              <a:ext uri="{FF2B5EF4-FFF2-40B4-BE49-F238E27FC236}">
                <a16:creationId xmlns:a16="http://schemas.microsoft.com/office/drawing/2014/main" id="{B37016A4-BCBD-2A47-94F6-11C3C5AC9E64}"/>
              </a:ext>
            </a:extLst>
          </p:cNvPr>
          <p:cNvSpPr txBox="1">
            <a:spLocks/>
          </p:cNvSpPr>
          <p:nvPr/>
        </p:nvSpPr>
        <p:spPr>
          <a:xfrm>
            <a:off x="6709329" y="5787468"/>
            <a:ext cx="4881864" cy="24240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
            </a:pPr>
            <a:r>
              <a:rPr lang="en-US" sz="1200" dirty="0"/>
              <a:t>Select project(s) that are most suitable for you and your students.</a:t>
            </a:r>
          </a:p>
          <a:p>
            <a:pPr>
              <a:lnSpc>
                <a:spcPct val="120000"/>
              </a:lnSpc>
              <a:buFont typeface="Wingdings" panose="05000000000000000000" pitchFamily="2" charset="2"/>
              <a:buChar char="§"/>
            </a:pPr>
            <a:r>
              <a:rPr lang="en-US" sz="1200" dirty="0"/>
              <a:t>You will eventually get familiar with project selection process and select multiple projects. In the meantime, the following instructions will help you narrow down your selection to one project that you will contextualize in the next Booklet. </a:t>
            </a:r>
            <a:endParaRPr lang="en-US" sz="1100" dirty="0"/>
          </a:p>
          <a:p>
            <a:pPr>
              <a:lnSpc>
                <a:spcPct val="120000"/>
              </a:lnSpc>
              <a:buFont typeface="Wingdings" panose="05000000000000000000" pitchFamily="2" charset="2"/>
              <a:buChar char="§"/>
            </a:pPr>
            <a:endParaRPr lang="en-US" sz="1100" dirty="0"/>
          </a:p>
        </p:txBody>
      </p:sp>
      <p:grpSp>
        <p:nvGrpSpPr>
          <p:cNvPr id="58" name="Group 57">
            <a:extLst>
              <a:ext uri="{FF2B5EF4-FFF2-40B4-BE49-F238E27FC236}">
                <a16:creationId xmlns:a16="http://schemas.microsoft.com/office/drawing/2014/main" id="{ADCF674B-BBD5-554E-8230-C4A0FBFFCA46}"/>
              </a:ext>
            </a:extLst>
          </p:cNvPr>
          <p:cNvGrpSpPr/>
          <p:nvPr/>
        </p:nvGrpSpPr>
        <p:grpSpPr>
          <a:xfrm>
            <a:off x="6721701" y="1271548"/>
            <a:ext cx="4859114" cy="3536740"/>
            <a:chOff x="8251499" y="-424431"/>
            <a:chExt cx="4859114" cy="3500745"/>
          </a:xfrm>
          <a:solidFill>
            <a:schemeClr val="bg1"/>
          </a:solidFill>
        </p:grpSpPr>
        <p:grpSp>
          <p:nvGrpSpPr>
            <p:cNvPr id="60" name="Group 59">
              <a:extLst>
                <a:ext uri="{FF2B5EF4-FFF2-40B4-BE49-F238E27FC236}">
                  <a16:creationId xmlns:a16="http://schemas.microsoft.com/office/drawing/2014/main" id="{D288788D-91CB-FF46-A6CC-B7D77C7BF104}"/>
                </a:ext>
              </a:extLst>
            </p:cNvPr>
            <p:cNvGrpSpPr/>
            <p:nvPr/>
          </p:nvGrpSpPr>
          <p:grpSpPr>
            <a:xfrm>
              <a:off x="8251499" y="-424431"/>
              <a:ext cx="4859114" cy="2190827"/>
              <a:chOff x="2323243" y="-207677"/>
              <a:chExt cx="9363610" cy="2921167"/>
            </a:xfrm>
            <a:grpFill/>
          </p:grpSpPr>
          <p:pic>
            <p:nvPicPr>
              <p:cNvPr id="75" name="Picture 74">
                <a:extLst>
                  <a:ext uri="{FF2B5EF4-FFF2-40B4-BE49-F238E27FC236}">
                    <a16:creationId xmlns:a16="http://schemas.microsoft.com/office/drawing/2014/main" id="{145A86D2-CF30-7142-AA89-F3AABB114C38}"/>
                  </a:ext>
                </a:extLst>
              </p:cNvPr>
              <p:cNvPicPr>
                <a:picLocks noChangeAspect="1"/>
              </p:cNvPicPr>
              <p:nvPr/>
            </p:nvPicPr>
            <p:blipFill rotWithShape="1">
              <a:blip r:embed="rId2"/>
              <a:srcRect l="4687" t="35955" r="18511" b="21450"/>
              <a:stretch/>
            </p:blipFill>
            <p:spPr>
              <a:xfrm>
                <a:off x="2323243" y="-207677"/>
                <a:ext cx="9363610" cy="2921167"/>
              </a:xfrm>
              <a:prstGeom prst="rect">
                <a:avLst/>
              </a:prstGeom>
              <a:solidFill>
                <a:srgbClr val="EEECDF"/>
              </a:solidFill>
              <a:ln>
                <a:solidFill>
                  <a:schemeClr val="bg2">
                    <a:lumMod val="90000"/>
                  </a:schemeClr>
                </a:solidFill>
              </a:ln>
            </p:spPr>
          </p:pic>
          <p:pic>
            <p:nvPicPr>
              <p:cNvPr id="76" name="Picture 75">
                <a:extLst>
                  <a:ext uri="{FF2B5EF4-FFF2-40B4-BE49-F238E27FC236}">
                    <a16:creationId xmlns:a16="http://schemas.microsoft.com/office/drawing/2014/main" id="{D73F2682-1BBE-344B-8AA3-DCA458661E1F}"/>
                  </a:ext>
                </a:extLst>
              </p:cNvPr>
              <p:cNvPicPr>
                <a:picLocks noChangeAspect="1"/>
              </p:cNvPicPr>
              <p:nvPr/>
            </p:nvPicPr>
            <p:blipFill rotWithShape="1">
              <a:blip r:embed="rId3"/>
              <a:srcRect l="31206" t="42055" r="45852" b="29152"/>
              <a:stretch/>
            </p:blipFill>
            <p:spPr>
              <a:xfrm>
                <a:off x="5522293" y="214321"/>
                <a:ext cx="2797048" cy="1974611"/>
              </a:xfrm>
              <a:prstGeom prst="rect">
                <a:avLst/>
              </a:prstGeom>
              <a:grpFill/>
              <a:ln>
                <a:solidFill>
                  <a:schemeClr val="bg2">
                    <a:lumMod val="90000"/>
                  </a:schemeClr>
                </a:solidFill>
              </a:ln>
            </p:spPr>
          </p:pic>
          <p:pic>
            <p:nvPicPr>
              <p:cNvPr id="77" name="Picture 76">
                <a:extLst>
                  <a:ext uri="{FF2B5EF4-FFF2-40B4-BE49-F238E27FC236}">
                    <a16:creationId xmlns:a16="http://schemas.microsoft.com/office/drawing/2014/main" id="{5DCB2F8C-DF00-2348-A2BC-F9148AB3A8E8}"/>
                  </a:ext>
                </a:extLst>
              </p:cNvPr>
              <p:cNvPicPr>
                <a:picLocks noChangeAspect="1"/>
              </p:cNvPicPr>
              <p:nvPr/>
            </p:nvPicPr>
            <p:blipFill rotWithShape="1">
              <a:blip r:embed="rId4"/>
              <a:srcRect l="56356" t="43146" r="20702" b="33713"/>
              <a:stretch/>
            </p:blipFill>
            <p:spPr>
              <a:xfrm>
                <a:off x="8590750" y="278584"/>
                <a:ext cx="2797048" cy="1586979"/>
              </a:xfrm>
              <a:prstGeom prst="rect">
                <a:avLst/>
              </a:prstGeom>
              <a:grpFill/>
              <a:ln>
                <a:solidFill>
                  <a:schemeClr val="bg2">
                    <a:lumMod val="90000"/>
                  </a:schemeClr>
                </a:solidFill>
              </a:ln>
            </p:spPr>
          </p:pic>
        </p:grpSp>
        <p:sp>
          <p:nvSpPr>
            <p:cNvPr id="71" name="Title 1">
              <a:extLst>
                <a:ext uri="{FF2B5EF4-FFF2-40B4-BE49-F238E27FC236}">
                  <a16:creationId xmlns:a16="http://schemas.microsoft.com/office/drawing/2014/main" id="{8D55300F-E861-0445-89E6-2E2E5233B08E}"/>
                </a:ext>
              </a:extLst>
            </p:cNvPr>
            <p:cNvSpPr txBox="1">
              <a:spLocks/>
            </p:cNvSpPr>
            <p:nvPr/>
          </p:nvSpPr>
          <p:spPr>
            <a:xfrm>
              <a:off x="8620124" y="2861153"/>
              <a:ext cx="4103769" cy="215161"/>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00" b="1" dirty="0"/>
                <a:t>Figure 1.4: </a:t>
              </a:r>
              <a:r>
                <a:rPr lang="en-US" sz="1100" dirty="0"/>
                <a:t>IFERB Online Filtering Tool</a:t>
              </a:r>
            </a:p>
          </p:txBody>
        </p:sp>
        <p:pic>
          <p:nvPicPr>
            <p:cNvPr id="70" name="Picture 69">
              <a:extLst>
                <a:ext uri="{FF2B5EF4-FFF2-40B4-BE49-F238E27FC236}">
                  <a16:creationId xmlns:a16="http://schemas.microsoft.com/office/drawing/2014/main" id="{B1579561-6A8D-2141-80B9-A61282E63D39}"/>
                </a:ext>
              </a:extLst>
            </p:cNvPr>
            <p:cNvPicPr>
              <a:picLocks noChangeAspect="1"/>
            </p:cNvPicPr>
            <p:nvPr/>
          </p:nvPicPr>
          <p:blipFill rotWithShape="1">
            <a:blip r:embed="rId5"/>
            <a:srcRect l="5938" t="55153" r="88124" b="40772"/>
            <a:stretch/>
          </p:blipFill>
          <p:spPr>
            <a:xfrm>
              <a:off x="11768345" y="2032041"/>
              <a:ext cx="581512" cy="228735"/>
            </a:xfrm>
            <a:prstGeom prst="rect">
              <a:avLst/>
            </a:prstGeom>
            <a:grpFill/>
            <a:ln>
              <a:solidFill>
                <a:schemeClr val="bg2">
                  <a:lumMod val="90000"/>
                </a:schemeClr>
              </a:solidFill>
            </a:ln>
          </p:spPr>
        </p:pic>
      </p:grpSp>
      <p:sp>
        <p:nvSpPr>
          <p:cNvPr id="78" name="TextBox 77">
            <a:extLst>
              <a:ext uri="{FF2B5EF4-FFF2-40B4-BE49-F238E27FC236}">
                <a16:creationId xmlns:a16="http://schemas.microsoft.com/office/drawing/2014/main" id="{321ED430-EABF-334C-91F7-61AF80D0AF5E}"/>
              </a:ext>
            </a:extLst>
          </p:cNvPr>
          <p:cNvSpPr txBox="1"/>
          <p:nvPr/>
        </p:nvSpPr>
        <p:spPr>
          <a:xfrm>
            <a:off x="2185835" y="2282415"/>
            <a:ext cx="4269790" cy="769441"/>
          </a:xfrm>
          <a:prstGeom prst="rect">
            <a:avLst/>
          </a:prstGeom>
          <a:solidFill>
            <a:srgbClr val="F6F3E4"/>
          </a:solidFill>
          <a:ln w="38100">
            <a:solidFill>
              <a:srgbClr val="F6A11A"/>
            </a:solidFill>
          </a:ln>
        </p:spPr>
        <p:txBody>
          <a:bodyPr wrap="square" rtlCol="0">
            <a:spAutoFit/>
          </a:bodyPr>
          <a:lstStyle/>
          <a:p>
            <a:pPr lvl="0"/>
            <a:r>
              <a:rPr lang="en-US" sz="1100" b="1" dirty="0"/>
              <a:t>Filter by Subject:</a:t>
            </a:r>
            <a:endParaRPr lang="en-US" sz="1100" dirty="0"/>
          </a:p>
          <a:p>
            <a:r>
              <a:rPr lang="en-US" sz="1100" dirty="0"/>
              <a:t>Filter projects based on the subjects you want to cover. Available subjects are Numeracy, Mathematics, Social Sciences, Social Emotional Learning, Science, Physical Education, Literacy, and Art &amp; Design.  </a:t>
            </a:r>
          </a:p>
        </p:txBody>
      </p:sp>
      <p:grpSp>
        <p:nvGrpSpPr>
          <p:cNvPr id="9" name="Group 8">
            <a:extLst>
              <a:ext uri="{FF2B5EF4-FFF2-40B4-BE49-F238E27FC236}">
                <a16:creationId xmlns:a16="http://schemas.microsoft.com/office/drawing/2014/main" id="{8D97B892-E78E-A441-B01E-623BE4971F11}"/>
              </a:ext>
            </a:extLst>
          </p:cNvPr>
          <p:cNvGrpSpPr/>
          <p:nvPr/>
        </p:nvGrpSpPr>
        <p:grpSpPr>
          <a:xfrm>
            <a:off x="1986881" y="3165652"/>
            <a:ext cx="4483503" cy="630735"/>
            <a:chOff x="1986881" y="2964872"/>
            <a:chExt cx="4483503" cy="630735"/>
          </a:xfrm>
        </p:grpSpPr>
        <p:sp>
          <p:nvSpPr>
            <p:cNvPr id="79" name="Rectangle 78">
              <a:extLst>
                <a:ext uri="{FF2B5EF4-FFF2-40B4-BE49-F238E27FC236}">
                  <a16:creationId xmlns:a16="http://schemas.microsoft.com/office/drawing/2014/main" id="{5B7DE802-6CCF-D04F-AC5A-980AE8926C5E}"/>
                </a:ext>
              </a:extLst>
            </p:cNvPr>
            <p:cNvSpPr/>
            <p:nvPr/>
          </p:nvSpPr>
          <p:spPr>
            <a:xfrm>
              <a:off x="2161021" y="2982803"/>
              <a:ext cx="4309363" cy="612804"/>
            </a:xfrm>
            <a:prstGeom prst="rect">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dirty="0">
                  <a:solidFill>
                    <a:srgbClr val="D9232D"/>
                  </a:solidFill>
                </a:rPr>
                <a:t>Tip: </a:t>
              </a:r>
            </a:p>
            <a:p>
              <a:pPr lvl="0"/>
              <a:r>
                <a:rPr lang="en-US" sz="1050" dirty="0">
                  <a:solidFill>
                    <a:schemeClr val="tx1"/>
                  </a:solidFill>
                </a:rPr>
                <a:t>Social Emotional Learning is a non-academic skill that you can read more about in Appendix B –</a:t>
              </a:r>
              <a:r>
                <a:rPr lang="en-US" sz="1050" i="1" dirty="0">
                  <a:solidFill>
                    <a:schemeClr val="tx1"/>
                  </a:solidFill>
                </a:rPr>
                <a:t> Non-Academic Skills </a:t>
              </a:r>
              <a:r>
                <a:rPr lang="en-US" sz="1050" dirty="0">
                  <a:solidFill>
                    <a:schemeClr val="tx1"/>
                  </a:solidFill>
                </a:rPr>
                <a:t>(section B.1).</a:t>
              </a:r>
            </a:p>
          </p:txBody>
        </p:sp>
        <p:pic>
          <p:nvPicPr>
            <p:cNvPr id="82" name="Graphic 81" descr="Lightbulb with solid fill">
              <a:extLst>
                <a:ext uri="{FF2B5EF4-FFF2-40B4-BE49-F238E27FC236}">
                  <a16:creationId xmlns:a16="http://schemas.microsoft.com/office/drawing/2014/main" id="{84600E4C-4F5B-754C-9884-1BDFAFDBDC7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86881" y="2964872"/>
              <a:ext cx="319249" cy="319249"/>
            </a:xfrm>
            <a:prstGeom prst="rect">
              <a:avLst/>
            </a:prstGeom>
          </p:spPr>
        </p:pic>
      </p:grpSp>
      <p:sp>
        <p:nvSpPr>
          <p:cNvPr id="83" name="TextBox 82">
            <a:extLst>
              <a:ext uri="{FF2B5EF4-FFF2-40B4-BE49-F238E27FC236}">
                <a16:creationId xmlns:a16="http://schemas.microsoft.com/office/drawing/2014/main" id="{048871EE-85E5-0044-8FBF-9877047BA707}"/>
              </a:ext>
            </a:extLst>
          </p:cNvPr>
          <p:cNvSpPr txBox="1"/>
          <p:nvPr/>
        </p:nvSpPr>
        <p:spPr>
          <a:xfrm>
            <a:off x="2181582" y="4153283"/>
            <a:ext cx="4269790" cy="600164"/>
          </a:xfrm>
          <a:prstGeom prst="rect">
            <a:avLst/>
          </a:prstGeom>
          <a:solidFill>
            <a:srgbClr val="F6F3E4"/>
          </a:solidFill>
          <a:ln w="38100">
            <a:solidFill>
              <a:srgbClr val="E52831"/>
            </a:solidFill>
          </a:ln>
        </p:spPr>
        <p:txBody>
          <a:bodyPr wrap="square" rtlCol="0">
            <a:spAutoFit/>
          </a:bodyPr>
          <a:lstStyle/>
          <a:p>
            <a:pPr lvl="0"/>
            <a:r>
              <a:rPr lang="en-US" sz="1100" b="1" dirty="0"/>
              <a:t>Filter by Supervised/Self-Guidance:</a:t>
            </a:r>
            <a:r>
              <a:rPr lang="en-US" sz="1100" dirty="0"/>
              <a:t> </a:t>
            </a:r>
          </a:p>
          <a:p>
            <a:pPr lvl="0"/>
            <a:r>
              <a:rPr lang="en-US" sz="1100" dirty="0"/>
              <a:t>Filter projects based on level of supervision required to carry out projects’ activities. </a:t>
            </a:r>
          </a:p>
        </p:txBody>
      </p:sp>
      <p:sp>
        <p:nvSpPr>
          <p:cNvPr id="84" name="Rectangle 83">
            <a:extLst>
              <a:ext uri="{FF2B5EF4-FFF2-40B4-BE49-F238E27FC236}">
                <a16:creationId xmlns:a16="http://schemas.microsoft.com/office/drawing/2014/main" id="{4363B832-40E4-584B-823F-21AA36F45B21}"/>
              </a:ext>
            </a:extLst>
          </p:cNvPr>
          <p:cNvSpPr/>
          <p:nvPr/>
        </p:nvSpPr>
        <p:spPr>
          <a:xfrm>
            <a:off x="2156768" y="4866865"/>
            <a:ext cx="4309363" cy="2095388"/>
          </a:xfrm>
          <a:prstGeom prst="rect">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dirty="0">
                <a:solidFill>
                  <a:srgbClr val="D9232D"/>
                </a:solidFill>
              </a:rPr>
              <a:t>Tip: </a:t>
            </a:r>
          </a:p>
          <a:p>
            <a:pPr lvl="0"/>
            <a:r>
              <a:rPr lang="en-US" sz="1050" dirty="0">
                <a:solidFill>
                  <a:schemeClr val="tx1"/>
                </a:solidFill>
              </a:rPr>
              <a:t>The projects are categorized into “low-medium-high supervision”:</a:t>
            </a:r>
          </a:p>
          <a:p>
            <a:pPr marL="171450" indent="-171450">
              <a:buFontTx/>
              <a:buChar char="-"/>
            </a:pPr>
            <a:r>
              <a:rPr lang="en-US" sz="1050" b="1" dirty="0">
                <a:solidFill>
                  <a:schemeClr val="tx1"/>
                </a:solidFill>
              </a:rPr>
              <a:t>Low </a:t>
            </a:r>
            <a:r>
              <a:rPr lang="en-US" sz="1050" dirty="0">
                <a:solidFill>
                  <a:schemeClr val="tx1"/>
                </a:solidFill>
              </a:rPr>
              <a:t>supervision projects imply that they can be done independently by students once the instructions and background are shared with them, </a:t>
            </a:r>
          </a:p>
          <a:p>
            <a:pPr marL="171450" indent="-171450">
              <a:buFontTx/>
              <a:buChar char="-"/>
            </a:pPr>
            <a:r>
              <a:rPr lang="en-US" sz="1050" b="1" dirty="0">
                <a:solidFill>
                  <a:schemeClr val="tx1"/>
                </a:solidFill>
              </a:rPr>
              <a:t>Medium</a:t>
            </a:r>
            <a:r>
              <a:rPr lang="en-US" sz="1050" dirty="0">
                <a:solidFill>
                  <a:schemeClr val="tx1"/>
                </a:solidFill>
              </a:rPr>
              <a:t> supervision projects require additional inputs from family members </a:t>
            </a:r>
          </a:p>
          <a:p>
            <a:pPr marL="171450" indent="-171450">
              <a:buFontTx/>
              <a:buChar char="-"/>
            </a:pPr>
            <a:r>
              <a:rPr lang="en-US" sz="1050" b="1" dirty="0">
                <a:solidFill>
                  <a:schemeClr val="tx1"/>
                </a:solidFill>
              </a:rPr>
              <a:t>High</a:t>
            </a:r>
            <a:r>
              <a:rPr lang="en-US" sz="1050" dirty="0">
                <a:solidFill>
                  <a:schemeClr val="tx1"/>
                </a:solidFill>
              </a:rPr>
              <a:t> supervision projects require educators to explain or share some conceptual knowledge</a:t>
            </a:r>
            <a:br>
              <a:rPr lang="en-US" sz="1050" dirty="0">
                <a:solidFill>
                  <a:schemeClr val="tx1"/>
                </a:solidFill>
              </a:rPr>
            </a:br>
            <a:endParaRPr lang="en-US" sz="1050" dirty="0">
              <a:solidFill>
                <a:schemeClr val="tx1"/>
              </a:solidFill>
            </a:endParaRPr>
          </a:p>
          <a:p>
            <a:r>
              <a:rPr lang="en-US" sz="1050" dirty="0">
                <a:solidFill>
                  <a:schemeClr val="tx1"/>
                </a:solidFill>
              </a:rPr>
              <a:t>Based on what you know about your students and/or their parents (literate, cooperative …etc.), you can decide on the right level of supervision required to ensure successful implementation for the project.  </a:t>
            </a:r>
          </a:p>
          <a:p>
            <a:pPr lvl="0"/>
            <a:endParaRPr lang="en-US" sz="1100" dirty="0">
              <a:solidFill>
                <a:schemeClr val="tx1"/>
              </a:solidFill>
            </a:endParaRPr>
          </a:p>
        </p:txBody>
      </p:sp>
      <p:sp>
        <p:nvSpPr>
          <p:cNvPr id="87" name="TextBox 86">
            <a:extLst>
              <a:ext uri="{FF2B5EF4-FFF2-40B4-BE49-F238E27FC236}">
                <a16:creationId xmlns:a16="http://schemas.microsoft.com/office/drawing/2014/main" id="{3C6427D4-91F3-524C-853D-9228627F203B}"/>
              </a:ext>
            </a:extLst>
          </p:cNvPr>
          <p:cNvSpPr txBox="1"/>
          <p:nvPr/>
        </p:nvSpPr>
        <p:spPr>
          <a:xfrm>
            <a:off x="2175486" y="7386341"/>
            <a:ext cx="4269790" cy="600164"/>
          </a:xfrm>
          <a:prstGeom prst="rect">
            <a:avLst/>
          </a:prstGeom>
          <a:solidFill>
            <a:srgbClr val="F6F3E4"/>
          </a:solidFill>
          <a:ln w="38100">
            <a:solidFill>
              <a:srgbClr val="B4C7E7"/>
            </a:solidFill>
          </a:ln>
        </p:spPr>
        <p:txBody>
          <a:bodyPr wrap="square" rtlCol="0">
            <a:spAutoFit/>
          </a:bodyPr>
          <a:lstStyle/>
          <a:p>
            <a:pPr lvl="0"/>
            <a:r>
              <a:rPr lang="en-US" sz="1100" b="1" dirty="0"/>
              <a:t>Filter by Resources Required: </a:t>
            </a:r>
          </a:p>
          <a:p>
            <a:pPr lvl="0"/>
            <a:r>
              <a:rPr lang="en-US" sz="1100" dirty="0"/>
              <a:t>Filter projects based on the number and type of resources required to complete them.</a:t>
            </a:r>
          </a:p>
        </p:txBody>
      </p:sp>
      <p:sp>
        <p:nvSpPr>
          <p:cNvPr id="88" name="Rectangle 87">
            <a:extLst>
              <a:ext uri="{FF2B5EF4-FFF2-40B4-BE49-F238E27FC236}">
                <a16:creationId xmlns:a16="http://schemas.microsoft.com/office/drawing/2014/main" id="{B286439A-B69B-474E-A597-14B481FD61C0}"/>
              </a:ext>
            </a:extLst>
          </p:cNvPr>
          <p:cNvSpPr/>
          <p:nvPr/>
        </p:nvSpPr>
        <p:spPr>
          <a:xfrm>
            <a:off x="2150672" y="8099923"/>
            <a:ext cx="4309363" cy="1780186"/>
          </a:xfrm>
          <a:prstGeom prst="rect">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dirty="0">
                <a:solidFill>
                  <a:srgbClr val="D9232D"/>
                </a:solidFill>
              </a:rPr>
              <a:t>Tip: </a:t>
            </a:r>
          </a:p>
          <a:p>
            <a:pPr lvl="0"/>
            <a:r>
              <a:rPr lang="en-US" sz="1050" dirty="0">
                <a:solidFill>
                  <a:schemeClr val="tx1"/>
                </a:solidFill>
              </a:rPr>
              <a:t>There are three main levels of required resources to successfully complete the projects:</a:t>
            </a:r>
          </a:p>
          <a:p>
            <a:pPr marL="171450" indent="-171450">
              <a:buFontTx/>
              <a:buChar char="-"/>
            </a:pPr>
            <a:r>
              <a:rPr lang="en-US" sz="1050" b="1" dirty="0">
                <a:solidFill>
                  <a:schemeClr val="tx1"/>
                </a:solidFill>
              </a:rPr>
              <a:t>Low</a:t>
            </a:r>
            <a:r>
              <a:rPr lang="en-US" sz="1050" dirty="0">
                <a:solidFill>
                  <a:schemeClr val="tx1"/>
                </a:solidFill>
              </a:rPr>
              <a:t> level of resources usually involves just a few scrap materials that are easily found in homes, </a:t>
            </a:r>
          </a:p>
          <a:p>
            <a:pPr marL="171450" indent="-171450">
              <a:buFontTx/>
              <a:buChar char="-"/>
            </a:pPr>
            <a:r>
              <a:rPr lang="en-US" sz="1050" b="1" dirty="0">
                <a:solidFill>
                  <a:schemeClr val="tx1"/>
                </a:solidFill>
              </a:rPr>
              <a:t>Medium</a:t>
            </a:r>
            <a:r>
              <a:rPr lang="en-US" sz="1050" dirty="0">
                <a:solidFill>
                  <a:schemeClr val="tx1"/>
                </a:solidFill>
              </a:rPr>
              <a:t> level of resources involves a significant number of scrap materials, some of which may not be found in homes. </a:t>
            </a:r>
          </a:p>
          <a:p>
            <a:pPr marL="171450" indent="-171450">
              <a:buFontTx/>
              <a:buChar char="-"/>
            </a:pPr>
            <a:r>
              <a:rPr lang="en-US" sz="1050" b="1" dirty="0">
                <a:solidFill>
                  <a:schemeClr val="tx1"/>
                </a:solidFill>
              </a:rPr>
              <a:t>High</a:t>
            </a:r>
            <a:r>
              <a:rPr lang="en-US" sz="1050" dirty="0">
                <a:solidFill>
                  <a:schemeClr val="tx1"/>
                </a:solidFill>
              </a:rPr>
              <a:t> level of resources usually requires either sophisticated resources </a:t>
            </a:r>
            <a:r>
              <a:rPr lang="en-US" sz="1050" dirty="0">
                <a:solidFill>
                  <a:schemeClr val="dk1"/>
                </a:solidFill>
                <a:latin typeface="Calibri"/>
                <a:ea typeface="Calibri"/>
                <a:cs typeface="Calibri"/>
                <a:sym typeface="Calibri"/>
              </a:rPr>
              <a:t>(e.g. non-scrap material)</a:t>
            </a:r>
            <a:r>
              <a:rPr lang="en-US" sz="1050" dirty="0">
                <a:solidFill>
                  <a:schemeClr val="tx1"/>
                </a:solidFill>
              </a:rPr>
              <a:t> or some visual cues (pictures from textbooks etc.) that need to be provided. </a:t>
            </a:r>
          </a:p>
        </p:txBody>
      </p:sp>
      <p:sp>
        <p:nvSpPr>
          <p:cNvPr id="12" name="Rectangle 11">
            <a:extLst>
              <a:ext uri="{FF2B5EF4-FFF2-40B4-BE49-F238E27FC236}">
                <a16:creationId xmlns:a16="http://schemas.microsoft.com/office/drawing/2014/main" id="{472509A2-E3A4-3748-B858-83533279333E}"/>
              </a:ext>
            </a:extLst>
          </p:cNvPr>
          <p:cNvSpPr/>
          <p:nvPr/>
        </p:nvSpPr>
        <p:spPr>
          <a:xfrm>
            <a:off x="6709329" y="3559524"/>
            <a:ext cx="4881864" cy="938719"/>
          </a:xfrm>
          <a:prstGeom prst="rect">
            <a:avLst/>
          </a:prstGeom>
        </p:spPr>
        <p:txBody>
          <a:bodyPr wrap="square">
            <a:spAutoFit/>
          </a:bodyPr>
          <a:lstStyle/>
          <a:p>
            <a:r>
              <a:rPr lang="en-US" sz="1100" dirty="0"/>
              <a:t>4. You can use available filters to help you narrow down the projects based on Subject, Supervision level and/or Resources Required. Click                       Button.  </a:t>
            </a:r>
            <a:br>
              <a:rPr lang="en-US" sz="1100" dirty="0"/>
            </a:br>
            <a:br>
              <a:rPr lang="en-US" sz="1100" dirty="0"/>
            </a:br>
            <a:r>
              <a:rPr lang="en-US" sz="1100" dirty="0"/>
              <a:t>The shortlist will only include projects related to what you are looking for; hence, it will save you time.</a:t>
            </a:r>
          </a:p>
        </p:txBody>
      </p:sp>
      <p:sp>
        <p:nvSpPr>
          <p:cNvPr id="32" name="Slide Number Placeholder 1">
            <a:extLst>
              <a:ext uri="{FF2B5EF4-FFF2-40B4-BE49-F238E27FC236}">
                <a16:creationId xmlns:a16="http://schemas.microsoft.com/office/drawing/2014/main" id="{7B3EF23F-C406-4692-B2E2-92B63290D787}"/>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13</a:t>
            </a:fld>
            <a:endParaRPr lang="en-US" dirty="0"/>
          </a:p>
        </p:txBody>
      </p:sp>
      <p:grpSp>
        <p:nvGrpSpPr>
          <p:cNvPr id="52" name="Group 51">
            <a:extLst>
              <a:ext uri="{FF2B5EF4-FFF2-40B4-BE49-F238E27FC236}">
                <a16:creationId xmlns:a16="http://schemas.microsoft.com/office/drawing/2014/main" id="{2341B585-A55D-4BB1-BDFE-CA00195B874A}"/>
              </a:ext>
            </a:extLst>
          </p:cNvPr>
          <p:cNvGrpSpPr/>
          <p:nvPr/>
        </p:nvGrpSpPr>
        <p:grpSpPr>
          <a:xfrm>
            <a:off x="8622240" y="8157994"/>
            <a:ext cx="5130901" cy="1495645"/>
            <a:chOff x="13433726" y="6715828"/>
            <a:chExt cx="5130901" cy="1495645"/>
          </a:xfrm>
        </p:grpSpPr>
        <p:grpSp>
          <p:nvGrpSpPr>
            <p:cNvPr id="53" name="Group 52">
              <a:extLst>
                <a:ext uri="{FF2B5EF4-FFF2-40B4-BE49-F238E27FC236}">
                  <a16:creationId xmlns:a16="http://schemas.microsoft.com/office/drawing/2014/main" id="{24FCE15A-B1A6-4D33-B137-689B161F6924}"/>
                </a:ext>
              </a:extLst>
            </p:cNvPr>
            <p:cNvGrpSpPr/>
            <p:nvPr/>
          </p:nvGrpSpPr>
          <p:grpSpPr>
            <a:xfrm>
              <a:off x="13433726" y="6715828"/>
              <a:ext cx="5130901" cy="1495645"/>
              <a:chOff x="10579095" y="8752252"/>
              <a:chExt cx="3136905" cy="914400"/>
            </a:xfrm>
            <a:solidFill>
              <a:srgbClr val="FFC000">
                <a:alpha val="69020"/>
              </a:srgbClr>
            </a:solidFill>
          </p:grpSpPr>
          <p:sp>
            <p:nvSpPr>
              <p:cNvPr id="55" name="Rectangle 54">
                <a:extLst>
                  <a:ext uri="{FF2B5EF4-FFF2-40B4-BE49-F238E27FC236}">
                    <a16:creationId xmlns:a16="http://schemas.microsoft.com/office/drawing/2014/main" id="{DC085EDD-83DF-46D3-9904-5030B1C1ADA1}"/>
                  </a:ext>
                </a:extLst>
              </p:cNvPr>
              <p:cNvSpPr/>
              <p:nvPr/>
            </p:nvSpPr>
            <p:spPr>
              <a:xfrm>
                <a:off x="11417110" y="9124891"/>
                <a:ext cx="2298890" cy="378439"/>
              </a:xfrm>
              <a:prstGeom prst="rect">
                <a:avLst/>
              </a:prstGeom>
              <a:solidFill>
                <a:srgbClr val="B4C7E7"/>
              </a:solidFill>
              <a:ln>
                <a:noFill/>
              </a:ln>
              <a:effectLst>
                <a:softEdge rad="1270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b="1" dirty="0"/>
              </a:p>
            </p:txBody>
          </p:sp>
          <p:pic>
            <p:nvPicPr>
              <p:cNvPr id="61" name="Graphic 60" descr="Thumbs up sign with solid fill">
                <a:extLst>
                  <a:ext uri="{FF2B5EF4-FFF2-40B4-BE49-F238E27FC236}">
                    <a16:creationId xmlns:a16="http://schemas.microsoft.com/office/drawing/2014/main" id="{7E89C9C5-7FD5-4D27-960B-AA29B318C7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10579095" y="8752252"/>
                <a:ext cx="914400" cy="914400"/>
              </a:xfrm>
              <a:prstGeom prst="rect">
                <a:avLst/>
              </a:prstGeom>
              <a:effectLst>
                <a:softEdge rad="12700"/>
              </a:effectLst>
            </p:spPr>
          </p:pic>
        </p:grpSp>
        <p:sp>
          <p:nvSpPr>
            <p:cNvPr id="54" name="Rectangle 53">
              <a:extLst>
                <a:ext uri="{FF2B5EF4-FFF2-40B4-BE49-F238E27FC236}">
                  <a16:creationId xmlns:a16="http://schemas.microsoft.com/office/drawing/2014/main" id="{F4501A87-08C7-4304-B4F0-6A3997EA4EBC}"/>
                </a:ext>
              </a:extLst>
            </p:cNvPr>
            <p:cNvSpPr/>
            <p:nvPr/>
          </p:nvSpPr>
          <p:spPr>
            <a:xfrm>
              <a:off x="14833750" y="7380130"/>
              <a:ext cx="3709106" cy="49166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You are a true life-long learner! Keep going!</a:t>
              </a:r>
            </a:p>
          </p:txBody>
        </p:sp>
      </p:grpSp>
      <p:sp>
        <p:nvSpPr>
          <p:cNvPr id="2" name="Rectangle 1">
            <a:extLst>
              <a:ext uri="{FF2B5EF4-FFF2-40B4-BE49-F238E27FC236}">
                <a16:creationId xmlns:a16="http://schemas.microsoft.com/office/drawing/2014/main" id="{E42F37B3-0920-4B9D-B7BE-91AEEC39E7B1}"/>
              </a:ext>
            </a:extLst>
          </p:cNvPr>
          <p:cNvSpPr/>
          <p:nvPr/>
        </p:nvSpPr>
        <p:spPr>
          <a:xfrm>
            <a:off x="6813710" y="1624424"/>
            <a:ext cx="1451490" cy="258805"/>
          </a:xfrm>
          <a:prstGeom prst="rect">
            <a:avLst/>
          </a:prstGeom>
          <a:noFill/>
          <a:ln w="38100">
            <a:solidFill>
              <a:srgbClr val="F6A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D8906038-EDDA-4365-B41A-208A7945400F}"/>
              </a:ext>
            </a:extLst>
          </p:cNvPr>
          <p:cNvSpPr/>
          <p:nvPr/>
        </p:nvSpPr>
        <p:spPr>
          <a:xfrm>
            <a:off x="8381802" y="1613066"/>
            <a:ext cx="1451490" cy="258805"/>
          </a:xfrm>
          <a:prstGeom prst="rect">
            <a:avLst/>
          </a:prstGeom>
          <a:noFill/>
          <a:ln w="38100">
            <a:solidFill>
              <a:srgbClr val="E528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D47C5DDD-1DEB-46EC-AF1C-56974E58A79B}"/>
              </a:ext>
            </a:extLst>
          </p:cNvPr>
          <p:cNvSpPr/>
          <p:nvPr/>
        </p:nvSpPr>
        <p:spPr>
          <a:xfrm>
            <a:off x="9981308" y="1638084"/>
            <a:ext cx="1451490" cy="258805"/>
          </a:xfrm>
          <a:prstGeom prst="rect">
            <a:avLst/>
          </a:prstGeom>
          <a:noFill/>
          <a:ln w="38100">
            <a:solidFill>
              <a:srgbClr val="B4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Graphic 50" descr="Lightbulb with solid fill">
            <a:extLst>
              <a:ext uri="{FF2B5EF4-FFF2-40B4-BE49-F238E27FC236}">
                <a16:creationId xmlns:a16="http://schemas.microsoft.com/office/drawing/2014/main" id="{78DBACD3-DDF8-437B-84E2-C07F3CE62F1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86881" y="4847401"/>
            <a:ext cx="319249" cy="319249"/>
          </a:xfrm>
          <a:prstGeom prst="rect">
            <a:avLst/>
          </a:prstGeom>
        </p:spPr>
      </p:pic>
      <p:pic>
        <p:nvPicPr>
          <p:cNvPr id="62" name="Graphic 61" descr="Lightbulb with solid fill">
            <a:extLst>
              <a:ext uri="{FF2B5EF4-FFF2-40B4-BE49-F238E27FC236}">
                <a16:creationId xmlns:a16="http://schemas.microsoft.com/office/drawing/2014/main" id="{FA80A252-1345-4191-B5C9-B9F4CF84A5D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84611" y="8084506"/>
            <a:ext cx="319249" cy="319249"/>
          </a:xfrm>
          <a:prstGeom prst="rect">
            <a:avLst/>
          </a:prstGeom>
        </p:spPr>
      </p:pic>
    </p:spTree>
    <p:extLst>
      <p:ext uri="{BB962C8B-B14F-4D97-AF65-F5344CB8AC3E}">
        <p14:creationId xmlns:p14="http://schemas.microsoft.com/office/powerpoint/2010/main" val="4108263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6661D290-A67D-5A40-9081-E530E88BF00A}"/>
              </a:ext>
            </a:extLst>
          </p:cNvPr>
          <p:cNvSpPr/>
          <p:nvPr/>
        </p:nvSpPr>
        <p:spPr>
          <a:xfrm>
            <a:off x="1861883" y="-15049"/>
            <a:ext cx="10226757" cy="10590030"/>
          </a:xfrm>
          <a:prstGeom prst="rect">
            <a:avLst/>
          </a:prstGeom>
          <a:solidFill>
            <a:srgbClr val="F6F3E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DA8895C6-5698-0B43-AA4E-AB944CEDC995}"/>
              </a:ext>
            </a:extLst>
          </p:cNvPr>
          <p:cNvSpPr/>
          <p:nvPr/>
        </p:nvSpPr>
        <p:spPr>
          <a:xfrm>
            <a:off x="12097343" y="0"/>
            <a:ext cx="1618657" cy="10590030"/>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CBEECA61-796A-F843-A28B-7294F4C60DC6}"/>
              </a:ext>
            </a:extLst>
          </p:cNvPr>
          <p:cNvSpPr txBox="1"/>
          <p:nvPr/>
        </p:nvSpPr>
        <p:spPr>
          <a:xfrm>
            <a:off x="2022260" y="6669769"/>
            <a:ext cx="11289867" cy="507831"/>
          </a:xfrm>
          <a:prstGeom prst="rect">
            <a:avLst/>
          </a:prstGeom>
          <a:noFill/>
        </p:spPr>
        <p:txBody>
          <a:bodyPr wrap="square" rtlCol="0">
            <a:spAutoFit/>
          </a:bodyPr>
          <a:lstStyle/>
          <a:p>
            <a:pPr marL="171450" indent="-171450">
              <a:spcBef>
                <a:spcPts val="600"/>
              </a:spcBef>
              <a:buFont typeface="Wingdings" pitchFamily="2" charset="2"/>
              <a:buChar char="§"/>
            </a:pPr>
            <a:r>
              <a:rPr lang="en-US" sz="1100" dirty="0"/>
              <a:t>Try to get information about your students’ level even before you meet them or start the project with them. </a:t>
            </a:r>
          </a:p>
          <a:p>
            <a:pPr marL="171450" indent="-171450">
              <a:spcBef>
                <a:spcPts val="600"/>
              </a:spcBef>
              <a:buFont typeface="Wingdings" pitchFamily="2" charset="2"/>
              <a:buChar char="§"/>
            </a:pPr>
            <a:r>
              <a:rPr lang="en-US" sz="1100" dirty="0"/>
              <a:t>Below are some suggestions for collecting this information:</a:t>
            </a:r>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E2AD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1 – Project Selection</a:t>
            </a:r>
          </a:p>
        </p:txBody>
      </p:sp>
      <p:sp>
        <p:nvSpPr>
          <p:cNvPr id="31" name="Content Placeholder 2">
            <a:extLst>
              <a:ext uri="{FF2B5EF4-FFF2-40B4-BE49-F238E27FC236}">
                <a16:creationId xmlns:a16="http://schemas.microsoft.com/office/drawing/2014/main" id="{15AE7C55-80EB-BD4C-BEDF-30CBE4FB5654}"/>
              </a:ext>
            </a:extLst>
          </p:cNvPr>
          <p:cNvSpPr txBox="1">
            <a:spLocks/>
          </p:cNvSpPr>
          <p:nvPr/>
        </p:nvSpPr>
        <p:spPr>
          <a:xfrm>
            <a:off x="2022260" y="6403345"/>
            <a:ext cx="9788148" cy="2961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200" b="1" dirty="0">
                <a:solidFill>
                  <a:srgbClr val="E52831"/>
                </a:solidFill>
              </a:rPr>
              <a:t>A) Students’ Level</a:t>
            </a:r>
            <a:endParaRPr lang="en-US" sz="1100" dirty="0"/>
          </a:p>
          <a:p>
            <a:pPr marL="0" indent="0">
              <a:lnSpc>
                <a:spcPct val="120000"/>
              </a:lnSpc>
              <a:buNone/>
            </a:pPr>
            <a:endParaRPr lang="en-US" sz="1100" dirty="0"/>
          </a:p>
        </p:txBody>
      </p:sp>
      <p:sp>
        <p:nvSpPr>
          <p:cNvPr id="33" name="TextBox 32">
            <a:extLst>
              <a:ext uri="{FF2B5EF4-FFF2-40B4-BE49-F238E27FC236}">
                <a16:creationId xmlns:a16="http://schemas.microsoft.com/office/drawing/2014/main" id="{3C0E669B-B8FA-E949-9D2A-6BBE6029686A}"/>
              </a:ext>
            </a:extLst>
          </p:cNvPr>
          <p:cNvSpPr txBox="1"/>
          <p:nvPr/>
        </p:nvSpPr>
        <p:spPr>
          <a:xfrm>
            <a:off x="2022259" y="9378313"/>
            <a:ext cx="9014041" cy="677108"/>
          </a:xfrm>
          <a:prstGeom prst="rect">
            <a:avLst/>
          </a:prstGeom>
          <a:noFill/>
        </p:spPr>
        <p:txBody>
          <a:bodyPr wrap="square" rtlCol="0">
            <a:spAutoFit/>
          </a:bodyPr>
          <a:lstStyle/>
          <a:p>
            <a:pPr marL="285750" indent="-285750">
              <a:spcBef>
                <a:spcPts val="600"/>
              </a:spcBef>
              <a:buFont typeface="Wingdings" pitchFamily="2" charset="2"/>
              <a:buChar char="§"/>
            </a:pPr>
            <a:r>
              <a:rPr lang="en-US" sz="1100" dirty="0"/>
              <a:t>Students’ academic level will determine if the project under consideration is too easy or too hard for them.  Also, there are non-academic skills that you need to be aware of, especially if you are teaching students from level 1 (ages 4-7); e.g., fine-motor skills, communication, comprehension …etc. </a:t>
            </a:r>
          </a:p>
          <a:p>
            <a:pPr marL="285750" indent="-285750">
              <a:spcBef>
                <a:spcPts val="600"/>
              </a:spcBef>
              <a:buFont typeface="Wingdings" pitchFamily="2" charset="2"/>
              <a:buChar char="§"/>
            </a:pPr>
            <a:r>
              <a:rPr lang="en-US" sz="1100" dirty="0"/>
              <a:t>Now you can eliminate projects that are not suitable for your students’ level. </a:t>
            </a:r>
            <a:endParaRPr lang="en-US" sz="1100" dirty="0">
              <a:highlight>
                <a:srgbClr val="FFFF00"/>
              </a:highlight>
            </a:endParaRPr>
          </a:p>
        </p:txBody>
      </p:sp>
      <p:sp>
        <p:nvSpPr>
          <p:cNvPr id="34" name="Rectangle 33">
            <a:extLst>
              <a:ext uri="{FF2B5EF4-FFF2-40B4-BE49-F238E27FC236}">
                <a16:creationId xmlns:a16="http://schemas.microsoft.com/office/drawing/2014/main" id="{58782DE2-F2FF-7C42-A78C-65668D10A7D5}"/>
              </a:ext>
            </a:extLst>
          </p:cNvPr>
          <p:cNvSpPr/>
          <p:nvPr/>
        </p:nvSpPr>
        <p:spPr>
          <a:xfrm>
            <a:off x="12146732" y="7241840"/>
            <a:ext cx="1472615" cy="3199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solidFill>
                  <a:srgbClr val="D9232D"/>
                </a:solidFill>
              </a:rPr>
              <a:t>Tip - Advanced:</a:t>
            </a:r>
            <a:endParaRPr lang="en-US" sz="1400" b="1" dirty="0">
              <a:solidFill>
                <a:srgbClr val="E61831"/>
              </a:solidFill>
            </a:endParaRPr>
          </a:p>
          <a:p>
            <a:pPr algn="ctr"/>
            <a:r>
              <a:rPr lang="en-US" sz="900" dirty="0">
                <a:solidFill>
                  <a:schemeClr val="tx1"/>
                </a:solidFill>
              </a:rPr>
              <a:t>Many of the projects are designed in sets with all three or two levels (age groups). Check all the levels to choose the level best suited for your students.</a:t>
            </a:r>
          </a:p>
        </p:txBody>
      </p:sp>
      <p:grpSp>
        <p:nvGrpSpPr>
          <p:cNvPr id="7" name="Group 6">
            <a:extLst>
              <a:ext uri="{FF2B5EF4-FFF2-40B4-BE49-F238E27FC236}">
                <a16:creationId xmlns:a16="http://schemas.microsoft.com/office/drawing/2014/main" id="{98D47AF9-0AE1-0340-86E6-599EC41C6493}"/>
              </a:ext>
            </a:extLst>
          </p:cNvPr>
          <p:cNvGrpSpPr/>
          <p:nvPr/>
        </p:nvGrpSpPr>
        <p:grpSpPr>
          <a:xfrm>
            <a:off x="2043529" y="7184480"/>
            <a:ext cx="9886683" cy="2066428"/>
            <a:chOff x="2139223" y="6971318"/>
            <a:chExt cx="9886683" cy="2066428"/>
          </a:xfrm>
        </p:grpSpPr>
        <p:grpSp>
          <p:nvGrpSpPr>
            <p:cNvPr id="3" name="Group 2">
              <a:extLst>
                <a:ext uri="{FF2B5EF4-FFF2-40B4-BE49-F238E27FC236}">
                  <a16:creationId xmlns:a16="http://schemas.microsoft.com/office/drawing/2014/main" id="{3CB92832-32FA-C84B-BA07-AF9CD887935B}"/>
                </a:ext>
              </a:extLst>
            </p:cNvPr>
            <p:cNvGrpSpPr/>
            <p:nvPr/>
          </p:nvGrpSpPr>
          <p:grpSpPr>
            <a:xfrm>
              <a:off x="8084045" y="6999077"/>
              <a:ext cx="1949431" cy="2012723"/>
              <a:chOff x="8084045" y="6999077"/>
              <a:chExt cx="1949431" cy="2012723"/>
            </a:xfrm>
          </p:grpSpPr>
          <p:sp>
            <p:nvSpPr>
              <p:cNvPr id="67" name="Rounded Rectangle 66">
                <a:extLst>
                  <a:ext uri="{FF2B5EF4-FFF2-40B4-BE49-F238E27FC236}">
                    <a16:creationId xmlns:a16="http://schemas.microsoft.com/office/drawing/2014/main" id="{7C847C70-FED4-874C-9090-D455E43AD3AF}"/>
                  </a:ext>
                </a:extLst>
              </p:cNvPr>
              <p:cNvSpPr/>
              <p:nvPr/>
            </p:nvSpPr>
            <p:spPr>
              <a:xfrm>
                <a:off x="8091731" y="6999077"/>
                <a:ext cx="1904824" cy="2012723"/>
              </a:xfrm>
              <a:prstGeom prst="roundRect">
                <a:avLst/>
              </a:prstGeom>
              <a:solidFill>
                <a:srgbClr val="E2AD00">
                  <a:alpha val="34902"/>
                </a:srgb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36" name="TextBox 35">
                <a:extLst>
                  <a:ext uri="{FF2B5EF4-FFF2-40B4-BE49-F238E27FC236}">
                    <a16:creationId xmlns:a16="http://schemas.microsoft.com/office/drawing/2014/main" id="{48CF6170-C541-A845-A02B-45E7EB9E539F}"/>
                  </a:ext>
                </a:extLst>
              </p:cNvPr>
              <p:cNvSpPr txBox="1"/>
              <p:nvPr/>
            </p:nvSpPr>
            <p:spPr>
              <a:xfrm>
                <a:off x="8084045" y="7728574"/>
                <a:ext cx="1949431" cy="1223412"/>
              </a:xfrm>
              <a:prstGeom prst="rect">
                <a:avLst/>
              </a:prstGeom>
              <a:noFill/>
            </p:spPr>
            <p:txBody>
              <a:bodyPr wrap="square" rtlCol="0">
                <a:spAutoFit/>
              </a:bodyPr>
              <a:lstStyle/>
              <a:p>
                <a:pPr algn="ctr"/>
                <a:r>
                  <a:rPr lang="en-US" sz="1050" dirty="0"/>
                  <a:t>You might need to go to the community that you will be serving to get acquainted with the environment and maybe meet some of the students to get a general idea about their levels.</a:t>
                </a:r>
              </a:p>
            </p:txBody>
          </p:sp>
          <p:sp>
            <p:nvSpPr>
              <p:cNvPr id="41" name="TextBox 40">
                <a:extLst>
                  <a:ext uri="{FF2B5EF4-FFF2-40B4-BE49-F238E27FC236}">
                    <a16:creationId xmlns:a16="http://schemas.microsoft.com/office/drawing/2014/main" id="{F63868AB-6D06-914E-B175-EF57BD224562}"/>
                  </a:ext>
                </a:extLst>
              </p:cNvPr>
              <p:cNvSpPr txBox="1"/>
              <p:nvPr/>
            </p:nvSpPr>
            <p:spPr>
              <a:xfrm>
                <a:off x="8222610" y="7448276"/>
                <a:ext cx="1564413" cy="276999"/>
              </a:xfrm>
              <a:prstGeom prst="rect">
                <a:avLst/>
              </a:prstGeom>
              <a:noFill/>
            </p:spPr>
            <p:txBody>
              <a:bodyPr wrap="square" rtlCol="0">
                <a:spAutoFit/>
              </a:bodyPr>
              <a:lstStyle/>
              <a:p>
                <a:pPr algn="ctr"/>
                <a:r>
                  <a:rPr lang="en-US" sz="1200" b="1" dirty="0">
                    <a:solidFill>
                      <a:srgbClr val="E52831"/>
                    </a:solidFill>
                  </a:rPr>
                  <a:t>Community Visits</a:t>
                </a:r>
              </a:p>
            </p:txBody>
          </p:sp>
          <p:pic>
            <p:nvPicPr>
              <p:cNvPr id="43" name="Graphic 42" descr="Cheers with solid fill">
                <a:extLst>
                  <a:ext uri="{FF2B5EF4-FFF2-40B4-BE49-F238E27FC236}">
                    <a16:creationId xmlns:a16="http://schemas.microsoft.com/office/drawing/2014/main" id="{E2BF1E23-63BD-744E-9523-B10A3340214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70909">
                <a:off x="8791731" y="7053764"/>
                <a:ext cx="426170" cy="426170"/>
              </a:xfrm>
              <a:prstGeom prst="rect">
                <a:avLst/>
              </a:prstGeom>
            </p:spPr>
          </p:pic>
        </p:grpSp>
        <p:grpSp>
          <p:nvGrpSpPr>
            <p:cNvPr id="6" name="Group 5">
              <a:extLst>
                <a:ext uri="{FF2B5EF4-FFF2-40B4-BE49-F238E27FC236}">
                  <a16:creationId xmlns:a16="http://schemas.microsoft.com/office/drawing/2014/main" id="{2D4C3A83-7701-6D44-AC43-A64223906EE0}"/>
                </a:ext>
              </a:extLst>
            </p:cNvPr>
            <p:cNvGrpSpPr/>
            <p:nvPr/>
          </p:nvGrpSpPr>
          <p:grpSpPr>
            <a:xfrm>
              <a:off x="2139223" y="7025023"/>
              <a:ext cx="1904824" cy="2012723"/>
              <a:chOff x="2139223" y="7025023"/>
              <a:chExt cx="1904824" cy="2012723"/>
            </a:xfrm>
          </p:grpSpPr>
          <p:sp>
            <p:nvSpPr>
              <p:cNvPr id="55" name="Rounded Rectangle 54">
                <a:extLst>
                  <a:ext uri="{FF2B5EF4-FFF2-40B4-BE49-F238E27FC236}">
                    <a16:creationId xmlns:a16="http://schemas.microsoft.com/office/drawing/2014/main" id="{C3657E24-C26A-6540-B4A5-5CC1C57E2828}"/>
                  </a:ext>
                </a:extLst>
              </p:cNvPr>
              <p:cNvSpPr/>
              <p:nvPr/>
            </p:nvSpPr>
            <p:spPr>
              <a:xfrm>
                <a:off x="2139223" y="7025023"/>
                <a:ext cx="1904824" cy="2012723"/>
              </a:xfrm>
              <a:prstGeom prst="roundRect">
                <a:avLst/>
              </a:prstGeom>
              <a:solidFill>
                <a:srgbClr val="E2AD00">
                  <a:alpha val="34902"/>
                </a:srgb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pic>
            <p:nvPicPr>
              <p:cNvPr id="37" name="Graphic 36" descr="Handshake with solid fill">
                <a:extLst>
                  <a:ext uri="{FF2B5EF4-FFF2-40B4-BE49-F238E27FC236}">
                    <a16:creationId xmlns:a16="http://schemas.microsoft.com/office/drawing/2014/main" id="{8C2548F7-D707-2F43-B4EF-47E21DA540A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04810" y="7039597"/>
                <a:ext cx="579078" cy="579078"/>
              </a:xfrm>
              <a:prstGeom prst="rect">
                <a:avLst/>
              </a:prstGeom>
            </p:spPr>
          </p:pic>
          <p:sp>
            <p:nvSpPr>
              <p:cNvPr id="38" name="TextBox 37">
                <a:extLst>
                  <a:ext uri="{FF2B5EF4-FFF2-40B4-BE49-F238E27FC236}">
                    <a16:creationId xmlns:a16="http://schemas.microsoft.com/office/drawing/2014/main" id="{BA4BFDBC-B533-EA44-A1B8-8A3C76143527}"/>
                  </a:ext>
                </a:extLst>
              </p:cNvPr>
              <p:cNvSpPr txBox="1"/>
              <p:nvPr/>
            </p:nvSpPr>
            <p:spPr>
              <a:xfrm>
                <a:off x="2312142" y="7559348"/>
                <a:ext cx="1564413" cy="276999"/>
              </a:xfrm>
              <a:prstGeom prst="rect">
                <a:avLst/>
              </a:prstGeom>
              <a:noFill/>
            </p:spPr>
            <p:txBody>
              <a:bodyPr wrap="square" rtlCol="0">
                <a:spAutoFit/>
              </a:bodyPr>
              <a:lstStyle/>
              <a:p>
                <a:pPr algn="ctr"/>
                <a:r>
                  <a:rPr lang="en-US" sz="1200" b="1" dirty="0">
                    <a:solidFill>
                      <a:srgbClr val="E52831"/>
                    </a:solidFill>
                  </a:rPr>
                  <a:t>From NGOs</a:t>
                </a:r>
              </a:p>
            </p:txBody>
          </p:sp>
          <p:sp>
            <p:nvSpPr>
              <p:cNvPr id="44" name="TextBox 43">
                <a:extLst>
                  <a:ext uri="{FF2B5EF4-FFF2-40B4-BE49-F238E27FC236}">
                    <a16:creationId xmlns:a16="http://schemas.microsoft.com/office/drawing/2014/main" id="{D426EAB1-4713-9149-A383-A613DD27E5F1}"/>
                  </a:ext>
                </a:extLst>
              </p:cNvPr>
              <p:cNvSpPr txBox="1"/>
              <p:nvPr/>
            </p:nvSpPr>
            <p:spPr>
              <a:xfrm>
                <a:off x="2143928" y="7909695"/>
                <a:ext cx="1900118" cy="1061829"/>
              </a:xfrm>
              <a:prstGeom prst="rect">
                <a:avLst/>
              </a:prstGeom>
              <a:noFill/>
            </p:spPr>
            <p:txBody>
              <a:bodyPr wrap="square" rtlCol="0">
                <a:spAutoFit/>
              </a:bodyPr>
              <a:lstStyle/>
              <a:p>
                <a:pPr algn="ctr"/>
                <a:r>
                  <a:rPr lang="en-US" sz="1050" dirty="0"/>
                  <a:t>If you are working with an NGO/partner, you can ask them if they have collected specific data about students’ levels and/or academic performance.</a:t>
                </a:r>
              </a:p>
            </p:txBody>
          </p:sp>
        </p:grpSp>
        <p:grpSp>
          <p:nvGrpSpPr>
            <p:cNvPr id="5" name="Group 4">
              <a:extLst>
                <a:ext uri="{FF2B5EF4-FFF2-40B4-BE49-F238E27FC236}">
                  <a16:creationId xmlns:a16="http://schemas.microsoft.com/office/drawing/2014/main" id="{691EBE18-615A-BB41-9382-06B8587F774E}"/>
                </a:ext>
              </a:extLst>
            </p:cNvPr>
            <p:cNvGrpSpPr/>
            <p:nvPr/>
          </p:nvGrpSpPr>
          <p:grpSpPr>
            <a:xfrm>
              <a:off x="4102140" y="6971318"/>
              <a:ext cx="1907205" cy="2040482"/>
              <a:chOff x="4102140" y="6971318"/>
              <a:chExt cx="1907205" cy="2040482"/>
            </a:xfrm>
          </p:grpSpPr>
          <p:sp>
            <p:nvSpPr>
              <p:cNvPr id="64" name="Rounded Rectangle 63">
                <a:extLst>
                  <a:ext uri="{FF2B5EF4-FFF2-40B4-BE49-F238E27FC236}">
                    <a16:creationId xmlns:a16="http://schemas.microsoft.com/office/drawing/2014/main" id="{37FD4FCF-A183-B740-B0F7-EF7441B35ACE}"/>
                  </a:ext>
                </a:extLst>
              </p:cNvPr>
              <p:cNvSpPr/>
              <p:nvPr/>
            </p:nvSpPr>
            <p:spPr>
              <a:xfrm>
                <a:off x="4104521" y="6999077"/>
                <a:ext cx="1904824" cy="2012723"/>
              </a:xfrm>
              <a:prstGeom prst="roundRect">
                <a:avLst/>
              </a:prstGeom>
              <a:solidFill>
                <a:srgbClr val="E2AD00">
                  <a:alpha val="34902"/>
                </a:srgb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39" name="TextBox 38">
                <a:extLst>
                  <a:ext uri="{FF2B5EF4-FFF2-40B4-BE49-F238E27FC236}">
                    <a16:creationId xmlns:a16="http://schemas.microsoft.com/office/drawing/2014/main" id="{FD490A56-751D-F04D-A6E9-F0117DC2A0CD}"/>
                  </a:ext>
                </a:extLst>
              </p:cNvPr>
              <p:cNvSpPr txBox="1"/>
              <p:nvPr/>
            </p:nvSpPr>
            <p:spPr>
              <a:xfrm>
                <a:off x="4127483" y="7584763"/>
                <a:ext cx="1811039" cy="276999"/>
              </a:xfrm>
              <a:prstGeom prst="rect">
                <a:avLst/>
              </a:prstGeom>
              <a:noFill/>
            </p:spPr>
            <p:txBody>
              <a:bodyPr wrap="square" rtlCol="0">
                <a:spAutoFit/>
              </a:bodyPr>
              <a:lstStyle/>
              <a:p>
                <a:pPr algn="ctr"/>
                <a:r>
                  <a:rPr lang="en-US" sz="1200" b="1" dirty="0">
                    <a:solidFill>
                      <a:srgbClr val="E52831"/>
                    </a:solidFill>
                  </a:rPr>
                  <a:t>Schools’ Report Cards</a:t>
                </a:r>
              </a:p>
            </p:txBody>
          </p:sp>
          <p:sp>
            <p:nvSpPr>
              <p:cNvPr id="50" name="TextBox 49">
                <a:extLst>
                  <a:ext uri="{FF2B5EF4-FFF2-40B4-BE49-F238E27FC236}">
                    <a16:creationId xmlns:a16="http://schemas.microsoft.com/office/drawing/2014/main" id="{BB8D7A46-D61D-DB40-85B5-3B30862C072F}"/>
                  </a:ext>
                </a:extLst>
              </p:cNvPr>
              <p:cNvSpPr txBox="1"/>
              <p:nvPr/>
            </p:nvSpPr>
            <p:spPr>
              <a:xfrm>
                <a:off x="4102140" y="7976487"/>
                <a:ext cx="1880230" cy="900246"/>
              </a:xfrm>
              <a:prstGeom prst="rect">
                <a:avLst/>
              </a:prstGeom>
              <a:noFill/>
            </p:spPr>
            <p:txBody>
              <a:bodyPr wrap="square" rtlCol="0">
                <a:spAutoFit/>
              </a:bodyPr>
              <a:lstStyle/>
              <a:p>
                <a:pPr algn="ctr"/>
                <a:r>
                  <a:rPr lang="en-US" sz="1050" dirty="0"/>
                  <a:t>If you are working in a school, you can get students’ previous report cards. You can also try to acquire report cards directly from parents.</a:t>
                </a:r>
              </a:p>
            </p:txBody>
          </p:sp>
          <p:pic>
            <p:nvPicPr>
              <p:cNvPr id="51" name="Graphic 50" descr="Schoolhouse with solid fill">
                <a:extLst>
                  <a:ext uri="{FF2B5EF4-FFF2-40B4-BE49-F238E27FC236}">
                    <a16:creationId xmlns:a16="http://schemas.microsoft.com/office/drawing/2014/main" id="{6B092C08-B27A-464B-A02C-B2C7FB8E17F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90375" y="6971318"/>
                <a:ext cx="655341" cy="655341"/>
              </a:xfrm>
              <a:prstGeom prst="rect">
                <a:avLst/>
              </a:prstGeom>
            </p:spPr>
          </p:pic>
        </p:grpSp>
        <p:grpSp>
          <p:nvGrpSpPr>
            <p:cNvPr id="4" name="Group 3">
              <a:extLst>
                <a:ext uri="{FF2B5EF4-FFF2-40B4-BE49-F238E27FC236}">
                  <a16:creationId xmlns:a16="http://schemas.microsoft.com/office/drawing/2014/main" id="{18C5AFD2-A1B3-284C-9402-F2779BB8821A}"/>
                </a:ext>
              </a:extLst>
            </p:cNvPr>
            <p:cNvGrpSpPr/>
            <p:nvPr/>
          </p:nvGrpSpPr>
          <p:grpSpPr>
            <a:xfrm>
              <a:off x="6057443" y="7023002"/>
              <a:ext cx="1991281" cy="2012723"/>
              <a:chOff x="6057443" y="7023002"/>
              <a:chExt cx="1991281" cy="2012723"/>
            </a:xfrm>
          </p:grpSpPr>
          <p:sp>
            <p:nvSpPr>
              <p:cNvPr id="65" name="Rounded Rectangle 64">
                <a:extLst>
                  <a:ext uri="{FF2B5EF4-FFF2-40B4-BE49-F238E27FC236}">
                    <a16:creationId xmlns:a16="http://schemas.microsoft.com/office/drawing/2014/main" id="{E23B82C9-D416-7E41-8F66-0B50201B5A50}"/>
                  </a:ext>
                </a:extLst>
              </p:cNvPr>
              <p:cNvSpPr/>
              <p:nvPr/>
            </p:nvSpPr>
            <p:spPr>
              <a:xfrm>
                <a:off x="6094283" y="7023002"/>
                <a:ext cx="1904824" cy="2012723"/>
              </a:xfrm>
              <a:prstGeom prst="roundRect">
                <a:avLst/>
              </a:prstGeom>
              <a:solidFill>
                <a:srgbClr val="E2AD00">
                  <a:alpha val="34902"/>
                </a:srgb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40" name="TextBox 39">
                <a:extLst>
                  <a:ext uri="{FF2B5EF4-FFF2-40B4-BE49-F238E27FC236}">
                    <a16:creationId xmlns:a16="http://schemas.microsoft.com/office/drawing/2014/main" id="{45D06D26-6A92-F544-8F53-400D85B47A34}"/>
                  </a:ext>
                </a:extLst>
              </p:cNvPr>
              <p:cNvSpPr txBox="1"/>
              <p:nvPr/>
            </p:nvSpPr>
            <p:spPr>
              <a:xfrm>
                <a:off x="6241453" y="7562209"/>
                <a:ext cx="1564413" cy="461665"/>
              </a:xfrm>
              <a:prstGeom prst="rect">
                <a:avLst/>
              </a:prstGeom>
              <a:noFill/>
            </p:spPr>
            <p:txBody>
              <a:bodyPr wrap="square" rtlCol="0">
                <a:spAutoFit/>
              </a:bodyPr>
              <a:lstStyle/>
              <a:p>
                <a:pPr algn="ctr"/>
                <a:r>
                  <a:rPr lang="en-US" sz="1200" b="1" dirty="0">
                    <a:solidFill>
                      <a:srgbClr val="E52831"/>
                    </a:solidFill>
                  </a:rPr>
                  <a:t>Assumptions based on Curriculum</a:t>
                </a:r>
              </a:p>
            </p:txBody>
          </p:sp>
          <p:sp>
            <p:nvSpPr>
              <p:cNvPr id="45" name="TextBox 44">
                <a:extLst>
                  <a:ext uri="{FF2B5EF4-FFF2-40B4-BE49-F238E27FC236}">
                    <a16:creationId xmlns:a16="http://schemas.microsoft.com/office/drawing/2014/main" id="{FC356EBE-D804-994D-873F-0C2862070B02}"/>
                  </a:ext>
                </a:extLst>
              </p:cNvPr>
              <p:cNvSpPr txBox="1"/>
              <p:nvPr/>
            </p:nvSpPr>
            <p:spPr>
              <a:xfrm>
                <a:off x="6057443" y="8011206"/>
                <a:ext cx="1991281" cy="577081"/>
              </a:xfrm>
              <a:prstGeom prst="rect">
                <a:avLst/>
              </a:prstGeom>
              <a:noFill/>
            </p:spPr>
            <p:txBody>
              <a:bodyPr wrap="square" rtlCol="0">
                <a:spAutoFit/>
              </a:bodyPr>
              <a:lstStyle/>
              <a:p>
                <a:pPr algn="ctr"/>
                <a:r>
                  <a:rPr lang="en-US" sz="1050" dirty="0"/>
                  <a:t>You can infer students’ level based on local curriculum expectations. </a:t>
                </a:r>
              </a:p>
            </p:txBody>
          </p:sp>
          <p:pic>
            <p:nvPicPr>
              <p:cNvPr id="53" name="Graphic 52" descr="Books with solid fill">
                <a:extLst>
                  <a:ext uri="{FF2B5EF4-FFF2-40B4-BE49-F238E27FC236}">
                    <a16:creationId xmlns:a16="http://schemas.microsoft.com/office/drawing/2014/main" id="{842F0B1F-226F-7D46-915C-FB03ED9A064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8798" y="7038245"/>
                <a:ext cx="537667" cy="537667"/>
              </a:xfrm>
              <a:prstGeom prst="rect">
                <a:avLst/>
              </a:prstGeom>
            </p:spPr>
          </p:pic>
        </p:grpSp>
        <p:grpSp>
          <p:nvGrpSpPr>
            <p:cNvPr id="2" name="Group 1">
              <a:extLst>
                <a:ext uri="{FF2B5EF4-FFF2-40B4-BE49-F238E27FC236}">
                  <a16:creationId xmlns:a16="http://schemas.microsoft.com/office/drawing/2014/main" id="{B71C6D05-1E4A-CC44-AF4B-B55AF8A52D87}"/>
                </a:ext>
              </a:extLst>
            </p:cNvPr>
            <p:cNvGrpSpPr/>
            <p:nvPr/>
          </p:nvGrpSpPr>
          <p:grpSpPr>
            <a:xfrm>
              <a:off x="10074549" y="7013074"/>
              <a:ext cx="1951357" cy="2022651"/>
              <a:chOff x="10074549" y="7013074"/>
              <a:chExt cx="1951357" cy="2022651"/>
            </a:xfrm>
          </p:grpSpPr>
          <p:sp>
            <p:nvSpPr>
              <p:cNvPr id="66" name="Rounded Rectangle 65">
                <a:extLst>
                  <a:ext uri="{FF2B5EF4-FFF2-40B4-BE49-F238E27FC236}">
                    <a16:creationId xmlns:a16="http://schemas.microsoft.com/office/drawing/2014/main" id="{B94C688E-62F2-444C-B47A-6F42CBDFF77A}"/>
                  </a:ext>
                </a:extLst>
              </p:cNvPr>
              <p:cNvSpPr/>
              <p:nvPr/>
            </p:nvSpPr>
            <p:spPr>
              <a:xfrm>
                <a:off x="10081493" y="7023002"/>
                <a:ext cx="1904824" cy="2012723"/>
              </a:xfrm>
              <a:prstGeom prst="roundRect">
                <a:avLst/>
              </a:prstGeom>
              <a:solidFill>
                <a:srgbClr val="E2AD00">
                  <a:alpha val="34902"/>
                </a:srgb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42" name="TextBox 41">
                <a:extLst>
                  <a:ext uri="{FF2B5EF4-FFF2-40B4-BE49-F238E27FC236}">
                    <a16:creationId xmlns:a16="http://schemas.microsoft.com/office/drawing/2014/main" id="{8184F763-AD4B-2440-9FF5-2650C192B2D1}"/>
                  </a:ext>
                </a:extLst>
              </p:cNvPr>
              <p:cNvSpPr txBox="1"/>
              <p:nvPr/>
            </p:nvSpPr>
            <p:spPr>
              <a:xfrm>
                <a:off x="10230367" y="7530419"/>
                <a:ext cx="1564413" cy="276999"/>
              </a:xfrm>
              <a:prstGeom prst="rect">
                <a:avLst/>
              </a:prstGeom>
              <a:noFill/>
            </p:spPr>
            <p:txBody>
              <a:bodyPr wrap="square" rtlCol="0">
                <a:spAutoFit/>
              </a:bodyPr>
              <a:lstStyle/>
              <a:p>
                <a:pPr algn="ctr"/>
                <a:r>
                  <a:rPr lang="en-US" sz="1200" b="1" dirty="0">
                    <a:solidFill>
                      <a:srgbClr val="E52831"/>
                    </a:solidFill>
                  </a:rPr>
                  <a:t>Previous Projects</a:t>
                </a:r>
              </a:p>
            </p:txBody>
          </p:sp>
          <p:sp>
            <p:nvSpPr>
              <p:cNvPr id="52" name="TextBox 51">
                <a:extLst>
                  <a:ext uri="{FF2B5EF4-FFF2-40B4-BE49-F238E27FC236}">
                    <a16:creationId xmlns:a16="http://schemas.microsoft.com/office/drawing/2014/main" id="{0FDAC6D3-C1CC-BE49-9CD2-5F4500763649}"/>
                  </a:ext>
                </a:extLst>
              </p:cNvPr>
              <p:cNvSpPr txBox="1"/>
              <p:nvPr/>
            </p:nvSpPr>
            <p:spPr>
              <a:xfrm>
                <a:off x="10074549" y="7835493"/>
                <a:ext cx="1951357" cy="1061829"/>
              </a:xfrm>
              <a:prstGeom prst="rect">
                <a:avLst/>
              </a:prstGeom>
              <a:noFill/>
            </p:spPr>
            <p:txBody>
              <a:bodyPr wrap="square" rtlCol="0">
                <a:spAutoFit/>
              </a:bodyPr>
              <a:lstStyle/>
              <a:p>
                <a:pPr algn="ctr"/>
                <a:r>
                  <a:rPr lang="en-US" sz="1050" dirty="0"/>
                  <a:t>If this is not the first project your students undertake, then you can easily collect such data from previous project submissions and/or educators who taught them.</a:t>
                </a:r>
              </a:p>
            </p:txBody>
          </p:sp>
          <p:pic>
            <p:nvPicPr>
              <p:cNvPr id="54" name="Graphic 53" descr="Meeting with solid fill">
                <a:extLst>
                  <a:ext uri="{FF2B5EF4-FFF2-40B4-BE49-F238E27FC236}">
                    <a16:creationId xmlns:a16="http://schemas.microsoft.com/office/drawing/2014/main" id="{9B25BB43-1F01-4746-83B3-981727F54806}"/>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729074" y="7013074"/>
                <a:ext cx="605601" cy="605601"/>
              </a:xfrm>
              <a:prstGeom prst="rect">
                <a:avLst/>
              </a:prstGeom>
            </p:spPr>
          </p:pic>
        </p:grpSp>
      </p:grpSp>
      <p:sp>
        <p:nvSpPr>
          <p:cNvPr id="10" name="Rectangle 9">
            <a:extLst>
              <a:ext uri="{FF2B5EF4-FFF2-40B4-BE49-F238E27FC236}">
                <a16:creationId xmlns:a16="http://schemas.microsoft.com/office/drawing/2014/main" id="{6C64DFEB-93BE-DD48-868B-605B7BF8992D}"/>
              </a:ext>
            </a:extLst>
          </p:cNvPr>
          <p:cNvSpPr/>
          <p:nvPr/>
        </p:nvSpPr>
        <p:spPr>
          <a:xfrm>
            <a:off x="2022260" y="4585965"/>
            <a:ext cx="9304052" cy="1538883"/>
          </a:xfrm>
          <a:prstGeom prst="rect">
            <a:avLst/>
          </a:prstGeom>
        </p:spPr>
        <p:txBody>
          <a:bodyPr wrap="square">
            <a:spAutoFit/>
          </a:bodyPr>
          <a:lstStyle/>
          <a:p>
            <a:pPr lvl="0"/>
            <a:r>
              <a:rPr lang="en-US" sz="1200" b="1" dirty="0">
                <a:solidFill>
                  <a:srgbClr val="C43E38"/>
                </a:solidFill>
              </a:rPr>
              <a:t>1.3.2. Select By Context (1/3)</a:t>
            </a:r>
          </a:p>
          <a:p>
            <a:pPr lvl="0"/>
            <a:endParaRPr lang="en-US" sz="1200" b="1" dirty="0">
              <a:solidFill>
                <a:srgbClr val="C43E38"/>
              </a:solidFill>
            </a:endParaRPr>
          </a:p>
          <a:p>
            <a:pPr marL="171450" lvl="0" indent="-171450">
              <a:spcBef>
                <a:spcPts val="600"/>
              </a:spcBef>
              <a:buFont typeface="Wingdings" pitchFamily="2" charset="2"/>
              <a:buChar char="§"/>
            </a:pPr>
            <a:r>
              <a:rPr lang="en-US" sz="1100" dirty="0">
                <a:solidFill>
                  <a:prstClr val="black"/>
                </a:solidFill>
              </a:rPr>
              <a:t>Students’ context means their environment, community, culture, currency, available equipment, religion, situations, academic level, and any other specifics that can affect how students learn. </a:t>
            </a:r>
          </a:p>
          <a:p>
            <a:pPr marL="171450" indent="-171450">
              <a:spcBef>
                <a:spcPts val="600"/>
              </a:spcBef>
              <a:buFont typeface="Wingdings" pitchFamily="2" charset="2"/>
              <a:buChar char="§"/>
            </a:pPr>
            <a:r>
              <a:rPr lang="en-US" sz="1100" dirty="0">
                <a:solidFill>
                  <a:prstClr val="black"/>
                </a:solidFill>
              </a:rPr>
              <a:t>It is always an advantage if the selected projects are interesting to you. If you are not familiar with the topic, you can study it or explore it with the learners. If you don’t f</a:t>
            </a:r>
            <a:r>
              <a:rPr lang="ar-QA" sz="1100" dirty="0">
                <a:solidFill>
                  <a:prstClr val="black"/>
                </a:solidFill>
              </a:rPr>
              <a:t>	</a:t>
            </a:r>
            <a:r>
              <a:rPr lang="en-US" sz="1100" dirty="0">
                <a:solidFill>
                  <a:prstClr val="black"/>
                </a:solidFill>
              </a:rPr>
              <a:t>eel confident that you can guide students in their exploration, you can also choose another project.</a:t>
            </a:r>
          </a:p>
          <a:p>
            <a:pPr marL="171450" lvl="0" indent="-171450">
              <a:spcBef>
                <a:spcPts val="600"/>
              </a:spcBef>
              <a:buFont typeface="Wingdings" pitchFamily="2" charset="2"/>
              <a:buChar char="§"/>
            </a:pPr>
            <a:r>
              <a:rPr lang="en-US" sz="1100" dirty="0">
                <a:solidFill>
                  <a:prstClr val="black"/>
                </a:solidFill>
              </a:rPr>
              <a:t>Then, you need to consider the following factors to help you with your selection:</a:t>
            </a:r>
          </a:p>
        </p:txBody>
      </p:sp>
      <p:grpSp>
        <p:nvGrpSpPr>
          <p:cNvPr id="73" name="Group 72">
            <a:extLst>
              <a:ext uri="{FF2B5EF4-FFF2-40B4-BE49-F238E27FC236}">
                <a16:creationId xmlns:a16="http://schemas.microsoft.com/office/drawing/2014/main" id="{7640996C-E9F9-A74D-A8BE-D107DDF1E165}"/>
              </a:ext>
            </a:extLst>
          </p:cNvPr>
          <p:cNvGrpSpPr/>
          <p:nvPr/>
        </p:nvGrpSpPr>
        <p:grpSpPr>
          <a:xfrm>
            <a:off x="7451262" y="1585331"/>
            <a:ext cx="4083096" cy="2972560"/>
            <a:chOff x="10199388" y="790788"/>
            <a:chExt cx="3417900" cy="2484029"/>
          </a:xfrm>
        </p:grpSpPr>
        <p:pic>
          <p:nvPicPr>
            <p:cNvPr id="74" name="Picture 73">
              <a:extLst>
                <a:ext uri="{FF2B5EF4-FFF2-40B4-BE49-F238E27FC236}">
                  <a16:creationId xmlns:a16="http://schemas.microsoft.com/office/drawing/2014/main" id="{6B32CCD0-6C19-5E49-BE62-4BA68AF57FE6}"/>
                </a:ext>
              </a:extLst>
            </p:cNvPr>
            <p:cNvPicPr>
              <a:picLocks noChangeAspect="1"/>
            </p:cNvPicPr>
            <p:nvPr/>
          </p:nvPicPr>
          <p:blipFill rotWithShape="1">
            <a:blip r:embed="rId13">
              <a:extLst>
                <a:ext uri="{BEBA8EAE-BF5A-486C-A8C5-ECC9F3942E4B}">
                  <a14:imgProps xmlns:a14="http://schemas.microsoft.com/office/drawing/2010/main">
                    <a14:imgLayer r:embed="rId14">
                      <a14:imgEffect>
                        <a14:artisticBlur/>
                      </a14:imgEffect>
                    </a14:imgLayer>
                  </a14:imgProps>
                </a:ext>
              </a:extLst>
            </a:blip>
            <a:srcRect l="13781" t="49865" r="72882" b="28858"/>
            <a:stretch/>
          </p:blipFill>
          <p:spPr>
            <a:xfrm>
              <a:off x="11142294" y="1054948"/>
              <a:ext cx="1578997" cy="1626888"/>
            </a:xfrm>
            <a:prstGeom prst="rect">
              <a:avLst/>
            </a:prstGeom>
            <a:ln>
              <a:noFill/>
              <a:extLst>
                <a:ext uri="{C807C97D-BFC1-408E-A445-0C87EB9F89A2}">
                  <ask:lineSketchStyleProps xmlns:ask="http://schemas.microsoft.com/office/drawing/2018/sketchyshapes">
                    <ask:type>
                      <ask:lineSketchNone/>
                    </ask:type>
                  </ask:lineSketchStyleProps>
                </a:ext>
              </a:extLst>
            </a:ln>
          </p:spPr>
        </p:pic>
        <p:sp>
          <p:nvSpPr>
            <p:cNvPr id="80" name="Rectangle 79">
              <a:extLst>
                <a:ext uri="{FF2B5EF4-FFF2-40B4-BE49-F238E27FC236}">
                  <a16:creationId xmlns:a16="http://schemas.microsoft.com/office/drawing/2014/main" id="{F6CADA57-D73B-CA45-9F7E-88715F22A93D}"/>
                </a:ext>
              </a:extLst>
            </p:cNvPr>
            <p:cNvSpPr/>
            <p:nvPr/>
          </p:nvSpPr>
          <p:spPr>
            <a:xfrm>
              <a:off x="10199388" y="790788"/>
              <a:ext cx="3302614" cy="2317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 name="Picture 80">
              <a:extLst>
                <a:ext uri="{FF2B5EF4-FFF2-40B4-BE49-F238E27FC236}">
                  <a16:creationId xmlns:a16="http://schemas.microsoft.com/office/drawing/2014/main" id="{7FC209D3-6DAE-7A40-A4C0-0C162A8286E6}"/>
                </a:ext>
              </a:extLst>
            </p:cNvPr>
            <p:cNvPicPr>
              <a:picLocks noChangeAspect="1"/>
            </p:cNvPicPr>
            <p:nvPr/>
          </p:nvPicPr>
          <p:blipFill rotWithShape="1">
            <a:blip r:embed="rId15"/>
            <a:srcRect l="6227" t="47270" r="72882" b="24756"/>
            <a:stretch/>
          </p:blipFill>
          <p:spPr>
            <a:xfrm>
              <a:off x="10272095" y="871859"/>
              <a:ext cx="2473256" cy="2188227"/>
            </a:xfrm>
            <a:prstGeom prst="rect">
              <a:avLst/>
            </a:prstGeom>
            <a:ln>
              <a:solidFill>
                <a:srgbClr val="E0D2A0"/>
              </a:solidFill>
              <a:extLst>
                <a:ext uri="{C807C97D-BFC1-408E-A445-0C87EB9F89A2}">
                  <ask:lineSketchStyleProps xmlns:ask="http://schemas.microsoft.com/office/drawing/2018/sketchyshapes">
                    <ask:type>
                      <ask:lineSketchNone/>
                    </ask:type>
                  </ask:lineSketchStyleProps>
                </a:ext>
              </a:extLst>
            </a:ln>
          </p:spPr>
        </p:pic>
        <p:sp>
          <p:nvSpPr>
            <p:cNvPr id="85" name="Title 1">
              <a:extLst>
                <a:ext uri="{FF2B5EF4-FFF2-40B4-BE49-F238E27FC236}">
                  <a16:creationId xmlns:a16="http://schemas.microsoft.com/office/drawing/2014/main" id="{7F9FB89A-0830-8A4F-9269-E0684656780A}"/>
                </a:ext>
              </a:extLst>
            </p:cNvPr>
            <p:cNvSpPr txBox="1">
              <a:spLocks/>
            </p:cNvSpPr>
            <p:nvPr/>
          </p:nvSpPr>
          <p:spPr>
            <a:xfrm>
              <a:off x="10272095" y="3129280"/>
              <a:ext cx="2562681" cy="1455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00" b="1" dirty="0">
                  <a:latin typeface="+mn-lt"/>
                </a:rPr>
                <a:t>Figure 1.5: </a:t>
              </a:r>
              <a:r>
                <a:rPr lang="en-US" sz="1000" dirty="0">
                  <a:latin typeface="+mn-lt"/>
                </a:rPr>
                <a:t>IFERB Project Download Button</a:t>
              </a:r>
            </a:p>
          </p:txBody>
        </p:sp>
        <p:pic>
          <p:nvPicPr>
            <p:cNvPr id="90" name="Picture 89">
              <a:extLst>
                <a:ext uri="{FF2B5EF4-FFF2-40B4-BE49-F238E27FC236}">
                  <a16:creationId xmlns:a16="http://schemas.microsoft.com/office/drawing/2014/main" id="{6CFDA6FB-42A1-0F41-8070-28677360826C}"/>
                </a:ext>
              </a:extLst>
            </p:cNvPr>
            <p:cNvPicPr>
              <a:picLocks noChangeAspect="1"/>
            </p:cNvPicPr>
            <p:nvPr/>
          </p:nvPicPr>
          <p:blipFill rotWithShape="1">
            <a:blip r:embed="rId13">
              <a:extLst>
                <a:ext uri="{BEBA8EAE-BF5A-486C-A8C5-ECC9F3942E4B}">
                  <a14:imgProps xmlns:a14="http://schemas.microsoft.com/office/drawing/2010/main">
                    <a14:imgLayer r:embed="rId14">
                      <a14:imgEffect>
                        <a14:artisticBlur/>
                      </a14:imgEffect>
                    </a14:imgLayer>
                  </a14:imgProps>
                </a:ext>
              </a:extLst>
            </a:blip>
            <a:srcRect l="13781" t="49663" r="72882" b="29539"/>
            <a:stretch/>
          </p:blipFill>
          <p:spPr>
            <a:xfrm>
              <a:off x="11145347" y="1024033"/>
              <a:ext cx="1578997" cy="1626888"/>
            </a:xfrm>
            <a:prstGeom prst="rect">
              <a:avLst/>
            </a:prstGeom>
            <a:ln>
              <a:noFill/>
              <a:extLst>
                <a:ext uri="{C807C97D-BFC1-408E-A445-0C87EB9F89A2}">
                  <ask:lineSketchStyleProps xmlns:ask="http://schemas.microsoft.com/office/drawing/2018/sketchyshapes">
                    <ask:type>
                      <ask:lineSketchNone/>
                    </ask:type>
                  </ask:lineSketchStyleProps>
                </a:ext>
              </a:extLst>
            </a:ln>
          </p:spPr>
        </p:pic>
        <p:pic>
          <p:nvPicPr>
            <p:cNvPr id="91" name="Picture 90">
              <a:extLst>
                <a:ext uri="{FF2B5EF4-FFF2-40B4-BE49-F238E27FC236}">
                  <a16:creationId xmlns:a16="http://schemas.microsoft.com/office/drawing/2014/main" id="{BA43EE24-B471-9543-9E60-96A685F93537}"/>
                </a:ext>
              </a:extLst>
            </p:cNvPr>
            <p:cNvPicPr>
              <a:picLocks noChangeAspect="1"/>
            </p:cNvPicPr>
            <p:nvPr/>
          </p:nvPicPr>
          <p:blipFill rotWithShape="1">
            <a:blip r:embed="rId15"/>
            <a:srcRect l="19459" t="72287" r="74354" b="25492"/>
            <a:stretch/>
          </p:blipFill>
          <p:spPr>
            <a:xfrm>
              <a:off x="11894283" y="2630093"/>
              <a:ext cx="1571036" cy="342909"/>
            </a:xfrm>
            <a:prstGeom prst="rect">
              <a:avLst/>
            </a:prstGeom>
            <a:ln>
              <a:noFill/>
            </a:ln>
            <a:effectLst>
              <a:outerShdw blurRad="292100" dist="139700" dir="2700000" algn="tl" rotWithShape="0">
                <a:srgbClr val="333333">
                  <a:alpha val="65000"/>
                </a:srgbClr>
              </a:outerShdw>
            </a:effectLst>
          </p:spPr>
        </p:pic>
        <p:cxnSp>
          <p:nvCxnSpPr>
            <p:cNvPr id="92" name="Straight Connector 91">
              <a:extLst>
                <a:ext uri="{FF2B5EF4-FFF2-40B4-BE49-F238E27FC236}">
                  <a16:creationId xmlns:a16="http://schemas.microsoft.com/office/drawing/2014/main" id="{0ECAF66C-23CE-444C-8F3C-5DA3C6F11C31}"/>
                </a:ext>
              </a:extLst>
            </p:cNvPr>
            <p:cNvCxnSpPr/>
            <p:nvPr/>
          </p:nvCxnSpPr>
          <p:spPr>
            <a:xfrm flipH="1">
              <a:off x="11843131" y="2630093"/>
              <a:ext cx="51152" cy="209673"/>
            </a:xfrm>
            <a:prstGeom prst="line">
              <a:avLst/>
            </a:prstGeom>
            <a:ln>
              <a:solidFill>
                <a:srgbClr val="F5A11A"/>
              </a:solidFill>
            </a:ln>
          </p:spPr>
          <p:style>
            <a:lnRef idx="1">
              <a:schemeClr val="accent2"/>
            </a:lnRef>
            <a:fillRef idx="0">
              <a:schemeClr val="accent2"/>
            </a:fillRef>
            <a:effectRef idx="0">
              <a:schemeClr val="accent2"/>
            </a:effectRef>
            <a:fontRef idx="minor">
              <a:schemeClr val="tx1"/>
            </a:fontRef>
          </p:style>
        </p:cxnSp>
        <p:cxnSp>
          <p:nvCxnSpPr>
            <p:cNvPr id="93" name="Straight Connector 92">
              <a:extLst>
                <a:ext uri="{FF2B5EF4-FFF2-40B4-BE49-F238E27FC236}">
                  <a16:creationId xmlns:a16="http://schemas.microsoft.com/office/drawing/2014/main" id="{80A8511F-BFEB-3848-9DBD-AFF313BAECE9}"/>
                </a:ext>
              </a:extLst>
            </p:cNvPr>
            <p:cNvCxnSpPr>
              <a:cxnSpLocks/>
            </p:cNvCxnSpPr>
            <p:nvPr/>
          </p:nvCxnSpPr>
          <p:spPr>
            <a:xfrm flipH="1">
              <a:off x="11843131" y="2967473"/>
              <a:ext cx="51152" cy="46306"/>
            </a:xfrm>
            <a:prstGeom prst="line">
              <a:avLst/>
            </a:prstGeom>
            <a:ln>
              <a:solidFill>
                <a:srgbClr val="F5A11A"/>
              </a:solidFill>
            </a:ln>
          </p:spPr>
          <p:style>
            <a:lnRef idx="1">
              <a:schemeClr val="accent2"/>
            </a:lnRef>
            <a:fillRef idx="0">
              <a:schemeClr val="accent2"/>
            </a:fillRef>
            <a:effectRef idx="0">
              <a:schemeClr val="accent2"/>
            </a:effectRef>
            <a:fontRef idx="minor">
              <a:schemeClr val="tx1"/>
            </a:fontRef>
          </p:style>
        </p:cxnSp>
        <p:cxnSp>
          <p:nvCxnSpPr>
            <p:cNvPr id="96" name="Straight Connector 95">
              <a:extLst>
                <a:ext uri="{FF2B5EF4-FFF2-40B4-BE49-F238E27FC236}">
                  <a16:creationId xmlns:a16="http://schemas.microsoft.com/office/drawing/2014/main" id="{79E208D6-259F-7D49-8952-4C11826F083F}"/>
                </a:ext>
              </a:extLst>
            </p:cNvPr>
            <p:cNvCxnSpPr>
              <a:cxnSpLocks/>
            </p:cNvCxnSpPr>
            <p:nvPr/>
          </p:nvCxnSpPr>
          <p:spPr>
            <a:xfrm flipH="1">
              <a:off x="12551236" y="2966473"/>
              <a:ext cx="790901" cy="46306"/>
            </a:xfrm>
            <a:prstGeom prst="line">
              <a:avLst/>
            </a:prstGeom>
            <a:ln>
              <a:solidFill>
                <a:srgbClr val="F5A11A"/>
              </a:solidFill>
            </a:ln>
          </p:spPr>
          <p:style>
            <a:lnRef idx="1">
              <a:schemeClr val="accent2"/>
            </a:lnRef>
            <a:fillRef idx="0">
              <a:schemeClr val="accent2"/>
            </a:fillRef>
            <a:effectRef idx="0">
              <a:schemeClr val="accent2"/>
            </a:effectRef>
            <a:fontRef idx="minor">
              <a:schemeClr val="tx1"/>
            </a:fontRef>
          </p:style>
        </p:cxnSp>
        <p:sp>
          <p:nvSpPr>
            <p:cNvPr id="97" name="Rectangle 96">
              <a:extLst>
                <a:ext uri="{FF2B5EF4-FFF2-40B4-BE49-F238E27FC236}">
                  <a16:creationId xmlns:a16="http://schemas.microsoft.com/office/drawing/2014/main" id="{356DB19F-6410-0C4C-A05A-639A1F4D76BA}"/>
                </a:ext>
              </a:extLst>
            </p:cNvPr>
            <p:cNvSpPr/>
            <p:nvPr/>
          </p:nvSpPr>
          <p:spPr>
            <a:xfrm>
              <a:off x="11985521" y="2675673"/>
              <a:ext cx="1142150" cy="251023"/>
            </a:xfrm>
            <a:prstGeom prst="rect">
              <a:avLst/>
            </a:prstGeom>
            <a:solidFill>
              <a:srgbClr val="F5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56CC4FCA-CEAF-7B41-AE53-DF25DF77E781}"/>
                </a:ext>
              </a:extLst>
            </p:cNvPr>
            <p:cNvSpPr txBox="1"/>
            <p:nvPr/>
          </p:nvSpPr>
          <p:spPr>
            <a:xfrm>
              <a:off x="11865961" y="2676904"/>
              <a:ext cx="1404552" cy="246221"/>
            </a:xfrm>
            <a:prstGeom prst="rect">
              <a:avLst/>
            </a:prstGeom>
            <a:noFill/>
          </p:spPr>
          <p:txBody>
            <a:bodyPr wrap="none" rtlCol="0">
              <a:spAutoFit/>
            </a:bodyPr>
            <a:lstStyle/>
            <a:p>
              <a:r>
                <a:rPr lang="en-US" sz="1000" b="1" dirty="0">
                  <a:solidFill>
                    <a:schemeClr val="bg1"/>
                  </a:solidFill>
                  <a:latin typeface="Lustria"/>
                </a:rPr>
                <a:t>DOWNLOAD PROJECTS</a:t>
              </a:r>
            </a:p>
          </p:txBody>
        </p:sp>
        <p:pic>
          <p:nvPicPr>
            <p:cNvPr id="99" name="Graphic 98" descr="Magnifying glass with solid fill">
              <a:extLst>
                <a:ext uri="{FF2B5EF4-FFF2-40B4-BE49-F238E27FC236}">
                  <a16:creationId xmlns:a16="http://schemas.microsoft.com/office/drawing/2014/main" id="{595AAE80-7F42-AF48-832F-686CC53734AD}"/>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6543911">
              <a:off x="13132086" y="2544817"/>
              <a:ext cx="485202" cy="485202"/>
            </a:xfrm>
            <a:prstGeom prst="rect">
              <a:avLst/>
            </a:prstGeom>
          </p:spPr>
        </p:pic>
      </p:grpSp>
      <p:sp>
        <p:nvSpPr>
          <p:cNvPr id="113" name="Google Shape;120;p54">
            <a:extLst>
              <a:ext uri="{FF2B5EF4-FFF2-40B4-BE49-F238E27FC236}">
                <a16:creationId xmlns:a16="http://schemas.microsoft.com/office/drawing/2014/main" id="{27D8E8BA-E007-1C47-AF08-6FBD1F39D0F7}"/>
              </a:ext>
            </a:extLst>
          </p:cNvPr>
          <p:cNvSpPr txBox="1">
            <a:spLocks/>
          </p:cNvSpPr>
          <p:nvPr/>
        </p:nvSpPr>
        <p:spPr>
          <a:xfrm>
            <a:off x="2022260" y="366665"/>
            <a:ext cx="5015353" cy="431026"/>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ea typeface="+mn-ea"/>
                <a:cs typeface="+mn-cs"/>
                <a:sym typeface="Lustria"/>
              </a:rPr>
              <a:t>1.3. How to Select Projects – Quick Start (2/4)</a:t>
            </a:r>
            <a:endParaRPr lang="en-US" sz="2000" b="1" dirty="0">
              <a:solidFill>
                <a:srgbClr val="E52831"/>
              </a:solidFill>
              <a:latin typeface="Lustria"/>
              <a:ea typeface="+mn-ea"/>
              <a:cs typeface="+mn-cs"/>
            </a:endParaRPr>
          </a:p>
        </p:txBody>
      </p:sp>
      <p:sp>
        <p:nvSpPr>
          <p:cNvPr id="114" name="Content Placeholder 2">
            <a:extLst>
              <a:ext uri="{FF2B5EF4-FFF2-40B4-BE49-F238E27FC236}">
                <a16:creationId xmlns:a16="http://schemas.microsoft.com/office/drawing/2014/main" id="{0D529EB9-EBE7-C848-B5AD-45B66EA467D2}"/>
              </a:ext>
            </a:extLst>
          </p:cNvPr>
          <p:cNvSpPr txBox="1">
            <a:spLocks/>
          </p:cNvSpPr>
          <p:nvPr/>
        </p:nvSpPr>
        <p:spPr>
          <a:xfrm>
            <a:off x="2022260" y="746943"/>
            <a:ext cx="4371025" cy="13837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dirty="0">
                <a:solidFill>
                  <a:srgbClr val="C43E38"/>
                </a:solidFill>
              </a:rPr>
              <a:t>1.3.1. Select By Subject</a:t>
            </a:r>
          </a:p>
          <a:p>
            <a:pPr>
              <a:lnSpc>
                <a:spcPct val="100000"/>
              </a:lnSpc>
              <a:buFont typeface="Wingdings" pitchFamily="2" charset="2"/>
              <a:buChar char="§"/>
            </a:pPr>
            <a:r>
              <a:rPr lang="en-US" sz="1100" dirty="0"/>
              <a:t>If you are advanced educator and wish to select projects by specific skill(s), please refer to Appendix C for advanced project selection guidelines – (section C.1).</a:t>
            </a:r>
          </a:p>
          <a:p>
            <a:pPr>
              <a:lnSpc>
                <a:spcPct val="100000"/>
              </a:lnSpc>
              <a:buFont typeface="Wingdings" pitchFamily="2" charset="2"/>
              <a:buChar char="§"/>
            </a:pPr>
            <a:r>
              <a:rPr lang="en-US" sz="1100" dirty="0"/>
              <a:t>If you know the subject you want to teach, then you can do the following based on your internet access:</a:t>
            </a:r>
          </a:p>
          <a:p>
            <a:pPr marL="457200" lvl="1" indent="0">
              <a:lnSpc>
                <a:spcPct val="100000"/>
              </a:lnSpc>
              <a:buNone/>
            </a:pPr>
            <a:endParaRPr lang="en-US" sz="1100" dirty="0">
              <a:highlight>
                <a:srgbClr val="FFFF00"/>
              </a:highlight>
            </a:endParaRPr>
          </a:p>
          <a:p>
            <a:pPr marL="457200" lvl="1" indent="0">
              <a:lnSpc>
                <a:spcPct val="100000"/>
              </a:lnSpc>
              <a:buNone/>
            </a:pPr>
            <a:endParaRPr lang="en-US" sz="1100" dirty="0">
              <a:highlight>
                <a:srgbClr val="FFFF00"/>
              </a:highlight>
            </a:endParaRPr>
          </a:p>
          <a:p>
            <a:pPr marL="457200" lvl="1" indent="0">
              <a:lnSpc>
                <a:spcPct val="100000"/>
              </a:lnSpc>
              <a:buNone/>
            </a:pPr>
            <a:endParaRPr lang="en-US" sz="1100" dirty="0">
              <a:highlight>
                <a:srgbClr val="FFFF00"/>
              </a:highlight>
            </a:endParaRPr>
          </a:p>
          <a:p>
            <a:pPr marL="457200" lvl="1" indent="0">
              <a:lnSpc>
                <a:spcPct val="100000"/>
              </a:lnSpc>
              <a:buNone/>
            </a:pPr>
            <a:endParaRPr lang="en-US" sz="1100" dirty="0"/>
          </a:p>
          <a:p>
            <a:pPr marL="457200" lvl="1" indent="0">
              <a:lnSpc>
                <a:spcPct val="100000"/>
              </a:lnSpc>
              <a:buNone/>
            </a:pPr>
            <a:r>
              <a:rPr lang="en-US" sz="1100" dirty="0"/>
              <a:t>  </a:t>
            </a:r>
          </a:p>
          <a:p>
            <a:pPr>
              <a:lnSpc>
                <a:spcPct val="100000"/>
              </a:lnSpc>
              <a:buClr>
                <a:schemeClr val="tx1"/>
              </a:buClr>
            </a:pPr>
            <a:endParaRPr lang="en-US" sz="1100" dirty="0"/>
          </a:p>
          <a:p>
            <a:pPr marL="0" indent="0">
              <a:lnSpc>
                <a:spcPct val="100000"/>
              </a:lnSpc>
              <a:buNone/>
            </a:pPr>
            <a:endParaRPr lang="en-US" sz="1100" dirty="0"/>
          </a:p>
        </p:txBody>
      </p:sp>
      <p:sp>
        <p:nvSpPr>
          <p:cNvPr id="11" name="Rectangle 10">
            <a:extLst>
              <a:ext uri="{FF2B5EF4-FFF2-40B4-BE49-F238E27FC236}">
                <a16:creationId xmlns:a16="http://schemas.microsoft.com/office/drawing/2014/main" id="{8A6B76EA-9199-1347-AAF5-C6DEC291DC67}"/>
              </a:ext>
            </a:extLst>
          </p:cNvPr>
          <p:cNvSpPr/>
          <p:nvPr/>
        </p:nvSpPr>
        <p:spPr>
          <a:xfrm>
            <a:off x="6500850" y="940649"/>
            <a:ext cx="4795507" cy="600164"/>
          </a:xfrm>
          <a:prstGeom prst="rect">
            <a:avLst/>
          </a:prstGeom>
        </p:spPr>
        <p:txBody>
          <a:bodyPr wrap="square">
            <a:spAutoFit/>
          </a:bodyPr>
          <a:lstStyle/>
          <a:p>
            <a:pPr marL="171450" lvl="0" indent="-171450">
              <a:buFont typeface="Wingdings" pitchFamily="2" charset="2"/>
              <a:buChar char="§"/>
            </a:pPr>
            <a:r>
              <a:rPr lang="en-US" sz="1100" dirty="0">
                <a:solidFill>
                  <a:prstClr val="black"/>
                </a:solidFill>
              </a:rPr>
              <a:t>If you have been using IFERB Online Filter, you can download </a:t>
            </a:r>
            <a:r>
              <a:rPr lang="en-US" sz="1100" i="1" dirty="0">
                <a:solidFill>
                  <a:prstClr val="black"/>
                </a:solidFill>
              </a:rPr>
              <a:t>Project Documents</a:t>
            </a:r>
            <a:r>
              <a:rPr lang="en-US" sz="1100" dirty="0">
                <a:solidFill>
                  <a:prstClr val="black"/>
                </a:solidFill>
              </a:rPr>
              <a:t>, as shown in Figure 1.5,</a:t>
            </a:r>
            <a:r>
              <a:rPr lang="en-US" sz="1100" i="1" dirty="0">
                <a:solidFill>
                  <a:prstClr val="black"/>
                </a:solidFill>
              </a:rPr>
              <a:t> </a:t>
            </a:r>
            <a:r>
              <a:rPr lang="en-US" sz="1100" dirty="0">
                <a:solidFill>
                  <a:prstClr val="black"/>
                </a:solidFill>
              </a:rPr>
              <a:t>to easily consider the next factors.</a:t>
            </a:r>
          </a:p>
          <a:p>
            <a:pPr marL="171450" lvl="0" indent="-171450">
              <a:buFont typeface="Wingdings" pitchFamily="2" charset="2"/>
              <a:buChar char="§"/>
            </a:pPr>
            <a:endParaRPr lang="en-US" sz="1100" dirty="0">
              <a:solidFill>
                <a:prstClr val="black"/>
              </a:solidFill>
            </a:endParaRPr>
          </a:p>
        </p:txBody>
      </p:sp>
      <p:sp>
        <p:nvSpPr>
          <p:cNvPr id="17" name="Rectangle 16">
            <a:extLst>
              <a:ext uri="{FF2B5EF4-FFF2-40B4-BE49-F238E27FC236}">
                <a16:creationId xmlns:a16="http://schemas.microsoft.com/office/drawing/2014/main" id="{53FEB752-84DD-E147-99F8-C993F223D916}"/>
              </a:ext>
            </a:extLst>
          </p:cNvPr>
          <p:cNvSpPr/>
          <p:nvPr/>
        </p:nvSpPr>
        <p:spPr>
          <a:xfrm>
            <a:off x="12171668" y="2408896"/>
            <a:ext cx="1429429" cy="1831271"/>
          </a:xfrm>
          <a:prstGeom prst="rect">
            <a:avLst/>
          </a:prstGeom>
        </p:spPr>
        <p:txBody>
          <a:bodyPr wrap="square">
            <a:spAutoFit/>
          </a:bodyPr>
          <a:lstStyle/>
          <a:p>
            <a:pPr lvl="0"/>
            <a:r>
              <a:rPr lang="en-US" sz="1400" b="1" dirty="0">
                <a:solidFill>
                  <a:srgbClr val="D9232D"/>
                </a:solidFill>
              </a:rPr>
              <a:t>Tip – Advanced:</a:t>
            </a:r>
          </a:p>
          <a:p>
            <a:pPr lvl="0" algn="ctr"/>
            <a:r>
              <a:rPr lang="en-US" sz="900" dirty="0">
                <a:solidFill>
                  <a:prstClr val="black"/>
                </a:solidFill>
              </a:rPr>
              <a:t>If you are an NGO or a school helping educators with Project Selection, try to categorize the projects by subject, or add the subject on the document.  </a:t>
            </a:r>
            <a:br>
              <a:rPr lang="en-US" sz="900" dirty="0">
                <a:solidFill>
                  <a:prstClr val="black"/>
                </a:solidFill>
              </a:rPr>
            </a:br>
            <a:r>
              <a:rPr lang="en-US" sz="900" dirty="0">
                <a:solidFill>
                  <a:prstClr val="black"/>
                </a:solidFill>
              </a:rPr>
              <a:t>If you are an educator working with an NGO or school, try asking them for help to identify the subjects for the projects.</a:t>
            </a:r>
          </a:p>
        </p:txBody>
      </p:sp>
      <p:graphicFrame>
        <p:nvGraphicFramePr>
          <p:cNvPr id="116" name="Table 115">
            <a:extLst>
              <a:ext uri="{FF2B5EF4-FFF2-40B4-BE49-F238E27FC236}">
                <a16:creationId xmlns:a16="http://schemas.microsoft.com/office/drawing/2014/main" id="{754F1BF7-CAA1-F94D-BEB0-37AEE376F035}"/>
              </a:ext>
            </a:extLst>
          </p:cNvPr>
          <p:cNvGraphicFramePr>
            <a:graphicFrameLocks noGrp="1"/>
          </p:cNvGraphicFramePr>
          <p:nvPr>
            <p:extLst>
              <p:ext uri="{D42A27DB-BD31-4B8C-83A1-F6EECF244321}">
                <p14:modId xmlns:p14="http://schemas.microsoft.com/office/powerpoint/2010/main" val="2219401755"/>
              </p:ext>
            </p:extLst>
          </p:nvPr>
        </p:nvGraphicFramePr>
        <p:xfrm>
          <a:off x="2144710" y="2451870"/>
          <a:ext cx="4083096" cy="1870282"/>
        </p:xfrm>
        <a:graphic>
          <a:graphicData uri="http://schemas.openxmlformats.org/drawingml/2006/table">
            <a:tbl>
              <a:tblPr firstRow="1" bandRow="1">
                <a:tableStyleId>{16D9F66E-5EB9-4882-86FB-DCBF35E3C3E4}</a:tableStyleId>
              </a:tblPr>
              <a:tblGrid>
                <a:gridCol w="4083096">
                  <a:extLst>
                    <a:ext uri="{9D8B030D-6E8A-4147-A177-3AD203B41FA5}">
                      <a16:colId xmlns:a16="http://schemas.microsoft.com/office/drawing/2014/main" val="3033018004"/>
                    </a:ext>
                  </a:extLst>
                </a:gridCol>
              </a:tblGrid>
              <a:tr h="802162">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000" dirty="0">
                          <a:latin typeface="+mj-lt"/>
                        </a:rPr>
                        <a:t>If you have internet access, then use the IFERB online Subject Filter (</a:t>
                      </a:r>
                      <a:r>
                        <a:rPr lang="en-US" sz="1000" dirty="0">
                          <a:solidFill>
                            <a:srgbClr val="1A73E8"/>
                          </a:solidFill>
                          <a:latin typeface="+mj-lt"/>
                          <a:hlinkClick r:id="rId18"/>
                        </a:rPr>
                        <a:t>https://resources.educationaboveall.org/</a:t>
                      </a:r>
                      <a:r>
                        <a:rPr lang="en-US" sz="1000" dirty="0">
                          <a:solidFill>
                            <a:srgbClr val="1A73E8"/>
                          </a:solidFill>
                          <a:latin typeface="+mj-lt"/>
                        </a:rPr>
                        <a:t>)</a:t>
                      </a:r>
                      <a:r>
                        <a:rPr lang="en-US" sz="1000" dirty="0">
                          <a:latin typeface="+mj-lt"/>
                        </a:rPr>
                        <a:t>; refer to Figure 1.3 in section 1.2.2.</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mj-lt"/>
                        <a:ea typeface="+mn-ea"/>
                        <a:cs typeface="+mn-cs"/>
                      </a:endParaRPr>
                    </a:p>
                  </a:txBody>
                  <a:tcPr marL="612000" marR="180000" marT="1080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DEBDF"/>
                    </a:solidFill>
                  </a:tcPr>
                </a:tc>
                <a:extLst>
                  <a:ext uri="{0D108BD9-81ED-4DB2-BD59-A6C34878D82A}">
                    <a16:rowId xmlns:a16="http://schemas.microsoft.com/office/drawing/2014/main" val="1066609257"/>
                  </a:ext>
                </a:extLst>
              </a:tr>
              <a:tr h="962318">
                <a:tc>
                  <a:txBody>
                    <a:bodyPr/>
                    <a:lstStyle/>
                    <a:p>
                      <a:r>
                        <a:rPr lang="en-US" sz="1000" dirty="0"/>
                        <a:t>If you have the projects documents (soft or hard copies) then you will notice that the project brief, Figure 1.2 in section 1.2.1, might not list the subject(s) covered in the project. You can briefly read the </a:t>
                      </a:r>
                      <a:r>
                        <a:rPr lang="en-US" sz="1000" i="1" dirty="0"/>
                        <a:t>Project Document</a:t>
                      </a:r>
                      <a:r>
                        <a:rPr lang="en-US" sz="1000" i="0" dirty="0"/>
                        <a:t> to get a better idea about the covered subject(s). Alternatively, you can</a:t>
                      </a:r>
                      <a:r>
                        <a:rPr lang="en-US" sz="1000" dirty="0"/>
                        <a:t> just skip to the next step as you cannot select by subject at this point.</a:t>
                      </a:r>
                    </a:p>
                  </a:txBody>
                  <a:tcPr marL="612000" marR="180000" marT="1080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6F2E4"/>
                    </a:solidFill>
                  </a:tcPr>
                </a:tc>
                <a:extLst>
                  <a:ext uri="{0D108BD9-81ED-4DB2-BD59-A6C34878D82A}">
                    <a16:rowId xmlns:a16="http://schemas.microsoft.com/office/drawing/2014/main" val="3760013671"/>
                  </a:ext>
                </a:extLst>
              </a:tr>
            </a:tbl>
          </a:graphicData>
        </a:graphic>
      </p:graphicFrame>
      <p:pic>
        <p:nvPicPr>
          <p:cNvPr id="117" name="Graphic 116" descr="Wi-Fi with solid fill">
            <a:extLst>
              <a:ext uri="{FF2B5EF4-FFF2-40B4-BE49-F238E27FC236}">
                <a16:creationId xmlns:a16="http://schemas.microsoft.com/office/drawing/2014/main" id="{D34A284A-47A8-B94F-8D93-97ADE6589EB8}"/>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117244" y="2425997"/>
            <a:ext cx="614075" cy="650686"/>
          </a:xfrm>
          <a:prstGeom prst="rect">
            <a:avLst/>
          </a:prstGeom>
        </p:spPr>
      </p:pic>
      <p:grpSp>
        <p:nvGrpSpPr>
          <p:cNvPr id="118" name="Group 117">
            <a:extLst>
              <a:ext uri="{FF2B5EF4-FFF2-40B4-BE49-F238E27FC236}">
                <a16:creationId xmlns:a16="http://schemas.microsoft.com/office/drawing/2014/main" id="{99B2720B-D68F-C040-8FAF-2E560C4E4348}"/>
              </a:ext>
            </a:extLst>
          </p:cNvPr>
          <p:cNvGrpSpPr/>
          <p:nvPr/>
        </p:nvGrpSpPr>
        <p:grpSpPr>
          <a:xfrm>
            <a:off x="2155255" y="3543816"/>
            <a:ext cx="538052" cy="570130"/>
            <a:chOff x="4074315" y="7865603"/>
            <a:chExt cx="654049" cy="654049"/>
          </a:xfrm>
        </p:grpSpPr>
        <p:pic>
          <p:nvPicPr>
            <p:cNvPr id="119" name="Graphic 118" descr="Wi-Fi with solid fill">
              <a:extLst>
                <a:ext uri="{FF2B5EF4-FFF2-40B4-BE49-F238E27FC236}">
                  <a16:creationId xmlns:a16="http://schemas.microsoft.com/office/drawing/2014/main" id="{EF2889B7-74F4-1046-9FFD-AB567A4FC20A}"/>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074315" y="7865603"/>
              <a:ext cx="654049" cy="654049"/>
            </a:xfrm>
            <a:prstGeom prst="rect">
              <a:avLst/>
            </a:prstGeom>
          </p:spPr>
        </p:pic>
        <p:sp>
          <p:nvSpPr>
            <p:cNvPr id="120" name="&quot;Not Allowed&quot; Symbol 34">
              <a:extLst>
                <a:ext uri="{FF2B5EF4-FFF2-40B4-BE49-F238E27FC236}">
                  <a16:creationId xmlns:a16="http://schemas.microsoft.com/office/drawing/2014/main" id="{9C3CF761-8DAA-AA45-9DB7-BF963892FDC2}"/>
                </a:ext>
              </a:extLst>
            </p:cNvPr>
            <p:cNvSpPr/>
            <p:nvPr/>
          </p:nvSpPr>
          <p:spPr>
            <a:xfrm>
              <a:off x="4133983" y="7956049"/>
              <a:ext cx="534714" cy="473158"/>
            </a:xfrm>
            <a:prstGeom prst="noSmoking">
              <a:avLst>
                <a:gd name="adj" fmla="val 700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121" name="Graphic 120" descr="Checkmark with solid fill">
            <a:extLst>
              <a:ext uri="{FF2B5EF4-FFF2-40B4-BE49-F238E27FC236}">
                <a16:creationId xmlns:a16="http://schemas.microsoft.com/office/drawing/2014/main" id="{0FC31300-4117-9C49-A8FE-AF752AEAA4E5}"/>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262341" y="2678096"/>
            <a:ext cx="421757" cy="446902"/>
          </a:xfrm>
          <a:prstGeom prst="rect">
            <a:avLst/>
          </a:prstGeom>
        </p:spPr>
      </p:pic>
      <p:grpSp>
        <p:nvGrpSpPr>
          <p:cNvPr id="125" name="Group 124">
            <a:extLst>
              <a:ext uri="{FF2B5EF4-FFF2-40B4-BE49-F238E27FC236}">
                <a16:creationId xmlns:a16="http://schemas.microsoft.com/office/drawing/2014/main" id="{C06DA922-B570-5646-937F-9FCBF7452CAB}"/>
              </a:ext>
            </a:extLst>
          </p:cNvPr>
          <p:cNvGrpSpPr/>
          <p:nvPr/>
        </p:nvGrpSpPr>
        <p:grpSpPr>
          <a:xfrm>
            <a:off x="6200435" y="3883977"/>
            <a:ext cx="414620" cy="414620"/>
            <a:chOff x="11441685" y="5490058"/>
            <a:chExt cx="414620" cy="414620"/>
          </a:xfrm>
        </p:grpSpPr>
        <p:pic>
          <p:nvPicPr>
            <p:cNvPr id="126" name="Graphic 125" descr="Lightbulb with solid fill">
              <a:extLst>
                <a:ext uri="{FF2B5EF4-FFF2-40B4-BE49-F238E27FC236}">
                  <a16:creationId xmlns:a16="http://schemas.microsoft.com/office/drawing/2014/main" id="{1157BEA4-ED64-4744-B8E9-E966C53855FE}"/>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441685" y="5490058"/>
              <a:ext cx="414620" cy="414620"/>
            </a:xfrm>
            <a:prstGeom prst="rect">
              <a:avLst/>
            </a:prstGeom>
          </p:spPr>
        </p:pic>
        <p:sp>
          <p:nvSpPr>
            <p:cNvPr id="127" name="TextBox 126">
              <a:extLst>
                <a:ext uri="{FF2B5EF4-FFF2-40B4-BE49-F238E27FC236}">
                  <a16:creationId xmlns:a16="http://schemas.microsoft.com/office/drawing/2014/main" id="{A40AFE85-03AB-F04D-B6A4-69ACE8A52A11}"/>
                </a:ext>
              </a:extLst>
            </p:cNvPr>
            <p:cNvSpPr txBox="1"/>
            <p:nvPr/>
          </p:nvSpPr>
          <p:spPr>
            <a:xfrm>
              <a:off x="11582118" y="5504888"/>
              <a:ext cx="146205" cy="246221"/>
            </a:xfrm>
            <a:prstGeom prst="rect">
              <a:avLst/>
            </a:prstGeom>
            <a:noFill/>
          </p:spPr>
          <p:txBody>
            <a:bodyPr wrap="square" rtlCol="0">
              <a:spAutoFit/>
            </a:bodyPr>
            <a:lstStyle/>
            <a:p>
              <a:pPr algn="ctr"/>
              <a:r>
                <a:rPr lang="en-US" sz="1000" dirty="0">
                  <a:latin typeface="+mj-lt"/>
                </a:rPr>
                <a:t>1</a:t>
              </a:r>
            </a:p>
          </p:txBody>
        </p:sp>
      </p:grpSp>
      <p:grpSp>
        <p:nvGrpSpPr>
          <p:cNvPr id="128" name="Group 127">
            <a:extLst>
              <a:ext uri="{FF2B5EF4-FFF2-40B4-BE49-F238E27FC236}">
                <a16:creationId xmlns:a16="http://schemas.microsoft.com/office/drawing/2014/main" id="{3EF4EC34-49CA-534C-A32F-9FA1D2450C72}"/>
              </a:ext>
            </a:extLst>
          </p:cNvPr>
          <p:cNvGrpSpPr/>
          <p:nvPr/>
        </p:nvGrpSpPr>
        <p:grpSpPr>
          <a:xfrm>
            <a:off x="6708057" y="9754510"/>
            <a:ext cx="414620" cy="414620"/>
            <a:chOff x="11441685" y="5490058"/>
            <a:chExt cx="414620" cy="414620"/>
          </a:xfrm>
        </p:grpSpPr>
        <p:pic>
          <p:nvPicPr>
            <p:cNvPr id="129" name="Graphic 128" descr="Lightbulb with solid fill">
              <a:extLst>
                <a:ext uri="{FF2B5EF4-FFF2-40B4-BE49-F238E27FC236}">
                  <a16:creationId xmlns:a16="http://schemas.microsoft.com/office/drawing/2014/main" id="{8F7E12B7-7296-8B4A-8E53-09D31894880B}"/>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441685" y="5490058"/>
              <a:ext cx="414620" cy="414620"/>
            </a:xfrm>
            <a:prstGeom prst="rect">
              <a:avLst/>
            </a:prstGeom>
          </p:spPr>
        </p:pic>
        <p:sp>
          <p:nvSpPr>
            <p:cNvPr id="130" name="TextBox 129">
              <a:extLst>
                <a:ext uri="{FF2B5EF4-FFF2-40B4-BE49-F238E27FC236}">
                  <a16:creationId xmlns:a16="http://schemas.microsoft.com/office/drawing/2014/main" id="{438ED9EF-A3D2-B446-BCF0-FD7B14F2D83B}"/>
                </a:ext>
              </a:extLst>
            </p:cNvPr>
            <p:cNvSpPr txBox="1"/>
            <p:nvPr/>
          </p:nvSpPr>
          <p:spPr>
            <a:xfrm>
              <a:off x="11582118" y="5504888"/>
              <a:ext cx="146205" cy="246221"/>
            </a:xfrm>
            <a:prstGeom prst="rect">
              <a:avLst/>
            </a:prstGeom>
            <a:noFill/>
          </p:spPr>
          <p:txBody>
            <a:bodyPr wrap="square" rtlCol="0">
              <a:spAutoFit/>
            </a:bodyPr>
            <a:lstStyle/>
            <a:p>
              <a:pPr algn="ctr"/>
              <a:r>
                <a:rPr lang="en-US" sz="1000" dirty="0">
                  <a:latin typeface="+mj-lt"/>
                </a:rPr>
                <a:t>2</a:t>
              </a:r>
            </a:p>
          </p:txBody>
        </p:sp>
      </p:grpSp>
      <p:grpSp>
        <p:nvGrpSpPr>
          <p:cNvPr id="131" name="Group 130">
            <a:extLst>
              <a:ext uri="{FF2B5EF4-FFF2-40B4-BE49-F238E27FC236}">
                <a16:creationId xmlns:a16="http://schemas.microsoft.com/office/drawing/2014/main" id="{8081DACC-570E-A84C-B4E6-3F712DF61196}"/>
              </a:ext>
            </a:extLst>
          </p:cNvPr>
          <p:cNvGrpSpPr/>
          <p:nvPr/>
        </p:nvGrpSpPr>
        <p:grpSpPr>
          <a:xfrm>
            <a:off x="12643148" y="6642836"/>
            <a:ext cx="519872" cy="519872"/>
            <a:chOff x="12646735" y="4233872"/>
            <a:chExt cx="519872" cy="519872"/>
          </a:xfrm>
        </p:grpSpPr>
        <p:pic>
          <p:nvPicPr>
            <p:cNvPr id="132" name="Graphic 131" descr="Lightbulb with solid fill">
              <a:extLst>
                <a:ext uri="{FF2B5EF4-FFF2-40B4-BE49-F238E27FC236}">
                  <a16:creationId xmlns:a16="http://schemas.microsoft.com/office/drawing/2014/main" id="{A42591DA-7B00-6A45-A1A2-2AC18C8D07B9}"/>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2646735" y="4233872"/>
              <a:ext cx="519872" cy="519872"/>
            </a:xfrm>
            <a:prstGeom prst="rect">
              <a:avLst/>
            </a:prstGeom>
          </p:spPr>
        </p:pic>
        <p:sp>
          <p:nvSpPr>
            <p:cNvPr id="133" name="TextBox 132">
              <a:extLst>
                <a:ext uri="{FF2B5EF4-FFF2-40B4-BE49-F238E27FC236}">
                  <a16:creationId xmlns:a16="http://schemas.microsoft.com/office/drawing/2014/main" id="{2C0FFECF-8FAD-0B48-A0DB-88D4B750FF10}"/>
                </a:ext>
              </a:extLst>
            </p:cNvPr>
            <p:cNvSpPr txBox="1"/>
            <p:nvPr/>
          </p:nvSpPr>
          <p:spPr>
            <a:xfrm>
              <a:off x="12776051" y="4268073"/>
              <a:ext cx="286638" cy="276999"/>
            </a:xfrm>
            <a:prstGeom prst="rect">
              <a:avLst/>
            </a:prstGeom>
            <a:noFill/>
          </p:spPr>
          <p:txBody>
            <a:bodyPr wrap="square" rtlCol="0">
              <a:spAutoFit/>
            </a:bodyPr>
            <a:lstStyle/>
            <a:p>
              <a:r>
                <a:rPr lang="en-US" sz="1200" dirty="0">
                  <a:latin typeface="+mj-lt"/>
                </a:rPr>
                <a:t>2</a:t>
              </a:r>
            </a:p>
          </p:txBody>
        </p:sp>
      </p:grpSp>
      <p:grpSp>
        <p:nvGrpSpPr>
          <p:cNvPr id="134" name="Group 133">
            <a:extLst>
              <a:ext uri="{FF2B5EF4-FFF2-40B4-BE49-F238E27FC236}">
                <a16:creationId xmlns:a16="http://schemas.microsoft.com/office/drawing/2014/main" id="{43C76049-8157-874F-938C-F2327ACB98CB}"/>
              </a:ext>
            </a:extLst>
          </p:cNvPr>
          <p:cNvGrpSpPr/>
          <p:nvPr/>
        </p:nvGrpSpPr>
        <p:grpSpPr>
          <a:xfrm>
            <a:off x="12643148" y="1870751"/>
            <a:ext cx="519872" cy="519872"/>
            <a:chOff x="12646735" y="4233872"/>
            <a:chExt cx="519872" cy="519872"/>
          </a:xfrm>
        </p:grpSpPr>
        <p:pic>
          <p:nvPicPr>
            <p:cNvPr id="135" name="Graphic 134" descr="Lightbulb with solid fill">
              <a:extLst>
                <a:ext uri="{FF2B5EF4-FFF2-40B4-BE49-F238E27FC236}">
                  <a16:creationId xmlns:a16="http://schemas.microsoft.com/office/drawing/2014/main" id="{096A093E-A934-F64A-AF06-BC1DA540C230}"/>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2646735" y="4233872"/>
              <a:ext cx="519872" cy="519872"/>
            </a:xfrm>
            <a:prstGeom prst="rect">
              <a:avLst/>
            </a:prstGeom>
          </p:spPr>
        </p:pic>
        <p:sp>
          <p:nvSpPr>
            <p:cNvPr id="136" name="TextBox 135">
              <a:extLst>
                <a:ext uri="{FF2B5EF4-FFF2-40B4-BE49-F238E27FC236}">
                  <a16:creationId xmlns:a16="http://schemas.microsoft.com/office/drawing/2014/main" id="{0C1C835B-0582-A54E-9D61-7BBEF83D1314}"/>
                </a:ext>
              </a:extLst>
            </p:cNvPr>
            <p:cNvSpPr txBox="1"/>
            <p:nvPr/>
          </p:nvSpPr>
          <p:spPr>
            <a:xfrm>
              <a:off x="12776051" y="4268073"/>
              <a:ext cx="286638" cy="276999"/>
            </a:xfrm>
            <a:prstGeom prst="rect">
              <a:avLst/>
            </a:prstGeom>
            <a:noFill/>
          </p:spPr>
          <p:txBody>
            <a:bodyPr wrap="square" rtlCol="0">
              <a:spAutoFit/>
            </a:bodyPr>
            <a:lstStyle/>
            <a:p>
              <a:r>
                <a:rPr lang="en-US" sz="1200" dirty="0">
                  <a:latin typeface="+mj-lt"/>
                </a:rPr>
                <a:t>1</a:t>
              </a:r>
            </a:p>
          </p:txBody>
        </p:sp>
      </p:grpSp>
      <p:sp>
        <p:nvSpPr>
          <p:cNvPr id="71" name="Slide Number Placeholder 1">
            <a:extLst>
              <a:ext uri="{FF2B5EF4-FFF2-40B4-BE49-F238E27FC236}">
                <a16:creationId xmlns:a16="http://schemas.microsoft.com/office/drawing/2014/main" id="{77D441AE-3307-41FF-A570-5444D3024151}"/>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14</a:t>
            </a:fld>
            <a:endParaRPr lang="en-US" dirty="0"/>
          </a:p>
        </p:txBody>
      </p:sp>
    </p:spTree>
    <p:extLst>
      <p:ext uri="{BB962C8B-B14F-4D97-AF65-F5344CB8AC3E}">
        <p14:creationId xmlns:p14="http://schemas.microsoft.com/office/powerpoint/2010/main" val="518344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6661D290-A67D-5A40-9081-E530E88BF00A}"/>
              </a:ext>
            </a:extLst>
          </p:cNvPr>
          <p:cNvSpPr/>
          <p:nvPr/>
        </p:nvSpPr>
        <p:spPr>
          <a:xfrm>
            <a:off x="1873758" y="182090"/>
            <a:ext cx="10226757" cy="10515600"/>
          </a:xfrm>
          <a:prstGeom prst="rect">
            <a:avLst/>
          </a:prstGeom>
          <a:solidFill>
            <a:srgbClr val="F6F3E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DA8895C6-5698-0B43-AA4E-AB944CEDC995}"/>
              </a:ext>
            </a:extLst>
          </p:cNvPr>
          <p:cNvSpPr/>
          <p:nvPr/>
        </p:nvSpPr>
        <p:spPr>
          <a:xfrm>
            <a:off x="12097343" y="0"/>
            <a:ext cx="1618657" cy="10515600"/>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E2AD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1 – Project Selection</a:t>
            </a:r>
          </a:p>
        </p:txBody>
      </p:sp>
      <p:pic>
        <p:nvPicPr>
          <p:cNvPr id="68" name="Graphic 67" descr="Lightbulb with solid fill">
            <a:extLst>
              <a:ext uri="{FF2B5EF4-FFF2-40B4-BE49-F238E27FC236}">
                <a16:creationId xmlns:a16="http://schemas.microsoft.com/office/drawing/2014/main" id="{B2F7BE69-B32B-7941-9B0A-38BC65A163C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43261" y="1283253"/>
            <a:ext cx="519872" cy="519872"/>
          </a:xfrm>
          <a:prstGeom prst="rect">
            <a:avLst/>
          </a:prstGeom>
        </p:spPr>
      </p:pic>
      <p:sp>
        <p:nvSpPr>
          <p:cNvPr id="62" name="Google Shape;120;p54">
            <a:extLst>
              <a:ext uri="{FF2B5EF4-FFF2-40B4-BE49-F238E27FC236}">
                <a16:creationId xmlns:a16="http://schemas.microsoft.com/office/drawing/2014/main" id="{50F6FBD4-543D-D649-9A3F-959AE1EA51E7}"/>
              </a:ext>
            </a:extLst>
          </p:cNvPr>
          <p:cNvSpPr txBox="1">
            <a:spLocks/>
          </p:cNvSpPr>
          <p:nvPr/>
        </p:nvSpPr>
        <p:spPr>
          <a:xfrm>
            <a:off x="2094325" y="336750"/>
            <a:ext cx="5285547" cy="431026"/>
          </a:xfrm>
          <a:prstGeom prst="rect">
            <a:avLst/>
          </a:prstGeom>
          <a:noFill/>
          <a:ln>
            <a:noFill/>
          </a:ln>
        </p:spPr>
        <p:txBody>
          <a:bodyPr spcFirstLastPara="1" vert="horz" wrap="square" lIns="91425" tIns="45700" rIns="91425" bIns="45700" rtlCol="0" anchor="ctr" anchorCtr="0">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ea typeface="+mn-ea"/>
                <a:cs typeface="+mn-cs"/>
                <a:sym typeface="Lustria"/>
              </a:rPr>
              <a:t>1.3. How to Select Projects – Quick Start (3/4)</a:t>
            </a:r>
            <a:endParaRPr lang="en-US" sz="2000" b="1" dirty="0">
              <a:solidFill>
                <a:srgbClr val="E52831"/>
              </a:solidFill>
              <a:latin typeface="Lustria"/>
              <a:ea typeface="+mn-ea"/>
              <a:cs typeface="+mn-cs"/>
            </a:endParaRPr>
          </a:p>
        </p:txBody>
      </p:sp>
      <p:sp>
        <p:nvSpPr>
          <p:cNvPr id="63" name="Content Placeholder 2">
            <a:extLst>
              <a:ext uri="{FF2B5EF4-FFF2-40B4-BE49-F238E27FC236}">
                <a16:creationId xmlns:a16="http://schemas.microsoft.com/office/drawing/2014/main" id="{29859129-479B-1841-B7D6-B464B6BBCA5D}"/>
              </a:ext>
            </a:extLst>
          </p:cNvPr>
          <p:cNvSpPr txBox="1">
            <a:spLocks/>
          </p:cNvSpPr>
          <p:nvPr/>
        </p:nvSpPr>
        <p:spPr>
          <a:xfrm>
            <a:off x="2094325" y="671809"/>
            <a:ext cx="11858954" cy="9034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200" b="1" dirty="0">
                <a:solidFill>
                  <a:srgbClr val="C43E38"/>
                </a:solidFill>
              </a:rPr>
              <a:t>1.3.2. Select By Context (2/3)</a:t>
            </a:r>
          </a:p>
          <a:p>
            <a:pPr marL="0" indent="0">
              <a:lnSpc>
                <a:spcPct val="120000"/>
              </a:lnSpc>
              <a:buNone/>
            </a:pPr>
            <a:r>
              <a:rPr lang="en-US" sz="1200" b="1" dirty="0">
                <a:solidFill>
                  <a:srgbClr val="C43E38"/>
                </a:solidFill>
              </a:rPr>
              <a:t>B) Students’ Environment &amp; Interests</a:t>
            </a:r>
          </a:p>
          <a:p>
            <a:pPr marL="457200" lvl="1" indent="0">
              <a:lnSpc>
                <a:spcPct val="120000"/>
              </a:lnSpc>
              <a:buNone/>
            </a:pPr>
            <a:r>
              <a:rPr lang="en-US" sz="1200" dirty="0"/>
              <a:t>  </a:t>
            </a:r>
          </a:p>
          <a:p>
            <a:pPr>
              <a:lnSpc>
                <a:spcPct val="120000"/>
              </a:lnSpc>
              <a:buClr>
                <a:schemeClr val="tx1"/>
              </a:buClr>
            </a:pPr>
            <a:endParaRPr lang="en-US" sz="1200" dirty="0"/>
          </a:p>
          <a:p>
            <a:pPr marL="0" indent="0">
              <a:lnSpc>
                <a:spcPct val="120000"/>
              </a:lnSpc>
              <a:buNone/>
            </a:pPr>
            <a:endParaRPr lang="en-US" sz="1200" dirty="0"/>
          </a:p>
        </p:txBody>
      </p:sp>
      <p:sp>
        <p:nvSpPr>
          <p:cNvPr id="69" name="TextBox 68">
            <a:extLst>
              <a:ext uri="{FF2B5EF4-FFF2-40B4-BE49-F238E27FC236}">
                <a16:creationId xmlns:a16="http://schemas.microsoft.com/office/drawing/2014/main" id="{705AA3B1-6838-9249-B402-FE7F404DE9F2}"/>
              </a:ext>
            </a:extLst>
          </p:cNvPr>
          <p:cNvSpPr txBox="1"/>
          <p:nvPr/>
        </p:nvSpPr>
        <p:spPr>
          <a:xfrm>
            <a:off x="2094324" y="1342256"/>
            <a:ext cx="4811761" cy="1236236"/>
          </a:xfrm>
          <a:prstGeom prst="rect">
            <a:avLst/>
          </a:prstGeom>
          <a:noFill/>
        </p:spPr>
        <p:txBody>
          <a:bodyPr wrap="square" rtlCol="0">
            <a:spAutoFit/>
          </a:bodyPr>
          <a:lstStyle/>
          <a:p>
            <a:pPr marL="285750" indent="-285750">
              <a:spcBef>
                <a:spcPts val="1000"/>
              </a:spcBef>
              <a:buFont typeface="Wingdings" pitchFamily="2" charset="2"/>
              <a:buChar char="§"/>
            </a:pPr>
            <a:r>
              <a:rPr lang="en-US" sz="1100" dirty="0"/>
              <a:t>Selected project(s) need to be relevant to your students’ environment, which consists of their community, culture, news, interests and anything related to where they live and what is happening there.</a:t>
            </a:r>
          </a:p>
          <a:p>
            <a:pPr marL="285750" indent="-285750" algn="justLow">
              <a:spcBef>
                <a:spcPts val="1000"/>
              </a:spcBef>
              <a:buFont typeface="Wingdings" pitchFamily="2" charset="2"/>
              <a:buChar char="§"/>
            </a:pPr>
            <a:r>
              <a:rPr lang="en-US" sz="1100" dirty="0"/>
              <a:t>Based on the news, advertisements, trends and what the local community is talking about, you can select the most relevant project(s) as you are trying to figure out what your students might find exciting.</a:t>
            </a:r>
          </a:p>
        </p:txBody>
      </p:sp>
      <p:sp>
        <p:nvSpPr>
          <p:cNvPr id="76" name="Rectangle 75">
            <a:extLst>
              <a:ext uri="{FF2B5EF4-FFF2-40B4-BE49-F238E27FC236}">
                <a16:creationId xmlns:a16="http://schemas.microsoft.com/office/drawing/2014/main" id="{0A0C83D9-DED6-414F-AFDB-3D409DAC7A1E}"/>
              </a:ext>
            </a:extLst>
          </p:cNvPr>
          <p:cNvSpPr/>
          <p:nvPr/>
        </p:nvSpPr>
        <p:spPr>
          <a:xfrm>
            <a:off x="12287650" y="1793854"/>
            <a:ext cx="1238042" cy="3463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solidFill>
                  <a:srgbClr val="E61831"/>
                </a:solidFill>
              </a:rPr>
              <a:t>Tips: </a:t>
            </a:r>
          </a:p>
          <a:p>
            <a:pPr algn="ctr"/>
            <a:r>
              <a:rPr lang="en-US" sz="900" dirty="0">
                <a:solidFill>
                  <a:schemeClr val="tx1"/>
                </a:solidFill>
              </a:rPr>
              <a:t>Select projects based on what would resonate with your learners and being sensitive to their contexts. </a:t>
            </a:r>
          </a:p>
          <a:p>
            <a:pPr algn="ctr"/>
            <a:endParaRPr lang="en-US" sz="900" dirty="0">
              <a:solidFill>
                <a:schemeClr val="tx1"/>
              </a:solidFill>
            </a:endParaRPr>
          </a:p>
          <a:p>
            <a:pPr algn="ctr"/>
            <a:r>
              <a:rPr lang="en-US" sz="900" dirty="0">
                <a:solidFill>
                  <a:schemeClr val="tx1"/>
                </a:solidFill>
              </a:rPr>
              <a:t>For example, you might not want to choose a project on nutrition for those with some food shortages or activities that require outdoor activities for those in an urban setting.</a:t>
            </a:r>
          </a:p>
        </p:txBody>
      </p:sp>
      <p:sp>
        <p:nvSpPr>
          <p:cNvPr id="77" name="Content Placeholder 2">
            <a:extLst>
              <a:ext uri="{FF2B5EF4-FFF2-40B4-BE49-F238E27FC236}">
                <a16:creationId xmlns:a16="http://schemas.microsoft.com/office/drawing/2014/main" id="{1474C018-18D2-DA40-99CB-CF61C6F6FB65}"/>
              </a:ext>
            </a:extLst>
          </p:cNvPr>
          <p:cNvSpPr txBox="1">
            <a:spLocks/>
          </p:cNvSpPr>
          <p:nvPr/>
        </p:nvSpPr>
        <p:spPr>
          <a:xfrm>
            <a:off x="2094325" y="2892126"/>
            <a:ext cx="2266353" cy="4517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200" b="1" dirty="0">
                <a:solidFill>
                  <a:srgbClr val="C43E38"/>
                </a:solidFill>
              </a:rPr>
              <a:t>C) Students’ Engagement </a:t>
            </a:r>
          </a:p>
          <a:p>
            <a:pPr marL="457200" lvl="1" indent="0">
              <a:lnSpc>
                <a:spcPct val="120000"/>
              </a:lnSpc>
              <a:buNone/>
            </a:pPr>
            <a:r>
              <a:rPr lang="en-US" sz="1200" dirty="0"/>
              <a:t>  </a:t>
            </a:r>
          </a:p>
          <a:p>
            <a:pPr>
              <a:lnSpc>
                <a:spcPct val="120000"/>
              </a:lnSpc>
              <a:buClr>
                <a:schemeClr val="tx1"/>
              </a:buClr>
            </a:pPr>
            <a:endParaRPr lang="en-US" sz="1200" dirty="0"/>
          </a:p>
          <a:p>
            <a:pPr marL="0" indent="0">
              <a:lnSpc>
                <a:spcPct val="120000"/>
              </a:lnSpc>
              <a:buNone/>
            </a:pPr>
            <a:endParaRPr lang="en-US" sz="1200" dirty="0"/>
          </a:p>
        </p:txBody>
      </p:sp>
      <p:sp>
        <p:nvSpPr>
          <p:cNvPr id="78" name="TextBox 77">
            <a:extLst>
              <a:ext uri="{FF2B5EF4-FFF2-40B4-BE49-F238E27FC236}">
                <a16:creationId xmlns:a16="http://schemas.microsoft.com/office/drawing/2014/main" id="{F2718F27-36BA-714C-B19D-4F4A39890F23}"/>
              </a:ext>
            </a:extLst>
          </p:cNvPr>
          <p:cNvSpPr txBox="1"/>
          <p:nvPr/>
        </p:nvSpPr>
        <p:spPr>
          <a:xfrm>
            <a:off x="2094325" y="3196979"/>
            <a:ext cx="4857112" cy="2298065"/>
          </a:xfrm>
          <a:prstGeom prst="rect">
            <a:avLst/>
          </a:prstGeom>
          <a:noFill/>
        </p:spPr>
        <p:txBody>
          <a:bodyPr wrap="square" rtlCol="0">
            <a:spAutoFit/>
          </a:bodyPr>
          <a:lstStyle/>
          <a:p>
            <a:pPr marL="171450" indent="-171450">
              <a:spcBef>
                <a:spcPts val="1000"/>
              </a:spcBef>
              <a:buFont typeface="Wingdings" pitchFamily="2" charset="2"/>
              <a:buChar char="§"/>
            </a:pPr>
            <a:r>
              <a:rPr lang="en-US" sz="1100" dirty="0">
                <a:ea typeface="Calibri" panose="020F0502020204030204" pitchFamily="34" charset="0"/>
                <a:cs typeface="Arial" panose="020B0604020202020204" pitchFamily="34" charset="0"/>
              </a:rPr>
              <a:t>IFERB projects are designed to be engaging and to hold students’ attention.</a:t>
            </a:r>
          </a:p>
          <a:p>
            <a:pPr marL="171450" indent="-171450">
              <a:spcBef>
                <a:spcPts val="1000"/>
              </a:spcBef>
              <a:buFont typeface="Wingdings" pitchFamily="2" charset="2"/>
              <a:buChar char="§"/>
            </a:pPr>
            <a:r>
              <a:rPr lang="en-US" sz="1100" dirty="0">
                <a:ea typeface="Calibri" panose="020F0502020204030204" pitchFamily="34" charset="0"/>
                <a:cs typeface="Arial" panose="020B0604020202020204" pitchFamily="34" charset="0"/>
              </a:rPr>
              <a:t>Some projects are designed based on real-life experiences, while others are game-based.  </a:t>
            </a:r>
          </a:p>
          <a:p>
            <a:pPr marL="171450" indent="-171450">
              <a:spcBef>
                <a:spcPts val="1000"/>
              </a:spcBef>
              <a:buFont typeface="Wingdings" pitchFamily="2" charset="2"/>
              <a:buChar char="§"/>
            </a:pPr>
            <a:r>
              <a:rPr lang="en-US" sz="1100" dirty="0">
                <a:ea typeface="Calibri" panose="020F0502020204030204" pitchFamily="34" charset="0"/>
                <a:cs typeface="Arial" panose="020B0604020202020204" pitchFamily="34" charset="0"/>
              </a:rPr>
              <a:t>Most projects give an opportunity for students to present in front of their peers, parents and/or community.</a:t>
            </a:r>
          </a:p>
          <a:p>
            <a:pPr marL="171450" indent="-171450" algn="just">
              <a:spcBef>
                <a:spcPts val="1000"/>
              </a:spcBef>
              <a:buFont typeface="Wingdings" pitchFamily="2" charset="2"/>
              <a:buChar char="§"/>
            </a:pPr>
            <a:r>
              <a:rPr lang="en-US" sz="1100" dirty="0">
                <a:ea typeface="Calibri" panose="020F0502020204030204" pitchFamily="34" charset="0"/>
                <a:cs typeface="Arial" panose="020B0604020202020204" pitchFamily="34" charset="0"/>
              </a:rPr>
              <a:t>Based on what you already know about your students and/or their community, you can consider what project type would be most meaningful to students; the more meaningful the project is, the more engaging it will be. </a:t>
            </a:r>
          </a:p>
          <a:p>
            <a:pPr marL="171450" indent="-171450">
              <a:spcBef>
                <a:spcPts val="1000"/>
              </a:spcBef>
              <a:buFont typeface="Wingdings" pitchFamily="2" charset="2"/>
              <a:buChar char="§"/>
            </a:pPr>
            <a:r>
              <a:rPr lang="en-US" sz="1100" dirty="0"/>
              <a:t>Please note that the more relevant the project topic to students’ real-life experiences and interests, the more engaging it will be. </a:t>
            </a:r>
          </a:p>
        </p:txBody>
      </p:sp>
      <p:grpSp>
        <p:nvGrpSpPr>
          <p:cNvPr id="79" name="Group 78">
            <a:extLst>
              <a:ext uri="{FF2B5EF4-FFF2-40B4-BE49-F238E27FC236}">
                <a16:creationId xmlns:a16="http://schemas.microsoft.com/office/drawing/2014/main" id="{035934DC-C43D-DC4D-8CCF-41DE860190DB}"/>
              </a:ext>
            </a:extLst>
          </p:cNvPr>
          <p:cNvGrpSpPr/>
          <p:nvPr/>
        </p:nvGrpSpPr>
        <p:grpSpPr>
          <a:xfrm>
            <a:off x="2094325" y="8485186"/>
            <a:ext cx="5061863" cy="1756093"/>
            <a:chOff x="1030179" y="1782774"/>
            <a:chExt cx="19040729" cy="6011481"/>
          </a:xfrm>
        </p:grpSpPr>
        <p:pic>
          <p:nvPicPr>
            <p:cNvPr id="82" name="Picture 81" descr="A picture containing text&#10;&#10;Description automatically generated">
              <a:extLst>
                <a:ext uri="{FF2B5EF4-FFF2-40B4-BE49-F238E27FC236}">
                  <a16:creationId xmlns:a16="http://schemas.microsoft.com/office/drawing/2014/main" id="{F1ECAAEA-4C88-0049-BB9D-B6E3EC3E9437}"/>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32000"/>
                      </a14:imgEffect>
                    </a14:imgLayer>
                  </a14:imgProps>
                </a:ext>
                <a:ext uri="{28A0092B-C50C-407E-A947-70E740481C1C}">
                  <a14:useLocalDpi xmlns:a14="http://schemas.microsoft.com/office/drawing/2010/main" val="0"/>
                </a:ext>
              </a:extLst>
            </a:blip>
            <a:srcRect l="23698"/>
            <a:stretch/>
          </p:blipFill>
          <p:spPr>
            <a:xfrm rot="16200000">
              <a:off x="11807369" y="-469284"/>
              <a:ext cx="6011477" cy="10515601"/>
            </a:xfrm>
            <a:prstGeom prst="rect">
              <a:avLst/>
            </a:prstGeom>
          </p:spPr>
        </p:pic>
        <p:pic>
          <p:nvPicPr>
            <p:cNvPr id="83" name="Picture 82" descr="A person reading a book&#10;&#10;Description automatically generated with medium confidence">
              <a:extLst>
                <a:ext uri="{FF2B5EF4-FFF2-40B4-BE49-F238E27FC236}">
                  <a16:creationId xmlns:a16="http://schemas.microsoft.com/office/drawing/2014/main" id="{FDE7011D-7573-374F-BDE7-BF6AA827CAF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4445"/>
                      </a14:imgEffect>
                      <a14:imgEffect>
                        <a14:saturation sat="142000"/>
                      </a14:imgEffect>
                      <a14:imgEffect>
                        <a14:brightnessContrast bright="21000" contrast="-8000"/>
                      </a14:imgEffect>
                    </a14:imgLayer>
                  </a14:imgProps>
                </a:ext>
                <a:ext uri="{28A0092B-C50C-407E-A947-70E740481C1C}">
                  <a14:useLocalDpi xmlns:a14="http://schemas.microsoft.com/office/drawing/2010/main" val="0"/>
                </a:ext>
              </a:extLst>
            </a:blip>
            <a:srcRect l="21786" r="18129"/>
            <a:stretch/>
          </p:blipFill>
          <p:spPr>
            <a:xfrm rot="16200000">
              <a:off x="1930611" y="882342"/>
              <a:ext cx="6011479" cy="7812343"/>
            </a:xfrm>
            <a:prstGeom prst="rect">
              <a:avLst/>
            </a:prstGeom>
          </p:spPr>
        </p:pic>
      </p:grpSp>
      <p:sp>
        <p:nvSpPr>
          <p:cNvPr id="86" name="TextBox 85">
            <a:extLst>
              <a:ext uri="{FF2B5EF4-FFF2-40B4-BE49-F238E27FC236}">
                <a16:creationId xmlns:a16="http://schemas.microsoft.com/office/drawing/2014/main" id="{A77A0931-986C-DA43-8369-EB9438A62F29}"/>
              </a:ext>
            </a:extLst>
          </p:cNvPr>
          <p:cNvSpPr txBox="1"/>
          <p:nvPr/>
        </p:nvSpPr>
        <p:spPr>
          <a:xfrm>
            <a:off x="2165690" y="6448624"/>
            <a:ext cx="4833824" cy="1843518"/>
          </a:xfrm>
          <a:prstGeom prst="rect">
            <a:avLst/>
          </a:prstGeom>
          <a:noFill/>
          <a:ln>
            <a:noFill/>
          </a:ln>
        </p:spPr>
        <p:txBody>
          <a:bodyPr wrap="square" rtlCol="0">
            <a:spAutoFit/>
          </a:bodyPr>
          <a:lstStyle/>
          <a:p>
            <a:pPr algn="justLow">
              <a:lnSpc>
                <a:spcPct val="150000"/>
              </a:lnSpc>
            </a:pPr>
            <a:r>
              <a:rPr lang="en-US" sz="1100" dirty="0">
                <a:ea typeface="Calibri" panose="020F0502020204030204" pitchFamily="34" charset="0"/>
                <a:cs typeface="Arial" panose="020B0604020202020204" pitchFamily="34" charset="0"/>
              </a:rPr>
              <a:t>The more relevant the </a:t>
            </a:r>
            <a:r>
              <a:rPr lang="en-US" sz="1100" dirty="0">
                <a:ea typeface="Calibri"/>
                <a:cs typeface="Calibri"/>
                <a:sym typeface="Calibri"/>
              </a:rPr>
              <a:t>project is to students’ lives, the more likelihood for them to develop genuine interest in the project that can result in higher engagement and real-life impact. Below is an example from our </a:t>
            </a:r>
            <a:r>
              <a:rPr lang="en-US" sz="1000" b="1" i="1" dirty="0">
                <a:ea typeface="Calibri"/>
                <a:cs typeface="Calibri"/>
                <a:sym typeface="Calibri"/>
              </a:rPr>
              <a:t>Mantra4Change</a:t>
            </a:r>
            <a:r>
              <a:rPr lang="en-US" sz="1100" b="1" i="1" dirty="0">
                <a:solidFill>
                  <a:srgbClr val="EA7E83"/>
                </a:solidFill>
                <a:ea typeface="Calibri"/>
                <a:cs typeface="Calibri"/>
                <a:sym typeface="Calibri"/>
              </a:rPr>
              <a:t> </a:t>
            </a:r>
            <a:r>
              <a:rPr lang="en-US" sz="1100" dirty="0">
                <a:ea typeface="Calibri"/>
                <a:cs typeface="Calibri"/>
                <a:sym typeface="Calibri"/>
              </a:rPr>
              <a:t>pilot’s impact:</a:t>
            </a:r>
          </a:p>
          <a:p>
            <a:pPr>
              <a:lnSpc>
                <a:spcPct val="150000"/>
              </a:lnSpc>
            </a:pPr>
            <a:r>
              <a:rPr lang="en-US" sz="1100" b="1" i="1" dirty="0">
                <a:solidFill>
                  <a:srgbClr val="EA7E83"/>
                </a:solidFill>
                <a:ea typeface="Calibri"/>
                <a:cs typeface="Calibri"/>
                <a:sym typeface="Calibri"/>
              </a:rPr>
              <a:t>    Our House Rules to Keep Covid-19 Away</a:t>
            </a:r>
            <a:r>
              <a:rPr lang="en-US" sz="1100" b="1" dirty="0">
                <a:solidFill>
                  <a:srgbClr val="EA7E83"/>
                </a:solidFill>
                <a:ea typeface="Calibri"/>
                <a:cs typeface="Calibri"/>
                <a:sym typeface="Calibri"/>
              </a:rPr>
              <a:t> </a:t>
            </a:r>
            <a:r>
              <a:rPr lang="en-US" sz="1100" dirty="0">
                <a:ea typeface="Calibri"/>
                <a:cs typeface="Calibri"/>
                <a:sym typeface="Calibri"/>
              </a:rPr>
              <a:t>is a project where students come up with rules to protect against Covid-19. In one village, students developed rules that were then </a:t>
            </a:r>
            <a:r>
              <a:rPr lang="en-US" sz="1100" dirty="0">
                <a:latin typeface="Calibri"/>
                <a:ea typeface="Calibri"/>
                <a:cs typeface="Calibri"/>
                <a:sym typeface="Calibri"/>
              </a:rPr>
              <a:t>adopted by the village authorities to generalize across households in the village to promote safe and hygienic practices.       </a:t>
            </a:r>
            <a:endParaRPr lang="en-US" sz="1100" i="1" dirty="0">
              <a:latin typeface="Calibri"/>
              <a:ea typeface="Calibri"/>
              <a:cs typeface="Calibri"/>
              <a:sym typeface="Calibri"/>
            </a:endParaRPr>
          </a:p>
        </p:txBody>
      </p:sp>
      <p:grpSp>
        <p:nvGrpSpPr>
          <p:cNvPr id="9" name="Group 8">
            <a:extLst>
              <a:ext uri="{FF2B5EF4-FFF2-40B4-BE49-F238E27FC236}">
                <a16:creationId xmlns:a16="http://schemas.microsoft.com/office/drawing/2014/main" id="{312F2360-62AB-6242-BEBE-45BC3C1F4291}"/>
              </a:ext>
            </a:extLst>
          </p:cNvPr>
          <p:cNvGrpSpPr/>
          <p:nvPr/>
        </p:nvGrpSpPr>
        <p:grpSpPr>
          <a:xfrm>
            <a:off x="2120011" y="5994805"/>
            <a:ext cx="5399960" cy="646331"/>
            <a:chOff x="2120011" y="5899739"/>
            <a:chExt cx="5399960" cy="646331"/>
          </a:xfrm>
        </p:grpSpPr>
        <p:sp>
          <p:nvSpPr>
            <p:cNvPr id="84" name="TextBox 83">
              <a:extLst>
                <a:ext uri="{FF2B5EF4-FFF2-40B4-BE49-F238E27FC236}">
                  <a16:creationId xmlns:a16="http://schemas.microsoft.com/office/drawing/2014/main" id="{7501DFDC-854B-5444-85A8-20BA7BEB8701}"/>
                </a:ext>
              </a:extLst>
            </p:cNvPr>
            <p:cNvSpPr txBox="1"/>
            <p:nvPr/>
          </p:nvSpPr>
          <p:spPr>
            <a:xfrm>
              <a:off x="2276336" y="5899739"/>
              <a:ext cx="5243635" cy="646331"/>
            </a:xfrm>
            <a:prstGeom prst="rect">
              <a:avLst/>
            </a:prstGeom>
            <a:noFill/>
          </p:spPr>
          <p:txBody>
            <a:bodyPr wrap="square" rtlCol="0">
              <a:spAutoFit/>
            </a:bodyPr>
            <a:lstStyle/>
            <a:p>
              <a:r>
                <a:rPr lang="en-US" sz="1200" b="1" i="1" dirty="0">
                  <a:solidFill>
                    <a:srgbClr val="EA7E83"/>
                  </a:solidFill>
                  <a:ea typeface="Calibri" panose="020F0502020204030204" pitchFamily="34" charset="0"/>
                  <a:cs typeface="Arial" panose="020B0604020202020204" pitchFamily="34" charset="0"/>
                </a:rPr>
                <a:t>Impact of Students’ Successful Engagement When</a:t>
              </a:r>
              <a:br>
                <a:rPr lang="en-US" sz="1200" b="1" i="1" dirty="0">
                  <a:solidFill>
                    <a:srgbClr val="EA7E83"/>
                  </a:solidFill>
                  <a:ea typeface="Calibri" panose="020F0502020204030204" pitchFamily="34" charset="0"/>
                  <a:cs typeface="Arial" panose="020B0604020202020204" pitchFamily="34" charset="0"/>
                </a:rPr>
              </a:br>
              <a:r>
                <a:rPr lang="en-US" sz="1200" b="1" i="1" dirty="0">
                  <a:solidFill>
                    <a:srgbClr val="EA7E83"/>
                  </a:solidFill>
                  <a:ea typeface="Calibri" panose="020F0502020204030204" pitchFamily="34" charset="0"/>
                  <a:cs typeface="Arial" panose="020B0604020202020204" pitchFamily="34" charset="0"/>
                </a:rPr>
                <a:t>Selecting a Relevant Project</a:t>
              </a:r>
            </a:p>
            <a:p>
              <a:endParaRPr lang="en-US" sz="1200" dirty="0">
                <a:solidFill>
                  <a:srgbClr val="EA7E83"/>
                </a:solidFill>
              </a:endParaRPr>
            </a:p>
          </p:txBody>
        </p:sp>
        <p:sp>
          <p:nvSpPr>
            <p:cNvPr id="87" name="Star: 5 Points 36">
              <a:extLst>
                <a:ext uri="{FF2B5EF4-FFF2-40B4-BE49-F238E27FC236}">
                  <a16:creationId xmlns:a16="http://schemas.microsoft.com/office/drawing/2014/main" id="{D6E32EEA-3926-F645-95A2-B850C098005B}"/>
                </a:ext>
              </a:extLst>
            </p:cNvPr>
            <p:cNvSpPr/>
            <p:nvPr/>
          </p:nvSpPr>
          <p:spPr>
            <a:xfrm>
              <a:off x="2120011" y="5927288"/>
              <a:ext cx="202004" cy="190775"/>
            </a:xfrm>
            <a:prstGeom prst="star5">
              <a:avLst/>
            </a:prstGeom>
            <a:solidFill>
              <a:srgbClr val="EA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A7E83"/>
                </a:solidFill>
              </a:endParaRPr>
            </a:p>
          </p:txBody>
        </p:sp>
      </p:grpSp>
      <p:sp>
        <p:nvSpPr>
          <p:cNvPr id="88" name="Content Placeholder 2">
            <a:extLst>
              <a:ext uri="{FF2B5EF4-FFF2-40B4-BE49-F238E27FC236}">
                <a16:creationId xmlns:a16="http://schemas.microsoft.com/office/drawing/2014/main" id="{E5AEBA7B-C5EF-294E-AF01-D49CABB5F229}"/>
              </a:ext>
            </a:extLst>
          </p:cNvPr>
          <p:cNvSpPr txBox="1">
            <a:spLocks/>
          </p:cNvSpPr>
          <p:nvPr/>
        </p:nvSpPr>
        <p:spPr>
          <a:xfrm>
            <a:off x="7358210" y="1003317"/>
            <a:ext cx="4303095" cy="5654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200" b="1" dirty="0">
                <a:solidFill>
                  <a:srgbClr val="C43E38"/>
                </a:solidFill>
              </a:rPr>
              <a:t>D) Guidance &amp; Resource Requirements (1/2)</a:t>
            </a:r>
          </a:p>
          <a:p>
            <a:pPr marL="457200" lvl="1" indent="0">
              <a:lnSpc>
                <a:spcPct val="120000"/>
              </a:lnSpc>
              <a:buNone/>
            </a:pPr>
            <a:r>
              <a:rPr lang="en-US" sz="1200" dirty="0"/>
              <a:t>  </a:t>
            </a:r>
          </a:p>
          <a:p>
            <a:pPr>
              <a:lnSpc>
                <a:spcPct val="120000"/>
              </a:lnSpc>
              <a:buClr>
                <a:schemeClr val="tx1"/>
              </a:buClr>
            </a:pPr>
            <a:endParaRPr lang="en-US" sz="1200" dirty="0"/>
          </a:p>
          <a:p>
            <a:pPr marL="0" indent="0">
              <a:lnSpc>
                <a:spcPct val="120000"/>
              </a:lnSpc>
              <a:buNone/>
            </a:pPr>
            <a:endParaRPr lang="en-US" sz="1200" dirty="0"/>
          </a:p>
        </p:txBody>
      </p:sp>
      <p:sp>
        <p:nvSpPr>
          <p:cNvPr id="89" name="TextBox 88">
            <a:extLst>
              <a:ext uri="{FF2B5EF4-FFF2-40B4-BE49-F238E27FC236}">
                <a16:creationId xmlns:a16="http://schemas.microsoft.com/office/drawing/2014/main" id="{77F820F7-73E0-DC4C-8E7E-5360EC45EB8F}"/>
              </a:ext>
            </a:extLst>
          </p:cNvPr>
          <p:cNvSpPr txBox="1"/>
          <p:nvPr/>
        </p:nvSpPr>
        <p:spPr>
          <a:xfrm>
            <a:off x="7386323" y="1305025"/>
            <a:ext cx="4589326" cy="7494359"/>
          </a:xfrm>
          <a:prstGeom prst="rect">
            <a:avLst/>
          </a:prstGeom>
          <a:noFill/>
        </p:spPr>
        <p:txBody>
          <a:bodyPr wrap="square" rtlCol="0">
            <a:spAutoFit/>
          </a:bodyPr>
          <a:lstStyle/>
          <a:p>
            <a:pPr marL="171450" indent="-171450" algn="justLow">
              <a:spcBef>
                <a:spcPts val="1000"/>
              </a:spcBef>
              <a:buFont typeface="Wingdings" pitchFamily="2" charset="2"/>
              <a:buChar char="§"/>
            </a:pPr>
            <a:r>
              <a:rPr lang="en-US" sz="1100" dirty="0"/>
              <a:t>If you have internet access, you can use IFERB free online filter, as per Figure 1.4 in section 1.2.2. to automatically filter by Guidance and Resources Requirements.</a:t>
            </a:r>
          </a:p>
          <a:p>
            <a:pPr marL="171450" indent="-171450">
              <a:spcBef>
                <a:spcPts val="1000"/>
              </a:spcBef>
              <a:buFont typeface="Wingdings" pitchFamily="2" charset="2"/>
              <a:buChar char="§"/>
            </a:pPr>
            <a:r>
              <a:rPr lang="en-US" sz="1100" dirty="0"/>
              <a:t>If you do not have internet access and/or only have the </a:t>
            </a:r>
            <a:r>
              <a:rPr lang="en-US" sz="1100" i="1" dirty="0"/>
              <a:t>Project Document </a:t>
            </a:r>
            <a:r>
              <a:rPr lang="en-US" sz="1100" dirty="0"/>
              <a:t>hard/soft copy, then you will need to refer to project brief or scan the projects’ activities to decide the level of supervision required to successfully implement this project.</a:t>
            </a:r>
          </a:p>
          <a:p>
            <a:pPr marL="171450" indent="-171450">
              <a:spcBef>
                <a:spcPts val="1000"/>
              </a:spcBef>
              <a:buFont typeface="Wingdings" pitchFamily="2" charset="2"/>
              <a:buChar char="§"/>
            </a:pPr>
            <a:r>
              <a:rPr lang="en-US" sz="1100" dirty="0"/>
              <a:t>Available supervision and resources for the students will also dictate whether a project is suitable or not.</a:t>
            </a:r>
          </a:p>
          <a:p>
            <a:pPr marL="171450" indent="-171450">
              <a:spcBef>
                <a:spcPts val="1000"/>
              </a:spcBef>
              <a:buFont typeface="Wingdings" pitchFamily="2" charset="2"/>
              <a:buChar char="§"/>
            </a:pPr>
            <a:r>
              <a:rPr lang="en-US" sz="1100" dirty="0"/>
              <a:t>Below is a further discussion on what to consider when making decisions about required guidance and resources:</a:t>
            </a:r>
            <a:br>
              <a:rPr lang="en-US" sz="1100" dirty="0"/>
            </a:br>
            <a:endParaRPr lang="en-US" sz="1200" b="1" i="1" dirty="0"/>
          </a:p>
          <a:p>
            <a:pPr>
              <a:spcBef>
                <a:spcPts val="1000"/>
              </a:spcBef>
            </a:pPr>
            <a:r>
              <a:rPr lang="en-US" sz="1200" b="1" i="1" dirty="0"/>
              <a:t>Guidance Requirements</a:t>
            </a:r>
          </a:p>
          <a:p>
            <a:pPr marL="171450" indent="-171450">
              <a:spcBef>
                <a:spcPts val="1000"/>
              </a:spcBef>
              <a:buFont typeface="Wingdings" pitchFamily="2" charset="2"/>
              <a:buChar char="§"/>
            </a:pPr>
            <a:r>
              <a:rPr lang="en-US" sz="1100" dirty="0">
                <a:latin typeface="Calibri" panose="020F0502020204030204" pitchFamily="34" charset="0"/>
                <a:ea typeface="Calibri" panose="020F0502020204030204" pitchFamily="34" charset="0"/>
                <a:cs typeface="Arial" panose="020B0604020202020204" pitchFamily="34" charset="0"/>
              </a:rPr>
              <a:t>IFERB projects have been designed to be easily done from home with students leading the work; </a:t>
            </a:r>
            <a:r>
              <a:rPr lang="en-US" sz="1100" dirty="0">
                <a:latin typeface="Calibri"/>
                <a:ea typeface="Calibri"/>
                <a:cs typeface="Calibri"/>
                <a:sym typeface="Calibri"/>
              </a:rPr>
              <a:t>many projects can be done with</a:t>
            </a:r>
            <a:r>
              <a:rPr lang="en-US" sz="1100" dirty="0">
                <a:latin typeface="Calibri" panose="020F0502020204030204" pitchFamily="34" charset="0"/>
                <a:ea typeface="Calibri" panose="020F0502020204030204" pitchFamily="34" charset="0"/>
                <a:cs typeface="Arial" panose="020B0604020202020204" pitchFamily="34" charset="0"/>
              </a:rPr>
              <a:t> minimum supervision.</a:t>
            </a:r>
          </a:p>
          <a:p>
            <a:pPr marL="171450" indent="-171450">
              <a:spcBef>
                <a:spcPts val="1000"/>
              </a:spcBef>
              <a:buFont typeface="Wingdings" pitchFamily="2" charset="2"/>
              <a:buChar char="§"/>
            </a:pPr>
            <a:r>
              <a:rPr lang="en-US" sz="1100" dirty="0"/>
              <a:t>There are three main supervision levels that can be filtered from IFERB projects bank: low, medium and high. </a:t>
            </a:r>
          </a:p>
          <a:p>
            <a:pPr marL="171450" indent="-171450">
              <a:spcBef>
                <a:spcPts val="1000"/>
              </a:spcBef>
              <a:buFont typeface="Wingdings" pitchFamily="2" charset="2"/>
              <a:buChar char="§"/>
            </a:pPr>
            <a:r>
              <a:rPr lang="en-US" sz="1100" dirty="0"/>
              <a:t>Based on what you know about your students and/or their parents (literate, cooperative …etc.) you can decide on the level of supervision required to ensure learning; you can read the project brief, Figure 1.2,  to have a quick idea about the project.</a:t>
            </a:r>
          </a:p>
          <a:p>
            <a:pPr marL="171450" indent="-171450">
              <a:spcBef>
                <a:spcPts val="1000"/>
              </a:spcBef>
              <a:buFont typeface="Wingdings" pitchFamily="2" charset="2"/>
              <a:buChar char="§"/>
            </a:pPr>
            <a:r>
              <a:rPr lang="en-US" sz="1100" dirty="0"/>
              <a:t>For example, if you know that the parents are busy with work and they cannot offer supervision from home when needed, then maybe it is wiser to select projects that requires less supervision; i.e. low level of supervision.</a:t>
            </a:r>
          </a:p>
          <a:p>
            <a:pPr marL="171450" indent="-171450">
              <a:spcBef>
                <a:spcPts val="1000"/>
              </a:spcBef>
              <a:buFont typeface="Wingdings" pitchFamily="2" charset="2"/>
              <a:buChar char="§"/>
            </a:pPr>
            <a:r>
              <a:rPr lang="en-US" sz="1100" dirty="0"/>
              <a:t>In other situations, students might be 4 years old, for example, and one of the activities requires cutting a paper with scissors. Such young students will probably require high supervision to successfully cut the paper without hurting themselves. However, older students (8+ years old) probably already know how to cut using scissors, which means they need low supervision for this activity. </a:t>
            </a:r>
          </a:p>
          <a:p>
            <a:pPr marL="171450" indent="-171450">
              <a:spcBef>
                <a:spcPts val="1000"/>
              </a:spcBef>
              <a:buFont typeface="Arial" panose="020B0604020202020204" pitchFamily="34" charset="0"/>
              <a:buChar char="•"/>
            </a:pPr>
            <a:endParaRPr lang="en-US" sz="1100" dirty="0"/>
          </a:p>
          <a:p>
            <a:pPr marL="171450" indent="-171450">
              <a:spcBef>
                <a:spcPts val="1000"/>
              </a:spcBef>
              <a:buFont typeface="Arial" panose="020B0604020202020204" pitchFamily="34" charset="0"/>
              <a:buChar char="•"/>
            </a:pPr>
            <a:endParaRPr lang="en-US" sz="1100" dirty="0"/>
          </a:p>
        </p:txBody>
      </p:sp>
      <p:grpSp>
        <p:nvGrpSpPr>
          <p:cNvPr id="101" name="Group 100">
            <a:extLst>
              <a:ext uri="{FF2B5EF4-FFF2-40B4-BE49-F238E27FC236}">
                <a16:creationId xmlns:a16="http://schemas.microsoft.com/office/drawing/2014/main" id="{ECDD2E85-CB78-EE4C-B991-CAFF2F3BA0E8}"/>
              </a:ext>
            </a:extLst>
          </p:cNvPr>
          <p:cNvGrpSpPr/>
          <p:nvPr/>
        </p:nvGrpSpPr>
        <p:grpSpPr>
          <a:xfrm>
            <a:off x="12075568" y="5942662"/>
            <a:ext cx="1639193" cy="2806426"/>
            <a:chOff x="12063845" y="6015435"/>
            <a:chExt cx="1639193" cy="2806426"/>
          </a:xfrm>
        </p:grpSpPr>
        <p:pic>
          <p:nvPicPr>
            <p:cNvPr id="102" name="Graphic 101" descr="Storytelling with solid fill">
              <a:extLst>
                <a:ext uri="{FF2B5EF4-FFF2-40B4-BE49-F238E27FC236}">
                  <a16:creationId xmlns:a16="http://schemas.microsoft.com/office/drawing/2014/main" id="{4DC4DE6A-5928-354B-9EF1-0605D7E0413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64491" y="6226223"/>
              <a:ext cx="677412" cy="724143"/>
            </a:xfrm>
            <a:prstGeom prst="rect">
              <a:avLst/>
            </a:prstGeom>
          </p:spPr>
        </p:pic>
        <p:sp>
          <p:nvSpPr>
            <p:cNvPr id="103" name="TextBox 102">
              <a:extLst>
                <a:ext uri="{FF2B5EF4-FFF2-40B4-BE49-F238E27FC236}">
                  <a16:creationId xmlns:a16="http://schemas.microsoft.com/office/drawing/2014/main" id="{EE1EF426-08BB-1047-830A-320A02871E55}"/>
                </a:ext>
              </a:extLst>
            </p:cNvPr>
            <p:cNvSpPr txBox="1"/>
            <p:nvPr/>
          </p:nvSpPr>
          <p:spPr>
            <a:xfrm>
              <a:off x="12088640" y="7078200"/>
              <a:ext cx="1614398" cy="338554"/>
            </a:xfrm>
            <a:prstGeom prst="rect">
              <a:avLst/>
            </a:prstGeom>
            <a:noFill/>
            <a:ln>
              <a:noFill/>
            </a:ln>
          </p:spPr>
          <p:txBody>
            <a:bodyPr wrap="square" rtlCol="0">
              <a:spAutoFit/>
            </a:bodyPr>
            <a:lstStyle/>
            <a:p>
              <a:pPr algn="ctr"/>
              <a:r>
                <a:rPr lang="en-US" sz="1600" b="1" dirty="0">
                  <a:solidFill>
                    <a:srgbClr val="D9232D"/>
                  </a:solidFill>
                </a:rPr>
                <a:t>Extra Reading</a:t>
              </a:r>
            </a:p>
          </p:txBody>
        </p:sp>
        <p:sp>
          <p:nvSpPr>
            <p:cNvPr id="104" name="Rounded Rectangle 103">
              <a:extLst>
                <a:ext uri="{FF2B5EF4-FFF2-40B4-BE49-F238E27FC236}">
                  <a16:creationId xmlns:a16="http://schemas.microsoft.com/office/drawing/2014/main" id="{95158ED8-E994-934C-BA09-5AF3ACCABAAD}"/>
                </a:ext>
              </a:extLst>
            </p:cNvPr>
            <p:cNvSpPr/>
            <p:nvPr/>
          </p:nvSpPr>
          <p:spPr>
            <a:xfrm>
              <a:off x="12063845" y="6015435"/>
              <a:ext cx="1488070" cy="28064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636577F8-FADD-994C-A55A-64153ACFEB8E}"/>
                </a:ext>
              </a:extLst>
            </p:cNvPr>
            <p:cNvSpPr/>
            <p:nvPr/>
          </p:nvSpPr>
          <p:spPr>
            <a:xfrm>
              <a:off x="12210852" y="7358879"/>
              <a:ext cx="1330885" cy="646331"/>
            </a:xfrm>
            <a:prstGeom prst="rect">
              <a:avLst/>
            </a:prstGeom>
            <a:ln>
              <a:noFill/>
            </a:ln>
          </p:spPr>
          <p:txBody>
            <a:bodyPr wrap="square">
              <a:spAutoFit/>
            </a:bodyPr>
            <a:lstStyle/>
            <a:p>
              <a:pPr algn="ctr"/>
              <a:r>
                <a:rPr lang="en-US" sz="900" dirty="0"/>
                <a:t>You can access this </a:t>
              </a:r>
              <a:r>
                <a:rPr lang="en-US" sz="900" i="1" dirty="0"/>
                <a:t>Project Document </a:t>
              </a:r>
              <a:r>
                <a:rPr lang="en-US" sz="900" dirty="0"/>
                <a:t>from Appendix A - (section A.6)</a:t>
              </a:r>
            </a:p>
          </p:txBody>
        </p:sp>
      </p:grpSp>
      <p:pic>
        <p:nvPicPr>
          <p:cNvPr id="109" name="Graphic 108" descr="Lightbulb with solid fill">
            <a:extLst>
              <a:ext uri="{FF2B5EF4-FFF2-40B4-BE49-F238E27FC236}">
                <a16:creationId xmlns:a16="http://schemas.microsoft.com/office/drawing/2014/main" id="{886BE0FA-F8C3-1C45-AC3D-32091D14FBD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68995" y="2832926"/>
            <a:ext cx="364053" cy="364053"/>
          </a:xfrm>
          <a:prstGeom prst="rect">
            <a:avLst/>
          </a:prstGeom>
        </p:spPr>
      </p:pic>
      <p:pic>
        <p:nvPicPr>
          <p:cNvPr id="110" name="Graphic 109" descr="Storytelling with solid fill">
            <a:extLst>
              <a:ext uri="{FF2B5EF4-FFF2-40B4-BE49-F238E27FC236}">
                <a16:creationId xmlns:a16="http://schemas.microsoft.com/office/drawing/2014/main" id="{6F15E14A-9FA3-7E49-8E80-F9270C6F340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01067" y="6028314"/>
            <a:ext cx="393186" cy="420310"/>
          </a:xfrm>
          <a:prstGeom prst="rect">
            <a:avLst/>
          </a:prstGeom>
        </p:spPr>
      </p:pic>
      <p:grpSp>
        <p:nvGrpSpPr>
          <p:cNvPr id="42" name="Group 41">
            <a:extLst>
              <a:ext uri="{FF2B5EF4-FFF2-40B4-BE49-F238E27FC236}">
                <a16:creationId xmlns:a16="http://schemas.microsoft.com/office/drawing/2014/main" id="{080F85FF-412B-4480-9647-CC450F8F4072}"/>
              </a:ext>
            </a:extLst>
          </p:cNvPr>
          <p:cNvGrpSpPr/>
          <p:nvPr/>
        </p:nvGrpSpPr>
        <p:grpSpPr>
          <a:xfrm>
            <a:off x="8611354" y="8873320"/>
            <a:ext cx="5130901" cy="1495645"/>
            <a:chOff x="13433726" y="6715828"/>
            <a:chExt cx="5130901" cy="1495645"/>
          </a:xfrm>
        </p:grpSpPr>
        <p:grpSp>
          <p:nvGrpSpPr>
            <p:cNvPr id="43" name="Group 42">
              <a:extLst>
                <a:ext uri="{FF2B5EF4-FFF2-40B4-BE49-F238E27FC236}">
                  <a16:creationId xmlns:a16="http://schemas.microsoft.com/office/drawing/2014/main" id="{00F1611C-67D2-4974-A284-831BD201D995}"/>
                </a:ext>
              </a:extLst>
            </p:cNvPr>
            <p:cNvGrpSpPr/>
            <p:nvPr/>
          </p:nvGrpSpPr>
          <p:grpSpPr>
            <a:xfrm>
              <a:off x="13433726" y="6715828"/>
              <a:ext cx="5130901" cy="1495645"/>
              <a:chOff x="10579095" y="8752252"/>
              <a:chExt cx="3136905" cy="914400"/>
            </a:xfrm>
            <a:solidFill>
              <a:srgbClr val="FFC000">
                <a:alpha val="69020"/>
              </a:srgbClr>
            </a:solidFill>
          </p:grpSpPr>
          <p:sp>
            <p:nvSpPr>
              <p:cNvPr id="45" name="Rectangle 44">
                <a:extLst>
                  <a:ext uri="{FF2B5EF4-FFF2-40B4-BE49-F238E27FC236}">
                    <a16:creationId xmlns:a16="http://schemas.microsoft.com/office/drawing/2014/main" id="{325BC762-D490-4353-B15C-38771AA15388}"/>
                  </a:ext>
                </a:extLst>
              </p:cNvPr>
              <p:cNvSpPr/>
              <p:nvPr/>
            </p:nvSpPr>
            <p:spPr>
              <a:xfrm>
                <a:off x="11417110" y="9124891"/>
                <a:ext cx="2298890" cy="378439"/>
              </a:xfrm>
              <a:prstGeom prst="rect">
                <a:avLst/>
              </a:prstGeom>
              <a:solidFill>
                <a:srgbClr val="B4C7E7"/>
              </a:solidFill>
              <a:ln>
                <a:noFill/>
              </a:ln>
              <a:effectLst>
                <a:softEdge rad="1270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b="1" dirty="0"/>
              </a:p>
            </p:txBody>
          </p:sp>
          <p:pic>
            <p:nvPicPr>
              <p:cNvPr id="46" name="Graphic 45" descr="Thumbs up sign with solid fill">
                <a:extLst>
                  <a:ext uri="{FF2B5EF4-FFF2-40B4-BE49-F238E27FC236}">
                    <a16:creationId xmlns:a16="http://schemas.microsoft.com/office/drawing/2014/main" id="{56F2ED8A-44AE-4AEE-B41D-0947AB348C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579095" y="8752252"/>
                <a:ext cx="914400" cy="914400"/>
              </a:xfrm>
              <a:prstGeom prst="rect">
                <a:avLst/>
              </a:prstGeom>
              <a:effectLst>
                <a:softEdge rad="12700"/>
              </a:effectLst>
            </p:spPr>
          </p:pic>
        </p:grpSp>
        <p:sp>
          <p:nvSpPr>
            <p:cNvPr id="44" name="Rectangle 43">
              <a:extLst>
                <a:ext uri="{FF2B5EF4-FFF2-40B4-BE49-F238E27FC236}">
                  <a16:creationId xmlns:a16="http://schemas.microsoft.com/office/drawing/2014/main" id="{D70BDA65-D064-4709-BC75-E8BF390A8FD8}"/>
                </a:ext>
              </a:extLst>
            </p:cNvPr>
            <p:cNvSpPr/>
            <p:nvPr/>
          </p:nvSpPr>
          <p:spPr>
            <a:xfrm>
              <a:off x="14833750" y="7380130"/>
              <a:ext cx="3730877" cy="46947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There is always a first time! </a:t>
              </a:r>
            </a:p>
            <a:p>
              <a:pPr algn="ctr"/>
              <a:r>
                <a:rPr lang="en-US" sz="1400" b="1" dirty="0"/>
                <a:t>It is okay to make mistakes while learning!</a:t>
              </a:r>
            </a:p>
          </p:txBody>
        </p:sp>
      </p:grpSp>
      <p:sp>
        <p:nvSpPr>
          <p:cNvPr id="33" name="Star: 5 Points 57">
            <a:extLst>
              <a:ext uri="{FF2B5EF4-FFF2-40B4-BE49-F238E27FC236}">
                <a16:creationId xmlns:a16="http://schemas.microsoft.com/office/drawing/2014/main" id="{24C75CD5-C5EA-4238-9C89-9AF1EB96E8DF}"/>
              </a:ext>
            </a:extLst>
          </p:cNvPr>
          <p:cNvSpPr/>
          <p:nvPr/>
        </p:nvSpPr>
        <p:spPr>
          <a:xfrm>
            <a:off x="2173395" y="7315144"/>
            <a:ext cx="186880" cy="190151"/>
          </a:xfrm>
          <a:prstGeom prst="star5">
            <a:avLst/>
          </a:prstGeom>
          <a:solidFill>
            <a:srgbClr val="EA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5545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6661D290-A67D-5A40-9081-E530E88BF00A}"/>
              </a:ext>
            </a:extLst>
          </p:cNvPr>
          <p:cNvSpPr/>
          <p:nvPr/>
        </p:nvSpPr>
        <p:spPr>
          <a:xfrm>
            <a:off x="1861883" y="0"/>
            <a:ext cx="10226757" cy="10505647"/>
          </a:xfrm>
          <a:prstGeom prst="rect">
            <a:avLst/>
          </a:prstGeom>
          <a:solidFill>
            <a:srgbClr val="F6F3E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DA8895C6-5698-0B43-AA4E-AB944CEDC995}"/>
              </a:ext>
            </a:extLst>
          </p:cNvPr>
          <p:cNvSpPr/>
          <p:nvPr/>
        </p:nvSpPr>
        <p:spPr>
          <a:xfrm>
            <a:off x="12097343" y="0"/>
            <a:ext cx="1618657" cy="10515600"/>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E2AD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1 – Project Selection</a:t>
            </a:r>
          </a:p>
        </p:txBody>
      </p:sp>
      <p:pic>
        <p:nvPicPr>
          <p:cNvPr id="115" name="Graphic 114" descr="Lightbulb with solid fill">
            <a:extLst>
              <a:ext uri="{FF2B5EF4-FFF2-40B4-BE49-F238E27FC236}">
                <a16:creationId xmlns:a16="http://schemas.microsoft.com/office/drawing/2014/main" id="{C1D62983-5161-F446-B975-596C16C0BD0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46733" y="881267"/>
            <a:ext cx="519872" cy="519872"/>
          </a:xfrm>
          <a:prstGeom prst="rect">
            <a:avLst/>
          </a:prstGeom>
        </p:spPr>
      </p:pic>
      <p:sp>
        <p:nvSpPr>
          <p:cNvPr id="9" name="Google Shape;120;p54">
            <a:extLst>
              <a:ext uri="{FF2B5EF4-FFF2-40B4-BE49-F238E27FC236}">
                <a16:creationId xmlns:a16="http://schemas.microsoft.com/office/drawing/2014/main" id="{4ED22EA8-2A60-6641-BFCA-26A1F4B5A1DE}"/>
              </a:ext>
            </a:extLst>
          </p:cNvPr>
          <p:cNvSpPr txBox="1">
            <a:spLocks/>
          </p:cNvSpPr>
          <p:nvPr/>
        </p:nvSpPr>
        <p:spPr>
          <a:xfrm>
            <a:off x="2101094" y="372719"/>
            <a:ext cx="5285547" cy="431026"/>
          </a:xfrm>
          <a:prstGeom prst="rect">
            <a:avLst/>
          </a:prstGeom>
          <a:noFill/>
          <a:ln>
            <a:noFill/>
          </a:ln>
        </p:spPr>
        <p:txBody>
          <a:bodyPr spcFirstLastPara="1" vert="horz" wrap="square" lIns="91425" tIns="45700" rIns="91425" bIns="45700" rtlCol="0" anchor="ctr" anchorCtr="0">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ea typeface="+mn-ea"/>
                <a:cs typeface="+mn-cs"/>
                <a:sym typeface="Lustria"/>
              </a:rPr>
              <a:t>1.3. How to Select Projects – Quick Start (4/4)</a:t>
            </a:r>
            <a:endParaRPr lang="en-US" sz="2000" b="1" dirty="0">
              <a:solidFill>
                <a:srgbClr val="E52831"/>
              </a:solidFill>
              <a:latin typeface="Lustria"/>
              <a:ea typeface="+mn-ea"/>
              <a:cs typeface="+mn-cs"/>
            </a:endParaRPr>
          </a:p>
        </p:txBody>
      </p:sp>
      <p:sp>
        <p:nvSpPr>
          <p:cNvPr id="10" name="Content Placeholder 2">
            <a:extLst>
              <a:ext uri="{FF2B5EF4-FFF2-40B4-BE49-F238E27FC236}">
                <a16:creationId xmlns:a16="http://schemas.microsoft.com/office/drawing/2014/main" id="{011A8E1D-9A3A-6D4E-8B2E-D5DEB643FA08}"/>
              </a:ext>
            </a:extLst>
          </p:cNvPr>
          <p:cNvSpPr txBox="1">
            <a:spLocks/>
          </p:cNvSpPr>
          <p:nvPr/>
        </p:nvSpPr>
        <p:spPr>
          <a:xfrm>
            <a:off x="2101094" y="807974"/>
            <a:ext cx="4592658" cy="9034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200" b="1" dirty="0">
                <a:solidFill>
                  <a:srgbClr val="C43E38"/>
                </a:solidFill>
              </a:rPr>
              <a:t>1.3.2. Select By Context (3/3)</a:t>
            </a:r>
          </a:p>
          <a:p>
            <a:pPr marL="0" indent="0">
              <a:lnSpc>
                <a:spcPct val="120000"/>
              </a:lnSpc>
              <a:buNone/>
            </a:pPr>
            <a:r>
              <a:rPr lang="en-US" sz="1200" b="1" dirty="0">
                <a:solidFill>
                  <a:srgbClr val="C43E38"/>
                </a:solidFill>
              </a:rPr>
              <a:t>D) Guidance &amp; Resource Requirements (2/2)</a:t>
            </a:r>
          </a:p>
          <a:p>
            <a:pPr marL="457200" lvl="1" indent="0">
              <a:lnSpc>
                <a:spcPct val="120000"/>
              </a:lnSpc>
              <a:buNone/>
            </a:pPr>
            <a:r>
              <a:rPr lang="en-US" sz="1200" dirty="0"/>
              <a:t>  </a:t>
            </a:r>
          </a:p>
          <a:p>
            <a:pPr>
              <a:lnSpc>
                <a:spcPct val="120000"/>
              </a:lnSpc>
              <a:buClr>
                <a:schemeClr val="tx1"/>
              </a:buClr>
            </a:pPr>
            <a:endParaRPr lang="en-US" sz="1200" dirty="0"/>
          </a:p>
          <a:p>
            <a:pPr marL="0" indent="0">
              <a:lnSpc>
                <a:spcPct val="120000"/>
              </a:lnSpc>
              <a:buNone/>
            </a:pPr>
            <a:endParaRPr lang="en-US" sz="1200" dirty="0"/>
          </a:p>
        </p:txBody>
      </p:sp>
      <p:sp>
        <p:nvSpPr>
          <p:cNvPr id="13" name="Rectangle 12">
            <a:extLst>
              <a:ext uri="{FF2B5EF4-FFF2-40B4-BE49-F238E27FC236}">
                <a16:creationId xmlns:a16="http://schemas.microsoft.com/office/drawing/2014/main" id="{2B3AA02C-4AEE-E749-A490-40EC88325CFA}"/>
              </a:ext>
            </a:extLst>
          </p:cNvPr>
          <p:cNvSpPr/>
          <p:nvPr/>
        </p:nvSpPr>
        <p:spPr>
          <a:xfrm>
            <a:off x="12217364" y="5773221"/>
            <a:ext cx="1378611" cy="3335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solidFill>
                  <a:srgbClr val="D9232D"/>
                </a:solidFill>
              </a:rPr>
              <a:t>   Remember: </a:t>
            </a:r>
          </a:p>
          <a:p>
            <a:pPr lvl="0" algn="ctr"/>
            <a:r>
              <a:rPr lang="en-US" sz="900" dirty="0">
                <a:solidFill>
                  <a:schemeClr val="tx1"/>
                </a:solidFill>
              </a:rPr>
              <a:t>   If you are working with an NGO or school, they might have already categorized projects based on guidance level.  This is helpful if you only have access to projects’ hard/soft copies without any access to the online filter to help you select projects based on supervision level. Also, NGOs might be able to further guide you on the proper supervision level for your students. </a:t>
            </a:r>
          </a:p>
        </p:txBody>
      </p:sp>
      <p:sp>
        <p:nvSpPr>
          <p:cNvPr id="14" name="Rectangle 13">
            <a:extLst>
              <a:ext uri="{FF2B5EF4-FFF2-40B4-BE49-F238E27FC236}">
                <a16:creationId xmlns:a16="http://schemas.microsoft.com/office/drawing/2014/main" id="{3DA58FF3-95A8-4D46-AC71-29649D3F1FCF}"/>
              </a:ext>
            </a:extLst>
          </p:cNvPr>
          <p:cNvSpPr/>
          <p:nvPr/>
        </p:nvSpPr>
        <p:spPr>
          <a:xfrm>
            <a:off x="12217364" y="1445958"/>
            <a:ext cx="1378611" cy="3213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solidFill>
                  <a:srgbClr val="E61831"/>
                </a:solidFill>
              </a:rPr>
              <a:t>Tip: </a:t>
            </a:r>
          </a:p>
          <a:p>
            <a:pPr algn="ctr"/>
            <a:r>
              <a:rPr lang="en-US" sz="900" dirty="0">
                <a:solidFill>
                  <a:schemeClr val="tx1"/>
                </a:solidFill>
              </a:rPr>
              <a:t>Sometimes you will need to read the </a:t>
            </a:r>
            <a:r>
              <a:rPr lang="en-US" sz="900" i="1" dirty="0">
                <a:solidFill>
                  <a:schemeClr val="tx1"/>
                </a:solidFill>
              </a:rPr>
              <a:t>Project Document </a:t>
            </a:r>
            <a:r>
              <a:rPr lang="en-US" sz="900" dirty="0">
                <a:solidFill>
                  <a:schemeClr val="tx1"/>
                </a:solidFill>
              </a:rPr>
              <a:t>to be able to decide if all activities are suitable for your students or not. At this point, do not worry if some activities are suitable while others are not as this toolkit will guide on how to adjust these activities to meet your guidance level requirements. </a:t>
            </a:r>
          </a:p>
        </p:txBody>
      </p:sp>
      <p:pic>
        <p:nvPicPr>
          <p:cNvPr id="15" name="Graphic 14" descr="Alarm clock with solid fill">
            <a:extLst>
              <a:ext uri="{FF2B5EF4-FFF2-40B4-BE49-F238E27FC236}">
                <a16:creationId xmlns:a16="http://schemas.microsoft.com/office/drawing/2014/main" id="{E6A04F48-B35C-154A-9DBD-8D28F0529C1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73426" y="5106734"/>
            <a:ext cx="666487" cy="666487"/>
          </a:xfrm>
          <a:prstGeom prst="rect">
            <a:avLst/>
          </a:prstGeom>
        </p:spPr>
      </p:pic>
      <p:sp>
        <p:nvSpPr>
          <p:cNvPr id="18" name="TextBox 17">
            <a:extLst>
              <a:ext uri="{FF2B5EF4-FFF2-40B4-BE49-F238E27FC236}">
                <a16:creationId xmlns:a16="http://schemas.microsoft.com/office/drawing/2014/main" id="{E8829DB1-D19F-234D-9A8B-004F359CB1D1}"/>
              </a:ext>
            </a:extLst>
          </p:cNvPr>
          <p:cNvSpPr txBox="1"/>
          <p:nvPr/>
        </p:nvSpPr>
        <p:spPr>
          <a:xfrm>
            <a:off x="2101094" y="1494373"/>
            <a:ext cx="8477144" cy="1728678"/>
          </a:xfrm>
          <a:prstGeom prst="rect">
            <a:avLst/>
          </a:prstGeom>
          <a:noFill/>
        </p:spPr>
        <p:txBody>
          <a:bodyPr wrap="square" rtlCol="0">
            <a:spAutoFit/>
          </a:bodyPr>
          <a:lstStyle/>
          <a:p>
            <a:pPr>
              <a:lnSpc>
                <a:spcPct val="150000"/>
              </a:lnSpc>
            </a:pPr>
            <a:r>
              <a:rPr lang="en-US" sz="1200" b="1" i="1" dirty="0"/>
              <a:t>Resource Requirements</a:t>
            </a:r>
          </a:p>
          <a:p>
            <a:pPr marL="171450" indent="-171450">
              <a:spcBef>
                <a:spcPts val="1000"/>
              </a:spcBef>
              <a:buFont typeface="Wingdings" pitchFamily="2" charset="2"/>
              <a:buChar char="§"/>
            </a:pPr>
            <a:r>
              <a:rPr lang="en-US" sz="1100" dirty="0"/>
              <a:t>IFERB </a:t>
            </a:r>
            <a:r>
              <a:rPr lang="en-US" sz="1100" dirty="0">
                <a:ea typeface="Calibri" panose="020F0502020204030204" pitchFamily="34" charset="0"/>
                <a:cs typeface="Arial" panose="020B0604020202020204" pitchFamily="34" charset="0"/>
              </a:rPr>
              <a:t>projects are also categorized based on the number and type of resources required to complete them.</a:t>
            </a:r>
          </a:p>
          <a:p>
            <a:pPr marL="171450" indent="-171450">
              <a:spcBef>
                <a:spcPts val="1000"/>
              </a:spcBef>
              <a:buFont typeface="Wingdings" pitchFamily="2" charset="2"/>
              <a:buChar char="§"/>
            </a:pPr>
            <a:r>
              <a:rPr lang="en-US" sz="1100" dirty="0">
                <a:ea typeface="Calibri" panose="020F0502020204030204" pitchFamily="34" charset="0"/>
                <a:cs typeface="Arial" panose="020B0604020202020204" pitchFamily="34" charset="0"/>
              </a:rPr>
              <a:t>There are three levels for required resources: low, medium and high.</a:t>
            </a:r>
          </a:p>
          <a:p>
            <a:pPr marL="171450" indent="-171450">
              <a:spcBef>
                <a:spcPts val="1000"/>
              </a:spcBef>
              <a:buFont typeface="Wingdings" pitchFamily="2" charset="2"/>
              <a:buChar char="§"/>
            </a:pPr>
            <a:r>
              <a:rPr lang="en-US" sz="1100" dirty="0">
                <a:ea typeface="Calibri" panose="020F0502020204030204" pitchFamily="34" charset="0"/>
                <a:cs typeface="Arial" panose="020B0604020202020204" pitchFamily="34" charset="0"/>
              </a:rPr>
              <a:t>You can refer to project brief from your projects’ documents, like the one in Figure 1.2, read the </a:t>
            </a:r>
            <a:r>
              <a:rPr lang="en-US" sz="1100" b="1" i="1" dirty="0">
                <a:ea typeface="Calibri" panose="020F0502020204030204" pitchFamily="34" charset="0"/>
                <a:cs typeface="Arial" panose="020B0604020202020204" pitchFamily="34" charset="0"/>
              </a:rPr>
              <a:t>Supplies Required </a:t>
            </a:r>
            <a:r>
              <a:rPr lang="en-US" sz="1100" dirty="0">
                <a:ea typeface="Calibri" panose="020F0502020204030204" pitchFamily="34" charset="0"/>
                <a:cs typeface="Arial" panose="020B0604020202020204" pitchFamily="34" charset="0"/>
              </a:rPr>
              <a:t>section to have an idea about required supplies and resources. </a:t>
            </a:r>
          </a:p>
          <a:p>
            <a:pPr marL="171450" indent="-171450">
              <a:spcBef>
                <a:spcPts val="1000"/>
              </a:spcBef>
              <a:buFont typeface="Wingdings" pitchFamily="2" charset="2"/>
              <a:buChar char="§"/>
            </a:pPr>
            <a:r>
              <a:rPr lang="en-US" sz="1100" dirty="0">
                <a:cs typeface="Arial" panose="020B0604020202020204" pitchFamily="34" charset="0"/>
              </a:rPr>
              <a:t>To help you decide the project is a good fit for your students, consider the following:</a:t>
            </a:r>
            <a:endParaRPr lang="en-US" sz="1100" dirty="0"/>
          </a:p>
        </p:txBody>
      </p:sp>
      <p:sp>
        <p:nvSpPr>
          <p:cNvPr id="6" name="Rectangle 5">
            <a:extLst>
              <a:ext uri="{FF2B5EF4-FFF2-40B4-BE49-F238E27FC236}">
                <a16:creationId xmlns:a16="http://schemas.microsoft.com/office/drawing/2014/main" id="{F4E8D4AE-355E-014B-9A11-C04266D727CC}"/>
              </a:ext>
            </a:extLst>
          </p:cNvPr>
          <p:cNvSpPr/>
          <p:nvPr/>
        </p:nvSpPr>
        <p:spPr>
          <a:xfrm>
            <a:off x="2101092" y="3435771"/>
            <a:ext cx="3194244" cy="2115403"/>
          </a:xfrm>
          <a:prstGeom prst="rect">
            <a:avLst/>
          </a:prstGeom>
          <a:solidFill>
            <a:srgbClr val="EEE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EC0D2BC2-048B-CA4F-8A3E-F890CC624A72}"/>
              </a:ext>
            </a:extLst>
          </p:cNvPr>
          <p:cNvSpPr/>
          <p:nvPr/>
        </p:nvSpPr>
        <p:spPr>
          <a:xfrm>
            <a:off x="5397361" y="3435771"/>
            <a:ext cx="3149387" cy="2115403"/>
          </a:xfrm>
          <a:prstGeom prst="rect">
            <a:avLst/>
          </a:prstGeom>
          <a:solidFill>
            <a:srgbClr val="EEE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C14A8F4-1E43-5C4B-9D4E-88C471291E8F}"/>
              </a:ext>
            </a:extLst>
          </p:cNvPr>
          <p:cNvSpPr/>
          <p:nvPr/>
        </p:nvSpPr>
        <p:spPr>
          <a:xfrm>
            <a:off x="8652684" y="3435771"/>
            <a:ext cx="3179927" cy="2115403"/>
          </a:xfrm>
          <a:prstGeom prst="rect">
            <a:avLst/>
          </a:prstGeom>
          <a:solidFill>
            <a:srgbClr val="EEE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574CDA5D-BDF1-4942-91D0-6C8E9DBE64A1}"/>
              </a:ext>
            </a:extLst>
          </p:cNvPr>
          <p:cNvGrpSpPr/>
          <p:nvPr/>
        </p:nvGrpSpPr>
        <p:grpSpPr>
          <a:xfrm>
            <a:off x="2207037" y="3364692"/>
            <a:ext cx="2964291" cy="2094324"/>
            <a:chOff x="2207037" y="3422748"/>
            <a:chExt cx="2964291" cy="2094324"/>
          </a:xfrm>
        </p:grpSpPr>
        <p:sp>
          <p:nvSpPr>
            <p:cNvPr id="30" name="TextBox 29">
              <a:extLst>
                <a:ext uri="{FF2B5EF4-FFF2-40B4-BE49-F238E27FC236}">
                  <a16:creationId xmlns:a16="http://schemas.microsoft.com/office/drawing/2014/main" id="{5831294D-F418-6947-B7FF-58E5D04B7A8A}"/>
                </a:ext>
              </a:extLst>
            </p:cNvPr>
            <p:cNvSpPr txBox="1"/>
            <p:nvPr/>
          </p:nvSpPr>
          <p:spPr>
            <a:xfrm>
              <a:off x="2207037" y="3935515"/>
              <a:ext cx="2964291" cy="261610"/>
            </a:xfrm>
            <a:prstGeom prst="rect">
              <a:avLst/>
            </a:prstGeom>
            <a:noFill/>
          </p:spPr>
          <p:txBody>
            <a:bodyPr wrap="square" rtlCol="0">
              <a:spAutoFit/>
            </a:bodyPr>
            <a:lstStyle/>
            <a:p>
              <a:r>
                <a:rPr lang="en-US" sz="1100" b="1" dirty="0">
                  <a:solidFill>
                    <a:srgbClr val="BF0000"/>
                  </a:solidFill>
                </a:rPr>
                <a:t>Resources Scarcity – Low Resources</a:t>
              </a:r>
            </a:p>
          </p:txBody>
        </p:sp>
        <p:sp>
          <p:nvSpPr>
            <p:cNvPr id="31" name="TextBox 30">
              <a:extLst>
                <a:ext uri="{FF2B5EF4-FFF2-40B4-BE49-F238E27FC236}">
                  <a16:creationId xmlns:a16="http://schemas.microsoft.com/office/drawing/2014/main" id="{48693A2E-AF59-0441-8107-069D6B19C655}"/>
                </a:ext>
              </a:extLst>
            </p:cNvPr>
            <p:cNvSpPr txBox="1"/>
            <p:nvPr/>
          </p:nvSpPr>
          <p:spPr>
            <a:xfrm>
              <a:off x="2219819" y="4126247"/>
              <a:ext cx="2846750" cy="1277273"/>
            </a:xfrm>
            <a:prstGeom prst="rect">
              <a:avLst/>
            </a:prstGeom>
            <a:noFill/>
          </p:spPr>
          <p:txBody>
            <a:bodyPr wrap="square" rtlCol="0">
              <a:spAutoFit/>
            </a:bodyPr>
            <a:lstStyle/>
            <a:p>
              <a:r>
                <a:rPr lang="en-US" sz="1100" dirty="0">
                  <a:cs typeface="Arial" panose="020B0604020202020204" pitchFamily="34" charset="0"/>
                </a:rPr>
                <a:t>If most of the activities will be conducted from home and under the supervision of parents, then you might want to go for low resources requirements; these </a:t>
              </a:r>
              <a:r>
                <a:rPr lang="en-US" sz="1100" dirty="0">
                  <a:ea typeface="Calibri" panose="020F0502020204030204" pitchFamily="34" charset="0"/>
                  <a:cs typeface="Arial" panose="020B0604020202020204" pitchFamily="34" charset="0"/>
                </a:rPr>
                <a:t>may involve just a few scrap materials that are easily found in homes; e.g. salt, sugar, flour…etc. These are usually paper and pencil.</a:t>
              </a:r>
              <a:endParaRPr lang="en-US" sz="1100" dirty="0"/>
            </a:p>
          </p:txBody>
        </p:sp>
        <p:pic>
          <p:nvPicPr>
            <p:cNvPr id="32" name="Graphic 31" descr="Empty battery with solid fill">
              <a:extLst>
                <a:ext uri="{FF2B5EF4-FFF2-40B4-BE49-F238E27FC236}">
                  <a16:creationId xmlns:a16="http://schemas.microsoft.com/office/drawing/2014/main" id="{D4F4E429-2CDA-2A40-94E5-6CB14A96F5E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19819" y="3422748"/>
              <a:ext cx="565121" cy="565121"/>
            </a:xfrm>
            <a:prstGeom prst="rect">
              <a:avLst/>
            </a:prstGeom>
          </p:spPr>
        </p:pic>
        <p:pic>
          <p:nvPicPr>
            <p:cNvPr id="33" name="Graphic 32" descr="Salt And Pepper outline">
              <a:extLst>
                <a:ext uri="{FF2B5EF4-FFF2-40B4-BE49-F238E27FC236}">
                  <a16:creationId xmlns:a16="http://schemas.microsoft.com/office/drawing/2014/main" id="{CB8B9BAD-ED44-D64D-9F06-A6BE59BA6A3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45000" y="5177626"/>
              <a:ext cx="314325" cy="314325"/>
            </a:xfrm>
            <a:prstGeom prst="rect">
              <a:avLst/>
            </a:prstGeom>
          </p:spPr>
        </p:pic>
        <p:pic>
          <p:nvPicPr>
            <p:cNvPr id="34" name="Graphic 33" descr="Apple outline">
              <a:extLst>
                <a:ext uri="{FF2B5EF4-FFF2-40B4-BE49-F238E27FC236}">
                  <a16:creationId xmlns:a16="http://schemas.microsoft.com/office/drawing/2014/main" id="{A5FE15E7-DAB8-5943-8AFE-CCADAD35A11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41900" y="5144037"/>
              <a:ext cx="347634" cy="347634"/>
            </a:xfrm>
            <a:prstGeom prst="rect">
              <a:avLst/>
            </a:prstGeom>
          </p:spPr>
        </p:pic>
        <p:pic>
          <p:nvPicPr>
            <p:cNvPr id="35" name="Graphic 34" descr="Bowl outline">
              <a:extLst>
                <a:ext uri="{FF2B5EF4-FFF2-40B4-BE49-F238E27FC236}">
                  <a16:creationId xmlns:a16="http://schemas.microsoft.com/office/drawing/2014/main" id="{97376840-0B3C-9E4E-B568-246ECDA02761}"/>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93450" y="5169438"/>
              <a:ext cx="347634" cy="347634"/>
            </a:xfrm>
            <a:prstGeom prst="rect">
              <a:avLst/>
            </a:prstGeom>
          </p:spPr>
        </p:pic>
      </p:grpSp>
      <p:grpSp>
        <p:nvGrpSpPr>
          <p:cNvPr id="8" name="Group 7">
            <a:extLst>
              <a:ext uri="{FF2B5EF4-FFF2-40B4-BE49-F238E27FC236}">
                <a16:creationId xmlns:a16="http://schemas.microsoft.com/office/drawing/2014/main" id="{88F8A072-8729-DF41-B41D-0FAF8E882285}"/>
              </a:ext>
            </a:extLst>
          </p:cNvPr>
          <p:cNvGrpSpPr/>
          <p:nvPr/>
        </p:nvGrpSpPr>
        <p:grpSpPr>
          <a:xfrm>
            <a:off x="5458944" y="3364692"/>
            <a:ext cx="3329517" cy="2068923"/>
            <a:chOff x="5458944" y="3422748"/>
            <a:chExt cx="3329517" cy="2068923"/>
          </a:xfrm>
        </p:grpSpPr>
        <p:sp>
          <p:nvSpPr>
            <p:cNvPr id="36" name="TextBox 35">
              <a:extLst>
                <a:ext uri="{FF2B5EF4-FFF2-40B4-BE49-F238E27FC236}">
                  <a16:creationId xmlns:a16="http://schemas.microsoft.com/office/drawing/2014/main" id="{B30ABDD6-4308-014E-91C8-64A22B9BB20B}"/>
                </a:ext>
              </a:extLst>
            </p:cNvPr>
            <p:cNvSpPr txBox="1"/>
            <p:nvPr/>
          </p:nvSpPr>
          <p:spPr>
            <a:xfrm>
              <a:off x="5469206" y="4205086"/>
              <a:ext cx="2970098" cy="600164"/>
            </a:xfrm>
            <a:prstGeom prst="rect">
              <a:avLst/>
            </a:prstGeom>
            <a:noFill/>
          </p:spPr>
          <p:txBody>
            <a:bodyPr wrap="square" rtlCol="0">
              <a:spAutoFit/>
            </a:bodyPr>
            <a:lstStyle/>
            <a:p>
              <a:r>
                <a:rPr lang="en-US" sz="1100" dirty="0">
                  <a:ea typeface="Calibri" panose="020F0502020204030204" pitchFamily="34" charset="0"/>
                  <a:cs typeface="Arial" panose="020B0604020202020204" pitchFamily="34" charset="0"/>
                </a:rPr>
                <a:t>Medium resources examples can include specific type of clothes, rocks, herbs or other scrap materials.</a:t>
              </a:r>
              <a:endParaRPr lang="en-US" sz="1100" dirty="0"/>
            </a:p>
          </p:txBody>
        </p:sp>
        <p:sp>
          <p:nvSpPr>
            <p:cNvPr id="37" name="TextBox 36">
              <a:extLst>
                <a:ext uri="{FF2B5EF4-FFF2-40B4-BE49-F238E27FC236}">
                  <a16:creationId xmlns:a16="http://schemas.microsoft.com/office/drawing/2014/main" id="{E6FBD467-94FC-B24E-AC6B-3A0299C0C3A6}"/>
                </a:ext>
              </a:extLst>
            </p:cNvPr>
            <p:cNvSpPr txBox="1"/>
            <p:nvPr/>
          </p:nvSpPr>
          <p:spPr>
            <a:xfrm>
              <a:off x="5458944" y="3945024"/>
              <a:ext cx="3329517" cy="261610"/>
            </a:xfrm>
            <a:prstGeom prst="rect">
              <a:avLst/>
            </a:prstGeom>
            <a:noFill/>
          </p:spPr>
          <p:txBody>
            <a:bodyPr wrap="square" rtlCol="0">
              <a:spAutoFit/>
            </a:bodyPr>
            <a:lstStyle/>
            <a:p>
              <a:r>
                <a:rPr lang="en-US" sz="1100" b="1" dirty="0">
                  <a:solidFill>
                    <a:srgbClr val="BF0000"/>
                  </a:solidFill>
                </a:rPr>
                <a:t>Some Resource Availability – Medium Resources</a:t>
              </a:r>
            </a:p>
          </p:txBody>
        </p:sp>
        <p:pic>
          <p:nvPicPr>
            <p:cNvPr id="39" name="Graphic 38" descr="Empty battery with solid fill">
              <a:extLst>
                <a:ext uri="{FF2B5EF4-FFF2-40B4-BE49-F238E27FC236}">
                  <a16:creationId xmlns:a16="http://schemas.microsoft.com/office/drawing/2014/main" id="{AA0A566E-699C-124F-B59E-011AD62D17A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05159" y="3422748"/>
              <a:ext cx="565121" cy="565121"/>
            </a:xfrm>
            <a:prstGeom prst="rect">
              <a:avLst/>
            </a:prstGeom>
          </p:spPr>
        </p:pic>
        <p:grpSp>
          <p:nvGrpSpPr>
            <p:cNvPr id="41" name="Group 40">
              <a:extLst>
                <a:ext uri="{FF2B5EF4-FFF2-40B4-BE49-F238E27FC236}">
                  <a16:creationId xmlns:a16="http://schemas.microsoft.com/office/drawing/2014/main" id="{E2256806-BE98-574E-B0F5-61D22C4C0F5F}"/>
                </a:ext>
              </a:extLst>
            </p:cNvPr>
            <p:cNvGrpSpPr/>
            <p:nvPr/>
          </p:nvGrpSpPr>
          <p:grpSpPr>
            <a:xfrm>
              <a:off x="5835862" y="5216424"/>
              <a:ext cx="2543029" cy="275247"/>
              <a:chOff x="5791614" y="5452759"/>
              <a:chExt cx="3211818" cy="347634"/>
            </a:xfrm>
          </p:grpSpPr>
          <p:pic>
            <p:nvPicPr>
              <p:cNvPr id="42" name="Graphic 41" descr="Alterations &amp; Tailoring outline">
                <a:extLst>
                  <a:ext uri="{FF2B5EF4-FFF2-40B4-BE49-F238E27FC236}">
                    <a16:creationId xmlns:a16="http://schemas.microsoft.com/office/drawing/2014/main" id="{328CEAEF-2ECD-0746-AD8D-BDAFECCCDD21}"/>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019063" y="5452759"/>
                <a:ext cx="347634" cy="347634"/>
              </a:xfrm>
              <a:prstGeom prst="rect">
                <a:avLst/>
              </a:prstGeom>
            </p:spPr>
          </p:pic>
          <p:pic>
            <p:nvPicPr>
              <p:cNvPr id="43" name="Graphic 42" descr="Balloons outline">
                <a:extLst>
                  <a:ext uri="{FF2B5EF4-FFF2-40B4-BE49-F238E27FC236}">
                    <a16:creationId xmlns:a16="http://schemas.microsoft.com/office/drawing/2014/main" id="{FF44AC7F-1B14-1445-AAE4-3E68ACD10352}"/>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337432" y="5452759"/>
                <a:ext cx="347634" cy="347634"/>
              </a:xfrm>
              <a:prstGeom prst="rect">
                <a:avLst/>
              </a:prstGeom>
            </p:spPr>
          </p:pic>
          <p:pic>
            <p:nvPicPr>
              <p:cNvPr id="44" name="Graphic 43" descr="Bow outline">
                <a:extLst>
                  <a:ext uri="{FF2B5EF4-FFF2-40B4-BE49-F238E27FC236}">
                    <a16:creationId xmlns:a16="http://schemas.microsoft.com/office/drawing/2014/main" id="{3FBB59C3-F7E9-5E4D-98B8-FCCA79F7798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655798" y="5452759"/>
                <a:ext cx="347634" cy="347634"/>
              </a:xfrm>
              <a:prstGeom prst="rect">
                <a:avLst/>
              </a:prstGeom>
            </p:spPr>
          </p:pic>
          <p:pic>
            <p:nvPicPr>
              <p:cNvPr id="45" name="Graphic 44" descr="Stacked Rocks outline">
                <a:extLst>
                  <a:ext uri="{FF2B5EF4-FFF2-40B4-BE49-F238E27FC236}">
                    <a16:creationId xmlns:a16="http://schemas.microsoft.com/office/drawing/2014/main" id="{B28DE7FC-B188-174E-8A5C-D21FE8DE486B}"/>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064442" y="5452840"/>
                <a:ext cx="347472" cy="347472"/>
              </a:xfrm>
              <a:prstGeom prst="rect">
                <a:avLst/>
              </a:prstGeom>
            </p:spPr>
          </p:pic>
          <p:pic>
            <p:nvPicPr>
              <p:cNvPr id="46" name="Graphic 45" descr="Dress outline">
                <a:extLst>
                  <a:ext uri="{FF2B5EF4-FFF2-40B4-BE49-F238E27FC236}">
                    <a16:creationId xmlns:a16="http://schemas.microsoft.com/office/drawing/2014/main" id="{9FDEA8AD-DB7F-A547-AE5E-F2C537B76A64}"/>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382649" y="5452840"/>
                <a:ext cx="347472" cy="347472"/>
              </a:xfrm>
              <a:prstGeom prst="rect">
                <a:avLst/>
              </a:prstGeom>
            </p:spPr>
          </p:pic>
          <p:pic>
            <p:nvPicPr>
              <p:cNvPr id="47" name="Graphic 46" descr="Tie outline">
                <a:extLst>
                  <a:ext uri="{FF2B5EF4-FFF2-40B4-BE49-F238E27FC236}">
                    <a16:creationId xmlns:a16="http://schemas.microsoft.com/office/drawing/2014/main" id="{13A95B00-DCC5-CC44-91DC-AC59FBFA6124}"/>
                  </a:ext>
                </a:extLst>
              </p:cNvPr>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746235" y="5452840"/>
                <a:ext cx="347472" cy="347472"/>
              </a:xfrm>
              <a:prstGeom prst="rect">
                <a:avLst/>
              </a:prstGeom>
            </p:spPr>
          </p:pic>
          <p:pic>
            <p:nvPicPr>
              <p:cNvPr id="48" name="Graphic 47" descr="Winter hat outline">
                <a:extLst>
                  <a:ext uri="{FF2B5EF4-FFF2-40B4-BE49-F238E27FC236}">
                    <a16:creationId xmlns:a16="http://schemas.microsoft.com/office/drawing/2014/main" id="{956F578E-C34F-7D4C-AFD1-B3FE63994DC3}"/>
                  </a:ext>
                </a:extLst>
              </p:cNvPr>
              <p:cNvPicPr>
                <a:picLocks noChangeAspect="1"/>
              </p:cNvPicPr>
              <p:nvPr/>
            </p:nvPicPr>
            <p:blipFill>
              <a:blip r:embed="rId26" cstate="hq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700856" y="5452840"/>
                <a:ext cx="347472" cy="347472"/>
              </a:xfrm>
              <a:prstGeom prst="rect">
                <a:avLst/>
              </a:prstGeom>
            </p:spPr>
          </p:pic>
          <p:pic>
            <p:nvPicPr>
              <p:cNvPr id="50" name="Graphic 49" descr="Cactus outline">
                <a:extLst>
                  <a:ext uri="{FF2B5EF4-FFF2-40B4-BE49-F238E27FC236}">
                    <a16:creationId xmlns:a16="http://schemas.microsoft.com/office/drawing/2014/main" id="{9A61CC61-75F3-1147-823A-50086CCC110F}"/>
                  </a:ext>
                </a:extLst>
              </p:cNvPr>
              <p:cNvPicPr>
                <a:picLocks noChangeAspect="1"/>
              </p:cNvPicPr>
              <p:nvPr/>
            </p:nvPicPr>
            <p:blipFill>
              <a:blip r:embed="rId28" cstate="hq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791614" y="5452840"/>
                <a:ext cx="347472" cy="347472"/>
              </a:xfrm>
              <a:prstGeom prst="rect">
                <a:avLst/>
              </a:prstGeom>
            </p:spPr>
          </p:pic>
          <p:pic>
            <p:nvPicPr>
              <p:cNvPr id="51" name="Graphic 50" descr="Plant With Roots outline">
                <a:extLst>
                  <a:ext uri="{FF2B5EF4-FFF2-40B4-BE49-F238E27FC236}">
                    <a16:creationId xmlns:a16="http://schemas.microsoft.com/office/drawing/2014/main" id="{1B768DA6-F948-CE47-B34C-8A38F9375684}"/>
                  </a:ext>
                </a:extLst>
              </p:cNvPr>
              <p:cNvPicPr>
                <a:picLocks noChangeAspect="1"/>
              </p:cNvPicPr>
              <p:nvPr/>
            </p:nvPicPr>
            <p:blipFill>
              <a:blip r:embed="rId30" cstate="hq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09821" y="5452840"/>
                <a:ext cx="347472" cy="347472"/>
              </a:xfrm>
              <a:prstGeom prst="rect">
                <a:avLst/>
              </a:prstGeom>
            </p:spPr>
          </p:pic>
          <p:pic>
            <p:nvPicPr>
              <p:cNvPr id="52" name="Graphic 51" descr="Holly outline">
                <a:extLst>
                  <a:ext uri="{FF2B5EF4-FFF2-40B4-BE49-F238E27FC236}">
                    <a16:creationId xmlns:a16="http://schemas.microsoft.com/office/drawing/2014/main" id="{D135E1DC-200D-8A4E-8DE5-6286ECE59FE5}"/>
                  </a:ext>
                </a:extLst>
              </p:cNvPr>
              <p:cNvPicPr>
                <a:picLocks noChangeAspect="1"/>
              </p:cNvPicPr>
              <p:nvPr/>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428028" y="5452840"/>
                <a:ext cx="347472" cy="347472"/>
              </a:xfrm>
              <a:prstGeom prst="rect">
                <a:avLst/>
              </a:prstGeom>
            </p:spPr>
          </p:pic>
        </p:grpSp>
      </p:grpSp>
      <p:grpSp>
        <p:nvGrpSpPr>
          <p:cNvPr id="19" name="Group 18">
            <a:extLst>
              <a:ext uri="{FF2B5EF4-FFF2-40B4-BE49-F238E27FC236}">
                <a16:creationId xmlns:a16="http://schemas.microsoft.com/office/drawing/2014/main" id="{D3D2721A-503E-224F-BFE3-17CA84E08274}"/>
              </a:ext>
            </a:extLst>
          </p:cNvPr>
          <p:cNvGrpSpPr/>
          <p:nvPr/>
        </p:nvGrpSpPr>
        <p:grpSpPr>
          <a:xfrm>
            <a:off x="8754125" y="3382726"/>
            <a:ext cx="3007960" cy="2054548"/>
            <a:chOff x="8754125" y="3440782"/>
            <a:chExt cx="3007960" cy="2054548"/>
          </a:xfrm>
        </p:grpSpPr>
        <p:sp>
          <p:nvSpPr>
            <p:cNvPr id="53" name="TextBox 52">
              <a:extLst>
                <a:ext uri="{FF2B5EF4-FFF2-40B4-BE49-F238E27FC236}">
                  <a16:creationId xmlns:a16="http://schemas.microsoft.com/office/drawing/2014/main" id="{271FF6CD-7778-1F4B-906B-393E8B708CDE}"/>
                </a:ext>
              </a:extLst>
            </p:cNvPr>
            <p:cNvSpPr txBox="1"/>
            <p:nvPr/>
          </p:nvSpPr>
          <p:spPr>
            <a:xfrm>
              <a:off x="8756571" y="4191039"/>
              <a:ext cx="2858337" cy="769441"/>
            </a:xfrm>
            <a:prstGeom prst="rect">
              <a:avLst/>
            </a:prstGeom>
            <a:noFill/>
          </p:spPr>
          <p:txBody>
            <a:bodyPr wrap="square" rtlCol="0">
              <a:spAutoFit/>
            </a:bodyPr>
            <a:lstStyle/>
            <a:p>
              <a:r>
                <a:rPr lang="en-US" sz="1100" dirty="0">
                  <a:ea typeface="Calibri" panose="020F0502020204030204" pitchFamily="34" charset="0"/>
                  <a:cs typeface="Arial" panose="020B0604020202020204" pitchFamily="34" charset="0"/>
                </a:rPr>
                <a:t>High resources can include specific chemicals and materials for scientific experiments. You need to make sure that these resources are available as well.</a:t>
              </a:r>
              <a:endParaRPr lang="en-US" sz="1100" dirty="0"/>
            </a:p>
          </p:txBody>
        </p:sp>
        <p:sp>
          <p:nvSpPr>
            <p:cNvPr id="54" name="TextBox 53">
              <a:extLst>
                <a:ext uri="{FF2B5EF4-FFF2-40B4-BE49-F238E27FC236}">
                  <a16:creationId xmlns:a16="http://schemas.microsoft.com/office/drawing/2014/main" id="{88DC1FB2-C2AB-1944-BCF2-7C1A19FCFD22}"/>
                </a:ext>
              </a:extLst>
            </p:cNvPr>
            <p:cNvSpPr txBox="1"/>
            <p:nvPr/>
          </p:nvSpPr>
          <p:spPr>
            <a:xfrm>
              <a:off x="8754125" y="3940515"/>
              <a:ext cx="2964291" cy="261610"/>
            </a:xfrm>
            <a:prstGeom prst="rect">
              <a:avLst/>
            </a:prstGeom>
            <a:noFill/>
          </p:spPr>
          <p:txBody>
            <a:bodyPr wrap="square" rtlCol="0">
              <a:spAutoFit/>
            </a:bodyPr>
            <a:lstStyle/>
            <a:p>
              <a:r>
                <a:rPr lang="en-US" sz="1100" b="1" dirty="0">
                  <a:solidFill>
                    <a:srgbClr val="BF0000"/>
                  </a:solidFill>
                </a:rPr>
                <a:t>Resources are Available– High Resources</a:t>
              </a:r>
            </a:p>
          </p:txBody>
        </p:sp>
        <p:pic>
          <p:nvPicPr>
            <p:cNvPr id="55" name="Graphic 54" descr="Full battery with solid fill">
              <a:extLst>
                <a:ext uri="{FF2B5EF4-FFF2-40B4-BE49-F238E27FC236}">
                  <a16:creationId xmlns:a16="http://schemas.microsoft.com/office/drawing/2014/main" id="{A23F5E01-2A8B-8847-AC1D-56F8BBDD9965}"/>
                </a:ext>
              </a:extLst>
            </p:cNvPr>
            <p:cNvPicPr>
              <a:picLocks noChangeAspect="1"/>
            </p:cNvPicPr>
            <p:nvPr/>
          </p:nvPicPr>
          <p:blipFill>
            <a:blip r:embed="rId34" cstate="hq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8756571" y="3440782"/>
              <a:ext cx="577493" cy="577493"/>
            </a:xfrm>
            <a:prstGeom prst="rect">
              <a:avLst/>
            </a:prstGeom>
          </p:spPr>
        </p:pic>
        <p:grpSp>
          <p:nvGrpSpPr>
            <p:cNvPr id="56" name="Group 55">
              <a:extLst>
                <a:ext uri="{FF2B5EF4-FFF2-40B4-BE49-F238E27FC236}">
                  <a16:creationId xmlns:a16="http://schemas.microsoft.com/office/drawing/2014/main" id="{2DE269F0-528C-814F-ABB0-720941951517}"/>
                </a:ext>
              </a:extLst>
            </p:cNvPr>
            <p:cNvGrpSpPr/>
            <p:nvPr/>
          </p:nvGrpSpPr>
          <p:grpSpPr>
            <a:xfrm>
              <a:off x="9735679" y="5177626"/>
              <a:ext cx="2026406" cy="317704"/>
              <a:chOff x="10861452" y="5459663"/>
              <a:chExt cx="2216278" cy="347472"/>
            </a:xfrm>
          </p:grpSpPr>
          <p:pic>
            <p:nvPicPr>
              <p:cNvPr id="57" name="Graphic 56" descr="Flask outline">
                <a:extLst>
                  <a:ext uri="{FF2B5EF4-FFF2-40B4-BE49-F238E27FC236}">
                    <a16:creationId xmlns:a16="http://schemas.microsoft.com/office/drawing/2014/main" id="{08F092FE-6436-DF46-94F6-939B9797B856}"/>
                  </a:ext>
                </a:extLst>
              </p:cNvPr>
              <p:cNvPicPr>
                <a:picLocks noChangeAspect="1"/>
              </p:cNvPicPr>
              <p:nvPr/>
            </p:nvPicPr>
            <p:blipFill>
              <a:blip r:embed="rId36" cstate="hq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861452" y="5459663"/>
                <a:ext cx="347472" cy="347472"/>
              </a:xfrm>
              <a:prstGeom prst="rect">
                <a:avLst/>
              </a:prstGeom>
            </p:spPr>
          </p:pic>
          <p:pic>
            <p:nvPicPr>
              <p:cNvPr id="58" name="Graphic 57" descr="Beaker outline">
                <a:extLst>
                  <a:ext uri="{FF2B5EF4-FFF2-40B4-BE49-F238E27FC236}">
                    <a16:creationId xmlns:a16="http://schemas.microsoft.com/office/drawing/2014/main" id="{20A5403A-B346-D643-9092-64F5EEBCAFFB}"/>
                  </a:ext>
                </a:extLst>
              </p:cNvPr>
              <p:cNvPicPr>
                <a:picLocks noChangeAspect="1"/>
              </p:cNvPicPr>
              <p:nvPr/>
            </p:nvPicPr>
            <p:blipFill>
              <a:blip r:embed="rId38" cstate="hq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1235213" y="5459663"/>
                <a:ext cx="347472" cy="347472"/>
              </a:xfrm>
              <a:prstGeom prst="rect">
                <a:avLst/>
              </a:prstGeom>
            </p:spPr>
          </p:pic>
          <p:pic>
            <p:nvPicPr>
              <p:cNvPr id="59" name="Graphic 58" descr="Magnet outline">
                <a:extLst>
                  <a:ext uri="{FF2B5EF4-FFF2-40B4-BE49-F238E27FC236}">
                    <a16:creationId xmlns:a16="http://schemas.microsoft.com/office/drawing/2014/main" id="{4E2BA480-1D7F-2D4A-987A-6F75D46BF548}"/>
                  </a:ext>
                </a:extLst>
              </p:cNvPr>
              <p:cNvPicPr>
                <a:picLocks noChangeAspect="1"/>
              </p:cNvPicPr>
              <p:nvPr/>
            </p:nvPicPr>
            <p:blipFill>
              <a:blip r:embed="rId40" cstate="hq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1608974" y="5459663"/>
                <a:ext cx="347472" cy="347472"/>
              </a:xfrm>
              <a:prstGeom prst="rect">
                <a:avLst/>
              </a:prstGeom>
            </p:spPr>
          </p:pic>
          <p:pic>
            <p:nvPicPr>
              <p:cNvPr id="60" name="Graphic 59" descr="Microscope outline">
                <a:extLst>
                  <a:ext uri="{FF2B5EF4-FFF2-40B4-BE49-F238E27FC236}">
                    <a16:creationId xmlns:a16="http://schemas.microsoft.com/office/drawing/2014/main" id="{8C9F7365-D2C0-8442-8840-2053308B0A0C}"/>
                  </a:ext>
                </a:extLst>
              </p:cNvPr>
              <p:cNvPicPr>
                <a:picLocks noChangeAspect="1"/>
              </p:cNvPicPr>
              <p:nvPr/>
            </p:nvPicPr>
            <p:blipFill>
              <a:blip r:embed="rId42" cstate="hq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11982735" y="5459663"/>
                <a:ext cx="347472" cy="347472"/>
              </a:xfrm>
              <a:prstGeom prst="rect">
                <a:avLst/>
              </a:prstGeom>
            </p:spPr>
          </p:pic>
          <p:pic>
            <p:nvPicPr>
              <p:cNvPr id="61" name="Graphic 60" descr="Petri Dish outline">
                <a:extLst>
                  <a:ext uri="{FF2B5EF4-FFF2-40B4-BE49-F238E27FC236}">
                    <a16:creationId xmlns:a16="http://schemas.microsoft.com/office/drawing/2014/main" id="{E63C5357-B4B3-E84B-8C05-A73AB7837302}"/>
                  </a:ext>
                </a:extLst>
              </p:cNvPr>
              <p:cNvPicPr>
                <a:picLocks noChangeAspect="1"/>
              </p:cNvPicPr>
              <p:nvPr/>
            </p:nvPicPr>
            <p:blipFill>
              <a:blip r:embed="rId44" cstate="hq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2356496" y="5459663"/>
                <a:ext cx="347472" cy="347472"/>
              </a:xfrm>
              <a:prstGeom prst="rect">
                <a:avLst/>
              </a:prstGeom>
            </p:spPr>
          </p:pic>
          <p:pic>
            <p:nvPicPr>
              <p:cNvPr id="62" name="Graphic 61" descr="Test tubes outline">
                <a:extLst>
                  <a:ext uri="{FF2B5EF4-FFF2-40B4-BE49-F238E27FC236}">
                    <a16:creationId xmlns:a16="http://schemas.microsoft.com/office/drawing/2014/main" id="{C1B19BB8-F298-5841-B4D0-DDEC77C35D55}"/>
                  </a:ext>
                </a:extLst>
              </p:cNvPr>
              <p:cNvPicPr>
                <a:picLocks noChangeAspect="1"/>
              </p:cNvPicPr>
              <p:nvPr/>
            </p:nvPicPr>
            <p:blipFill>
              <a:blip r:embed="rId46" cstate="hq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2730258" y="5459663"/>
                <a:ext cx="347472" cy="347472"/>
              </a:xfrm>
              <a:prstGeom prst="rect">
                <a:avLst/>
              </a:prstGeom>
            </p:spPr>
          </p:pic>
        </p:grpSp>
      </p:grpSp>
      <p:sp>
        <p:nvSpPr>
          <p:cNvPr id="86" name="TextBox 85">
            <a:extLst>
              <a:ext uri="{FF2B5EF4-FFF2-40B4-BE49-F238E27FC236}">
                <a16:creationId xmlns:a16="http://schemas.microsoft.com/office/drawing/2014/main" id="{4524EDB3-B4D2-3742-970A-CC7F2A8242BA}"/>
              </a:ext>
            </a:extLst>
          </p:cNvPr>
          <p:cNvSpPr txBox="1"/>
          <p:nvPr/>
        </p:nvSpPr>
        <p:spPr>
          <a:xfrm>
            <a:off x="2085281" y="5945585"/>
            <a:ext cx="6703180" cy="3206006"/>
          </a:xfrm>
          <a:prstGeom prst="rect">
            <a:avLst/>
          </a:prstGeom>
          <a:noFill/>
        </p:spPr>
        <p:txBody>
          <a:bodyPr wrap="square" rtlCol="0">
            <a:spAutoFit/>
          </a:bodyPr>
          <a:lstStyle/>
          <a:p>
            <a:pPr>
              <a:spcBef>
                <a:spcPts val="1000"/>
              </a:spcBef>
            </a:pPr>
            <a:endParaRPr lang="en-US" sz="100" dirty="0">
              <a:highlight>
                <a:srgbClr val="FFFF00"/>
              </a:highlight>
              <a:ea typeface="Calibri" panose="020F0502020204030204" pitchFamily="34" charset="0"/>
              <a:cs typeface="Arial" panose="020B0604020202020204" pitchFamily="34" charset="0"/>
            </a:endParaRPr>
          </a:p>
          <a:p>
            <a:pPr marL="171450" indent="-171450">
              <a:spcBef>
                <a:spcPts val="1000"/>
              </a:spcBef>
              <a:buFont typeface="Wingdings" pitchFamily="2" charset="2"/>
              <a:buChar char="§"/>
            </a:pPr>
            <a:r>
              <a:rPr lang="en-US" sz="1100" dirty="0">
                <a:ea typeface="Calibri" panose="020F0502020204030204" pitchFamily="34" charset="0"/>
                <a:cs typeface="Arial" panose="020B0604020202020204" pitchFamily="34" charset="0"/>
              </a:rPr>
              <a:t>This toolkit will give you more guidance on how to substitute supplies for whatever is available around you and your students. This will be covered in the project contextualization section; Booklet 2.</a:t>
            </a:r>
          </a:p>
          <a:p>
            <a:pPr marL="171450" indent="-171450">
              <a:spcBef>
                <a:spcPts val="1000"/>
              </a:spcBef>
              <a:buFont typeface="Wingdings" pitchFamily="2" charset="2"/>
              <a:buChar char="§"/>
            </a:pPr>
            <a:r>
              <a:rPr lang="en-US" sz="1100" dirty="0">
                <a:ea typeface="Calibri" panose="020F0502020204030204" pitchFamily="34" charset="0"/>
                <a:cs typeface="Arial" panose="020B0604020202020204" pitchFamily="34" charset="0"/>
              </a:rPr>
              <a:t>After you go through the Project Contextualization booklet, you will be able to make better decision about supplies based on what you can substitute with</a:t>
            </a:r>
            <a:r>
              <a:rPr lang="ar-QA" sz="1100" dirty="0">
                <a:ea typeface="Calibri" panose="020F0502020204030204" pitchFamily="34" charset="0"/>
                <a:cs typeface="Arial" panose="020B0604020202020204" pitchFamily="34" charset="0"/>
              </a:rPr>
              <a:t> </a:t>
            </a:r>
            <a:r>
              <a:rPr lang="en-US" sz="1100" dirty="0">
                <a:ea typeface="Calibri" panose="020F0502020204030204" pitchFamily="34" charset="0"/>
                <a:cs typeface="Arial" panose="020B0604020202020204" pitchFamily="34" charset="0"/>
              </a:rPr>
              <a:t>available ones.</a:t>
            </a:r>
          </a:p>
          <a:p>
            <a:pPr marL="171450" indent="-171450">
              <a:spcBef>
                <a:spcPts val="1000"/>
              </a:spcBef>
              <a:buFont typeface="Arial" panose="020B0604020202020204" pitchFamily="34" charset="0"/>
              <a:buChar char="•"/>
            </a:pPr>
            <a:endParaRPr lang="en-US" sz="1100" dirty="0">
              <a:ea typeface="Calibri" panose="020F0502020204030204" pitchFamily="34" charset="0"/>
              <a:cs typeface="Arial" panose="020B0604020202020204" pitchFamily="34" charset="0"/>
            </a:endParaRPr>
          </a:p>
          <a:p>
            <a:pPr marL="171450" indent="-171450">
              <a:spcBef>
                <a:spcPts val="1000"/>
              </a:spcBef>
              <a:buFont typeface="Arial" panose="020B0604020202020204" pitchFamily="34" charset="0"/>
              <a:buChar char="•"/>
            </a:pPr>
            <a:endParaRPr lang="en-US" sz="1100" dirty="0">
              <a:ea typeface="Calibri" panose="020F0502020204030204" pitchFamily="34" charset="0"/>
              <a:cs typeface="Arial" panose="020B0604020202020204" pitchFamily="34" charset="0"/>
            </a:endParaRPr>
          </a:p>
          <a:p>
            <a:pPr>
              <a:spcBef>
                <a:spcPts val="1000"/>
              </a:spcBef>
            </a:pPr>
            <a:endParaRPr lang="en-US" sz="1100" dirty="0">
              <a:ea typeface="Calibri" panose="020F0502020204030204" pitchFamily="34" charset="0"/>
              <a:cs typeface="Arial" panose="020B0604020202020204" pitchFamily="34" charset="0"/>
            </a:endParaRPr>
          </a:p>
          <a:p>
            <a:pPr>
              <a:spcBef>
                <a:spcPts val="1000"/>
              </a:spcBef>
            </a:pPr>
            <a:br>
              <a:rPr lang="en-US" sz="1100" dirty="0">
                <a:ea typeface="Calibri" panose="020F0502020204030204" pitchFamily="34" charset="0"/>
                <a:cs typeface="Arial" panose="020B0604020202020204" pitchFamily="34" charset="0"/>
              </a:rPr>
            </a:br>
            <a:endParaRPr lang="en-US" sz="1100" dirty="0">
              <a:ea typeface="Calibri" panose="020F0502020204030204" pitchFamily="34" charset="0"/>
              <a:cs typeface="Arial" panose="020B0604020202020204" pitchFamily="34" charset="0"/>
            </a:endParaRPr>
          </a:p>
          <a:p>
            <a:pPr marL="171450" indent="-171450">
              <a:spcBef>
                <a:spcPts val="1000"/>
              </a:spcBef>
              <a:buFont typeface="Wingdings" pitchFamily="2" charset="2"/>
              <a:buChar char="§"/>
            </a:pPr>
            <a:r>
              <a:rPr lang="en-US" sz="1100" dirty="0">
                <a:ea typeface="Calibri" panose="020F0502020204030204" pitchFamily="34" charset="0"/>
                <a:cs typeface="Arial" panose="020B0604020202020204" pitchFamily="34" charset="0"/>
              </a:rPr>
              <a:t>If you are an experienced educator who is familiar with local curriculums and comfortable with Project Selection so far, then read advanced practices for project selection process that can be found in Appendix C – </a:t>
            </a:r>
            <a:r>
              <a:rPr lang="en-US" sz="1100" i="1" dirty="0">
                <a:ea typeface="Calibri" panose="020F0502020204030204" pitchFamily="34" charset="0"/>
                <a:cs typeface="Arial" panose="020B0604020202020204" pitchFamily="34" charset="0"/>
              </a:rPr>
              <a:t>C.1: Project Selection – Advanced Practices</a:t>
            </a:r>
            <a:r>
              <a:rPr lang="en-US" sz="1100" dirty="0">
                <a:ea typeface="Calibri" panose="020F0502020204030204" pitchFamily="34" charset="0"/>
                <a:cs typeface="Arial" panose="020B0604020202020204" pitchFamily="34" charset="0"/>
              </a:rPr>
              <a:t>.  Otherwise, go directly to section 1.4 to apply your Project Selection knowledge to build this competency.</a:t>
            </a:r>
          </a:p>
        </p:txBody>
      </p:sp>
      <p:grpSp>
        <p:nvGrpSpPr>
          <p:cNvPr id="87" name="Group 86">
            <a:extLst>
              <a:ext uri="{FF2B5EF4-FFF2-40B4-BE49-F238E27FC236}">
                <a16:creationId xmlns:a16="http://schemas.microsoft.com/office/drawing/2014/main" id="{4C9EC0D3-43D0-EB41-BDAB-8653B1E14A56}"/>
              </a:ext>
            </a:extLst>
          </p:cNvPr>
          <p:cNvGrpSpPr/>
          <p:nvPr/>
        </p:nvGrpSpPr>
        <p:grpSpPr>
          <a:xfrm>
            <a:off x="7968249" y="9010002"/>
            <a:ext cx="5756461" cy="1495645"/>
            <a:chOff x="10592406" y="8752252"/>
            <a:chExt cx="3519356" cy="914400"/>
          </a:xfrm>
          <a:solidFill>
            <a:srgbClr val="FFC000">
              <a:alpha val="69020"/>
            </a:srgbClr>
          </a:solidFill>
        </p:grpSpPr>
        <p:sp>
          <p:nvSpPr>
            <p:cNvPr id="88" name="Rectangle 87">
              <a:extLst>
                <a:ext uri="{FF2B5EF4-FFF2-40B4-BE49-F238E27FC236}">
                  <a16:creationId xmlns:a16="http://schemas.microsoft.com/office/drawing/2014/main" id="{9AA27030-E2E3-7445-BF29-45D08CBDA06B}"/>
                </a:ext>
              </a:extLst>
            </p:cNvPr>
            <p:cNvSpPr/>
            <p:nvPr/>
          </p:nvSpPr>
          <p:spPr>
            <a:xfrm>
              <a:off x="11417110" y="9124891"/>
              <a:ext cx="2694652" cy="378439"/>
            </a:xfrm>
            <a:prstGeom prst="rect">
              <a:avLst/>
            </a:prstGeom>
            <a:grpFill/>
            <a:ln>
              <a:noFill/>
            </a:ln>
            <a:effectLst>
              <a:softEdge rad="1270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b="1" dirty="0"/>
            </a:p>
          </p:txBody>
        </p:sp>
        <p:pic>
          <p:nvPicPr>
            <p:cNvPr id="89" name="Graphic 88" descr="Thumbs up sign with solid fill">
              <a:extLst>
                <a:ext uri="{FF2B5EF4-FFF2-40B4-BE49-F238E27FC236}">
                  <a16:creationId xmlns:a16="http://schemas.microsoft.com/office/drawing/2014/main" id="{63A83DA4-9E02-824E-9493-BFF9A6E3995B}"/>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flipH="1">
              <a:off x="10592406" y="8752252"/>
              <a:ext cx="914400" cy="914400"/>
            </a:xfrm>
            <a:prstGeom prst="rect">
              <a:avLst/>
            </a:prstGeom>
            <a:effectLst>
              <a:softEdge rad="12700"/>
            </a:effectLst>
          </p:spPr>
        </p:pic>
      </p:grpSp>
      <p:sp>
        <p:nvSpPr>
          <p:cNvPr id="20" name="Rectangle 19">
            <a:extLst>
              <a:ext uri="{FF2B5EF4-FFF2-40B4-BE49-F238E27FC236}">
                <a16:creationId xmlns:a16="http://schemas.microsoft.com/office/drawing/2014/main" id="{0674CD29-F52A-5449-B84B-45E25C5657CF}"/>
              </a:ext>
            </a:extLst>
          </p:cNvPr>
          <p:cNvSpPr/>
          <p:nvPr/>
        </p:nvSpPr>
        <p:spPr>
          <a:xfrm>
            <a:off x="2345318" y="7121033"/>
            <a:ext cx="6307366" cy="1042900"/>
          </a:xfrm>
          <a:prstGeom prst="rect">
            <a:avLst/>
          </a:prstGeom>
          <a:solidFill>
            <a:srgbClr val="DAE3F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305BB92A-49BC-0145-9CDA-128B8B72CB0A}"/>
              </a:ext>
            </a:extLst>
          </p:cNvPr>
          <p:cNvSpPr/>
          <p:nvPr/>
        </p:nvSpPr>
        <p:spPr>
          <a:xfrm>
            <a:off x="2862574" y="7277583"/>
            <a:ext cx="5516318" cy="750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rgbClr val="E61831"/>
                </a:solidFill>
              </a:rPr>
              <a:t>Remember: </a:t>
            </a:r>
          </a:p>
          <a:p>
            <a:pPr algn="l"/>
            <a:r>
              <a:rPr lang="en-US" sz="1100" dirty="0">
                <a:solidFill>
                  <a:schemeClr val="tx1"/>
                </a:solidFill>
              </a:rPr>
              <a:t>If you have internet access, you can use the Guidance and Resources online free filters available at IFERB, to help you filter faster through the available projects. Refer to Figure 1.4 from section 1.2.2 for more details.</a:t>
            </a:r>
          </a:p>
        </p:txBody>
      </p:sp>
      <p:pic>
        <p:nvPicPr>
          <p:cNvPr id="92" name="Graphic 91" descr="Alarm clock with solid fill">
            <a:extLst>
              <a:ext uri="{FF2B5EF4-FFF2-40B4-BE49-F238E27FC236}">
                <a16:creationId xmlns:a16="http://schemas.microsoft.com/office/drawing/2014/main" id="{7D133AB1-EC69-7347-BE2B-02872BB1753D}"/>
              </a:ext>
            </a:extLst>
          </p:cNvPr>
          <p:cNvPicPr>
            <a:picLocks noChangeAspect="1"/>
          </p:cNvPicPr>
          <p:nvPr/>
        </p:nvPicPr>
        <p:blipFill>
          <a:blip r:embed="rId50" cstate="hq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2397332" y="7275480"/>
            <a:ext cx="456539" cy="488920"/>
          </a:xfrm>
          <a:prstGeom prst="rect">
            <a:avLst/>
          </a:prstGeom>
        </p:spPr>
      </p:pic>
      <p:pic>
        <p:nvPicPr>
          <p:cNvPr id="93" name="Graphic 92" descr="Lightbulb with solid fill">
            <a:extLst>
              <a:ext uri="{FF2B5EF4-FFF2-40B4-BE49-F238E27FC236}">
                <a16:creationId xmlns:a16="http://schemas.microsoft.com/office/drawing/2014/main" id="{1948A0F7-80F4-C74C-AF8A-3A78D83EEB60}"/>
              </a:ext>
            </a:extLst>
          </p:cNvPr>
          <p:cNvPicPr>
            <a:picLocks noChangeAspect="1"/>
          </p:cNvPicPr>
          <p:nvPr/>
        </p:nvPicPr>
        <p:blipFill>
          <a:blip r:embed="rId52" cstate="hq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5046758" y="1147958"/>
            <a:ext cx="364053" cy="364053"/>
          </a:xfrm>
          <a:prstGeom prst="rect">
            <a:avLst/>
          </a:prstGeom>
        </p:spPr>
      </p:pic>
      <p:pic>
        <p:nvPicPr>
          <p:cNvPr id="94" name="Graphic 93" descr="Alarm clock with solid fill">
            <a:extLst>
              <a:ext uri="{FF2B5EF4-FFF2-40B4-BE49-F238E27FC236}">
                <a16:creationId xmlns:a16="http://schemas.microsoft.com/office/drawing/2014/main" id="{D6BA942F-FA6D-0B4A-937C-12D8F059EA1C}"/>
              </a:ext>
            </a:extLst>
          </p:cNvPr>
          <p:cNvPicPr>
            <a:picLocks noChangeAspect="1"/>
          </p:cNvPicPr>
          <p:nvPr/>
        </p:nvPicPr>
        <p:blipFill>
          <a:blip r:embed="rId50" cstate="hq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358655" y="1095095"/>
            <a:ext cx="477207" cy="477207"/>
          </a:xfrm>
          <a:prstGeom prst="rect">
            <a:avLst/>
          </a:prstGeom>
        </p:spPr>
      </p:pic>
      <p:sp>
        <p:nvSpPr>
          <p:cNvPr id="63" name="Rectangle 62">
            <a:extLst>
              <a:ext uri="{FF2B5EF4-FFF2-40B4-BE49-F238E27FC236}">
                <a16:creationId xmlns:a16="http://schemas.microsoft.com/office/drawing/2014/main" id="{05883D7B-B84E-404F-B90C-065499FC66FC}"/>
              </a:ext>
            </a:extLst>
          </p:cNvPr>
          <p:cNvSpPr/>
          <p:nvPr/>
        </p:nvSpPr>
        <p:spPr>
          <a:xfrm>
            <a:off x="5588000" y="3565226"/>
            <a:ext cx="188324" cy="170566"/>
          </a:xfrm>
          <a:prstGeom prst="rect">
            <a:avLst/>
          </a:prstGeom>
          <a:solidFill>
            <a:srgbClr val="59595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F84BDDC9-6CA5-4F4C-8950-4D5489139DC1}"/>
              </a:ext>
            </a:extLst>
          </p:cNvPr>
          <p:cNvSpPr/>
          <p:nvPr/>
        </p:nvSpPr>
        <p:spPr>
          <a:xfrm>
            <a:off x="9334065" y="9694274"/>
            <a:ext cx="4381936" cy="46947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Keep going, you almost finished Booklet 1!</a:t>
            </a:r>
          </a:p>
        </p:txBody>
      </p:sp>
      <p:pic>
        <p:nvPicPr>
          <p:cNvPr id="3" name="Picture 2">
            <a:extLst>
              <a:ext uri="{FF2B5EF4-FFF2-40B4-BE49-F238E27FC236}">
                <a16:creationId xmlns:a16="http://schemas.microsoft.com/office/drawing/2014/main" id="{12E744BC-56A3-41A1-9D7E-984742CF141A}"/>
              </a:ext>
            </a:extLst>
          </p:cNvPr>
          <p:cNvPicPr>
            <a:picLocks noChangeAspect="1"/>
          </p:cNvPicPr>
          <p:nvPr/>
        </p:nvPicPr>
        <p:blipFill rotWithShape="1">
          <a:blip r:embed="rId54"/>
          <a:srcRect l="38782" r="38396" b="17721"/>
          <a:stretch/>
        </p:blipFill>
        <p:spPr>
          <a:xfrm>
            <a:off x="9384126" y="6007841"/>
            <a:ext cx="2036218" cy="3073049"/>
          </a:xfrm>
          <a:prstGeom prst="rect">
            <a:avLst/>
          </a:prstGeom>
        </p:spPr>
      </p:pic>
    </p:spTree>
    <p:extLst>
      <p:ext uri="{BB962C8B-B14F-4D97-AF65-F5344CB8AC3E}">
        <p14:creationId xmlns:p14="http://schemas.microsoft.com/office/powerpoint/2010/main" val="1698098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6661D290-A67D-5A40-9081-E530E88BF00A}"/>
              </a:ext>
            </a:extLst>
          </p:cNvPr>
          <p:cNvSpPr/>
          <p:nvPr/>
        </p:nvSpPr>
        <p:spPr>
          <a:xfrm>
            <a:off x="1861883" y="12010"/>
            <a:ext cx="10226757" cy="10515600"/>
          </a:xfrm>
          <a:prstGeom prst="rect">
            <a:avLst/>
          </a:prstGeom>
          <a:solidFill>
            <a:srgbClr val="F6F3E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DA8895C6-5698-0B43-AA4E-AB944CEDC995}"/>
              </a:ext>
            </a:extLst>
          </p:cNvPr>
          <p:cNvSpPr/>
          <p:nvPr/>
        </p:nvSpPr>
        <p:spPr>
          <a:xfrm>
            <a:off x="12097343" y="-32658"/>
            <a:ext cx="1618657" cy="10590030"/>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9823" y="5679"/>
            <a:ext cx="1867286" cy="10515600"/>
          </a:xfrm>
          <a:prstGeom prst="rect">
            <a:avLst/>
          </a:prstGeom>
          <a:solidFill>
            <a:srgbClr val="E2AD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1 – Project Selection</a:t>
            </a:r>
          </a:p>
        </p:txBody>
      </p:sp>
      <p:sp>
        <p:nvSpPr>
          <p:cNvPr id="11" name="Title 1">
            <a:extLst>
              <a:ext uri="{FF2B5EF4-FFF2-40B4-BE49-F238E27FC236}">
                <a16:creationId xmlns:a16="http://schemas.microsoft.com/office/drawing/2014/main" id="{D6C9AC50-ACAA-CB4A-8C2E-11077D337B39}"/>
              </a:ext>
            </a:extLst>
          </p:cNvPr>
          <p:cNvSpPr txBox="1">
            <a:spLocks/>
          </p:cNvSpPr>
          <p:nvPr/>
        </p:nvSpPr>
        <p:spPr>
          <a:xfrm>
            <a:off x="2038907" y="607363"/>
            <a:ext cx="10515600" cy="31591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dirty="0">
                <a:solidFill>
                  <a:srgbClr val="44C503"/>
                </a:solidFill>
              </a:rPr>
              <a:t>Exercise/ Application:</a:t>
            </a:r>
          </a:p>
        </p:txBody>
      </p:sp>
      <p:sp>
        <p:nvSpPr>
          <p:cNvPr id="12" name="TextBox 11">
            <a:extLst>
              <a:ext uri="{FF2B5EF4-FFF2-40B4-BE49-F238E27FC236}">
                <a16:creationId xmlns:a16="http://schemas.microsoft.com/office/drawing/2014/main" id="{F73E2076-CEF5-F649-B2CD-1FB16AD3B24C}"/>
              </a:ext>
            </a:extLst>
          </p:cNvPr>
          <p:cNvSpPr txBox="1"/>
          <p:nvPr/>
        </p:nvSpPr>
        <p:spPr>
          <a:xfrm>
            <a:off x="2038906" y="861040"/>
            <a:ext cx="5507787" cy="3103414"/>
          </a:xfrm>
          <a:prstGeom prst="rect">
            <a:avLst/>
          </a:prstGeom>
          <a:noFill/>
        </p:spPr>
        <p:txBody>
          <a:bodyPr wrap="square" rtlCol="0">
            <a:spAutoFit/>
          </a:bodyPr>
          <a:lstStyle/>
          <a:p>
            <a:pPr marL="285750" indent="-285750">
              <a:spcBef>
                <a:spcPts val="1000"/>
              </a:spcBef>
              <a:buFont typeface="Wingdings" pitchFamily="2" charset="2"/>
              <a:buChar char="§"/>
            </a:pPr>
            <a:r>
              <a:rPr lang="en-US" sz="1100" dirty="0"/>
              <a:t>Now that you know how to select a suitable project, it is time to apply this knowledge.</a:t>
            </a:r>
          </a:p>
          <a:p>
            <a:pPr marL="285750" indent="-285750" algn="justLow">
              <a:spcBef>
                <a:spcPts val="1000"/>
              </a:spcBef>
              <a:buFont typeface="Wingdings" pitchFamily="2" charset="2"/>
              <a:buChar char="§"/>
            </a:pPr>
            <a:r>
              <a:rPr lang="en-US" sz="1100" dirty="0"/>
              <a:t>You can use IFERB online projects bank and filters if you have internet access, or you can select from most popular projects included in Appendix A – (Section A.2: </a:t>
            </a:r>
            <a:r>
              <a:rPr lang="en-US" sz="1100" i="1" dirty="0"/>
              <a:t>Exercise Projects Options). </a:t>
            </a:r>
            <a:r>
              <a:rPr lang="en-US" sz="1100" dirty="0"/>
              <a:t>This Appendix has three selected projects for different students’ levels for you to choose from. </a:t>
            </a:r>
          </a:p>
          <a:p>
            <a:pPr marL="285750" indent="-285750">
              <a:spcBef>
                <a:spcPts val="1000"/>
              </a:spcBef>
              <a:buFont typeface="Wingdings" pitchFamily="2" charset="2"/>
              <a:buChar char="§"/>
            </a:pPr>
            <a:r>
              <a:rPr lang="en-US" sz="1100" dirty="0"/>
              <a:t>If you choose to go with the examples included in the toolkit, kindly note that you only need to consider the project brief from the document; as the reading the rest of the document is covered  in the next booklet.</a:t>
            </a:r>
          </a:p>
          <a:p>
            <a:pPr marL="285750" indent="-285750">
              <a:spcBef>
                <a:spcPts val="1000"/>
              </a:spcBef>
              <a:buFont typeface="Wingdings" pitchFamily="2" charset="2"/>
              <a:buChar char="§"/>
            </a:pPr>
            <a:r>
              <a:rPr lang="en-US" sz="1100" dirty="0"/>
              <a:t>Kindly note that there is no right or wrong answer to select or to contextualize projects. </a:t>
            </a:r>
            <a:r>
              <a:rPr lang="en-US" sz="1100" dirty="0">
                <a:solidFill>
                  <a:srgbClr val="3C4043"/>
                </a:solidFill>
              </a:rPr>
              <a:t>These guidelines are offered to help you make more informed choices throughout this process.</a:t>
            </a:r>
            <a:endParaRPr lang="en-US" sz="1100" dirty="0"/>
          </a:p>
          <a:p>
            <a:pPr marL="285750" indent="-285750">
              <a:spcBef>
                <a:spcPts val="1000"/>
              </a:spcBef>
              <a:buFont typeface="Wingdings" pitchFamily="2" charset="2"/>
              <a:buChar char="§"/>
            </a:pPr>
            <a:r>
              <a:rPr lang="en-US" sz="1100" dirty="0"/>
              <a:t>It is important that you go through the following exercise to develop Project Selection Competency before reading next booklet - </a:t>
            </a:r>
            <a:r>
              <a:rPr lang="en-US" sz="1100" i="1" dirty="0"/>
              <a:t>Project Contextualization</a:t>
            </a:r>
            <a:r>
              <a:rPr lang="en-US" sz="1100" dirty="0"/>
              <a:t>.  </a:t>
            </a:r>
          </a:p>
          <a:p>
            <a:pPr marL="285750" indent="-285750">
              <a:spcBef>
                <a:spcPts val="1000"/>
              </a:spcBef>
              <a:buFont typeface="Wingdings" pitchFamily="2" charset="2"/>
              <a:buChar char="§"/>
            </a:pPr>
            <a:r>
              <a:rPr lang="en-US" sz="1100" dirty="0"/>
              <a:t>Check </a:t>
            </a:r>
            <a:r>
              <a:rPr lang="en-US" sz="1100" b="1" dirty="0">
                <a:solidFill>
                  <a:srgbClr val="44C503"/>
                </a:solidFill>
              </a:rPr>
              <a:t>Our Example </a:t>
            </a:r>
            <a:r>
              <a:rPr lang="en-US" sz="1100" dirty="0"/>
              <a:t>to help you with your Project Selection </a:t>
            </a:r>
            <a:r>
              <a:rPr lang="en-US" sz="1100" b="1" i="1" dirty="0">
                <a:solidFill>
                  <a:srgbClr val="44C503"/>
                </a:solidFill>
              </a:rPr>
              <a:t>Exercise</a:t>
            </a:r>
            <a:r>
              <a:rPr lang="en-US" sz="1100" dirty="0"/>
              <a:t>.</a:t>
            </a:r>
          </a:p>
        </p:txBody>
      </p:sp>
      <p:sp>
        <p:nvSpPr>
          <p:cNvPr id="13" name="Title 1">
            <a:extLst>
              <a:ext uri="{FF2B5EF4-FFF2-40B4-BE49-F238E27FC236}">
                <a16:creationId xmlns:a16="http://schemas.microsoft.com/office/drawing/2014/main" id="{1B8218AE-76DC-D348-BCFC-BE8A15606B99}"/>
              </a:ext>
            </a:extLst>
          </p:cNvPr>
          <p:cNvSpPr txBox="1">
            <a:spLocks/>
          </p:cNvSpPr>
          <p:nvPr/>
        </p:nvSpPr>
        <p:spPr>
          <a:xfrm>
            <a:off x="2029506" y="255250"/>
            <a:ext cx="10515600"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E52831"/>
                </a:solidFill>
                <a:latin typeface="Lustria"/>
                <a:ea typeface="+mn-ea"/>
                <a:cs typeface="+mn-cs"/>
              </a:rPr>
              <a:t>1.4. Application Exercise</a:t>
            </a:r>
          </a:p>
        </p:txBody>
      </p:sp>
      <p:sp>
        <p:nvSpPr>
          <p:cNvPr id="18" name="Title 1">
            <a:extLst>
              <a:ext uri="{FF2B5EF4-FFF2-40B4-BE49-F238E27FC236}">
                <a16:creationId xmlns:a16="http://schemas.microsoft.com/office/drawing/2014/main" id="{C9B465A0-AD09-3144-A766-F843A17C75F7}"/>
              </a:ext>
            </a:extLst>
          </p:cNvPr>
          <p:cNvSpPr txBox="1">
            <a:spLocks/>
          </p:cNvSpPr>
          <p:nvPr/>
        </p:nvSpPr>
        <p:spPr>
          <a:xfrm>
            <a:off x="8443847" y="993563"/>
            <a:ext cx="2580581" cy="40964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i="1" dirty="0">
                <a:solidFill>
                  <a:srgbClr val="44C503"/>
                </a:solidFill>
              </a:rPr>
              <a:t>Exercise: </a:t>
            </a:r>
            <a:r>
              <a:rPr lang="en-US" sz="1800" b="1" i="1" dirty="0"/>
              <a:t>Project Selection</a:t>
            </a:r>
          </a:p>
        </p:txBody>
      </p:sp>
      <p:sp>
        <p:nvSpPr>
          <p:cNvPr id="19" name="Rectangle 18">
            <a:extLst>
              <a:ext uri="{FF2B5EF4-FFF2-40B4-BE49-F238E27FC236}">
                <a16:creationId xmlns:a16="http://schemas.microsoft.com/office/drawing/2014/main" id="{C8B4384C-19DE-6342-99B6-D3184724AD8E}"/>
              </a:ext>
            </a:extLst>
          </p:cNvPr>
          <p:cNvSpPr/>
          <p:nvPr/>
        </p:nvSpPr>
        <p:spPr>
          <a:xfrm>
            <a:off x="7723716" y="800083"/>
            <a:ext cx="4020844" cy="4066459"/>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959EE5D8-231E-DA44-82AA-A1515BD1B616}"/>
              </a:ext>
            </a:extLst>
          </p:cNvPr>
          <p:cNvSpPr txBox="1">
            <a:spLocks/>
          </p:cNvSpPr>
          <p:nvPr/>
        </p:nvSpPr>
        <p:spPr>
          <a:xfrm>
            <a:off x="7888770" y="1462762"/>
            <a:ext cx="3662721" cy="3395648"/>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indent="-171450">
              <a:buFont typeface="Wingdings" pitchFamily="2" charset="2"/>
              <a:buChar char="§"/>
            </a:pPr>
            <a:r>
              <a:rPr lang="en-US" sz="1100" dirty="0"/>
              <a:t>The following questions are designed to help you navigate through the steps for Project Selection. Please rite down the answers to these questions.</a:t>
            </a:r>
          </a:p>
          <a:p>
            <a:pPr marL="171450" indent="-171450">
              <a:buFont typeface="Wingdings" pitchFamily="2" charset="2"/>
              <a:buChar char="§"/>
            </a:pPr>
            <a:endParaRPr lang="en-US" sz="1100" dirty="0"/>
          </a:p>
          <a:p>
            <a:pPr marL="171450" indent="-171450">
              <a:buFont typeface="Wingdings" pitchFamily="2" charset="2"/>
              <a:buChar char="§"/>
            </a:pPr>
            <a:r>
              <a:rPr lang="en-US" sz="1100" dirty="0"/>
              <a:t>Do you have a subject you want to cover?</a:t>
            </a:r>
          </a:p>
          <a:p>
            <a:pPr marL="171450" indent="-171450">
              <a:buFont typeface="Wingdings" pitchFamily="2" charset="2"/>
              <a:buChar char="§"/>
            </a:pPr>
            <a:r>
              <a:rPr lang="en-US" sz="1100" i="1" dirty="0"/>
              <a:t>If Advanced: </a:t>
            </a:r>
            <a:r>
              <a:rPr lang="en-US" sz="1100" dirty="0"/>
              <a:t>What skill ( academic or non- academic skill) are you planning on teaching?</a:t>
            </a:r>
          </a:p>
          <a:p>
            <a:pPr marL="171450" indent="-171450">
              <a:buFont typeface="Wingdings" pitchFamily="2" charset="2"/>
              <a:buChar char="§"/>
            </a:pPr>
            <a:r>
              <a:rPr lang="en-US" sz="1100" dirty="0"/>
              <a:t>Did you narrow down projects to the ones you are familiar with?</a:t>
            </a:r>
          </a:p>
          <a:p>
            <a:pPr marL="171450" indent="-171450">
              <a:buFont typeface="Wingdings" pitchFamily="2" charset="2"/>
              <a:buChar char="§"/>
            </a:pPr>
            <a:r>
              <a:rPr lang="en-US" sz="1100" dirty="0"/>
              <a:t>Are you able to get information about your students’ level before the start of the project? If yes, how did you manage to get this information?</a:t>
            </a:r>
          </a:p>
          <a:p>
            <a:pPr marL="171450" indent="-171450">
              <a:buFont typeface="Wingdings" pitchFamily="2" charset="2"/>
              <a:buChar char="§"/>
            </a:pPr>
            <a:r>
              <a:rPr lang="en-US" sz="1100" dirty="0"/>
              <a:t>Can you eliminate any of the narrowed down projects based on what know about your students’ learning level?</a:t>
            </a:r>
          </a:p>
          <a:p>
            <a:pPr marL="171450" indent="-171450">
              <a:buFont typeface="Wingdings" pitchFamily="2" charset="2"/>
              <a:buChar char="§"/>
            </a:pPr>
            <a:r>
              <a:rPr lang="en-US" sz="1100" dirty="0"/>
              <a:t>Can you find project(s) that are suitable for your students’ environment?</a:t>
            </a:r>
          </a:p>
          <a:p>
            <a:pPr marL="171450" indent="-171450">
              <a:buFont typeface="Wingdings" pitchFamily="2" charset="2"/>
              <a:buChar char="§"/>
            </a:pPr>
            <a:r>
              <a:rPr lang="en-US" sz="1100" dirty="0"/>
              <a:t>Do you think that your selection so far will engage your students? Why or Why not?</a:t>
            </a:r>
          </a:p>
          <a:p>
            <a:pPr marL="171450" indent="-171450">
              <a:buFont typeface="Wingdings" pitchFamily="2" charset="2"/>
              <a:buChar char="§"/>
            </a:pPr>
            <a:r>
              <a:rPr lang="en-US" sz="1100" dirty="0"/>
              <a:t>What did you decide for guidance and resource requirements?</a:t>
            </a:r>
          </a:p>
          <a:p>
            <a:pPr marL="171450" indent="-171450">
              <a:buFont typeface="Wingdings" pitchFamily="2" charset="2"/>
              <a:buChar char="§"/>
            </a:pPr>
            <a:r>
              <a:rPr lang="en-US" sz="1100" dirty="0"/>
              <a:t>What is your final selected project(s)?</a:t>
            </a:r>
          </a:p>
          <a:p>
            <a:pPr marL="171450" indent="-171450">
              <a:buFont typeface="Wingdings" pitchFamily="2" charset="2"/>
              <a:buChar char="§"/>
            </a:pPr>
            <a:endParaRPr lang="en-US" sz="1200" dirty="0"/>
          </a:p>
          <a:p>
            <a:pPr marL="171450" indent="-171450">
              <a:buFont typeface="Wingdings" pitchFamily="2" charset="2"/>
              <a:buChar char="§"/>
            </a:pPr>
            <a:endParaRPr lang="en-US" sz="1200" dirty="0"/>
          </a:p>
        </p:txBody>
      </p:sp>
      <p:pic>
        <p:nvPicPr>
          <p:cNvPr id="3" name="Graphic 2" descr="Pencil with solid fill">
            <a:extLst>
              <a:ext uri="{FF2B5EF4-FFF2-40B4-BE49-F238E27FC236}">
                <a16:creationId xmlns:a16="http://schemas.microsoft.com/office/drawing/2014/main" id="{23074F72-04E2-F940-8AE3-7EDFFB72A2A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75753" y="874514"/>
            <a:ext cx="647746" cy="647746"/>
          </a:xfrm>
          <a:prstGeom prst="rect">
            <a:avLst/>
          </a:prstGeom>
        </p:spPr>
      </p:pic>
      <p:grpSp>
        <p:nvGrpSpPr>
          <p:cNvPr id="4" name="Group 3">
            <a:extLst>
              <a:ext uri="{FF2B5EF4-FFF2-40B4-BE49-F238E27FC236}">
                <a16:creationId xmlns:a16="http://schemas.microsoft.com/office/drawing/2014/main" id="{0D06DD33-0451-D040-AFDF-57B257E41495}"/>
              </a:ext>
            </a:extLst>
          </p:cNvPr>
          <p:cNvGrpSpPr/>
          <p:nvPr/>
        </p:nvGrpSpPr>
        <p:grpSpPr>
          <a:xfrm>
            <a:off x="1918628" y="5418821"/>
            <a:ext cx="5628065" cy="4891114"/>
            <a:chOff x="2086773" y="5238513"/>
            <a:chExt cx="6047043" cy="5255229"/>
          </a:xfrm>
        </p:grpSpPr>
        <p:pic>
          <p:nvPicPr>
            <p:cNvPr id="26" name="Picture 25" descr="A picture containing light&#10;&#10;Description automatically generated">
              <a:extLst>
                <a:ext uri="{FF2B5EF4-FFF2-40B4-BE49-F238E27FC236}">
                  <a16:creationId xmlns:a16="http://schemas.microsoft.com/office/drawing/2014/main" id="{83B7DE35-2FA4-3B41-84E5-4AA2F7DBE8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773" y="5556977"/>
              <a:ext cx="1083147" cy="4211278"/>
            </a:xfrm>
            <a:prstGeom prst="rect">
              <a:avLst/>
            </a:prstGeom>
          </p:spPr>
        </p:pic>
        <p:sp>
          <p:nvSpPr>
            <p:cNvPr id="28" name="TextBox 27">
              <a:extLst>
                <a:ext uri="{FF2B5EF4-FFF2-40B4-BE49-F238E27FC236}">
                  <a16:creationId xmlns:a16="http://schemas.microsoft.com/office/drawing/2014/main" id="{1B645B7B-F927-4A47-8A3C-9277664A4FE8}"/>
                </a:ext>
              </a:extLst>
            </p:cNvPr>
            <p:cNvSpPr txBox="1"/>
            <p:nvPr/>
          </p:nvSpPr>
          <p:spPr>
            <a:xfrm>
              <a:off x="3279156" y="5238513"/>
              <a:ext cx="4854660" cy="1573234"/>
            </a:xfrm>
            <a:prstGeom prst="wedgeRoundRectCallout">
              <a:avLst>
                <a:gd name="adj1" fmla="val -55250"/>
                <a:gd name="adj2" fmla="val 36024"/>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Hi, my name is Mariam, and I am a teacher in Lebanon who started learning about IFERB Resources &amp; PBL.  I will show you how I use IFERB projects for my students. Our school is partially open because of current pandemic situation.  Since the school is partially open, the medium level supervision is appropriate as I can supervise my students when they are in class and give them instructions for independent activities at home.  Also, I will need to limit my projects’ selection for medium resources because the school might not be able to provide all high-level resources. </a:t>
              </a:r>
            </a:p>
          </p:txBody>
        </p:sp>
        <p:sp>
          <p:nvSpPr>
            <p:cNvPr id="29" name="TextBox 28">
              <a:extLst>
                <a:ext uri="{FF2B5EF4-FFF2-40B4-BE49-F238E27FC236}">
                  <a16:creationId xmlns:a16="http://schemas.microsoft.com/office/drawing/2014/main" id="{9DBDCAA6-0088-B146-B518-1AAD90AA42D5}"/>
                </a:ext>
              </a:extLst>
            </p:cNvPr>
            <p:cNvSpPr txBox="1"/>
            <p:nvPr/>
          </p:nvSpPr>
          <p:spPr>
            <a:xfrm>
              <a:off x="3299150" y="6883258"/>
              <a:ext cx="4834666" cy="1038582"/>
            </a:xfrm>
            <a:prstGeom prst="wedgeRoundRectCallout">
              <a:avLst>
                <a:gd name="adj1" fmla="val -55047"/>
                <a:gd name="adj2" fmla="val -29760"/>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First, I selected </a:t>
              </a:r>
              <a:r>
                <a:rPr lang="en-US" sz="1000" i="1" dirty="0"/>
                <a:t>Water is Life (Level 2) </a:t>
              </a:r>
              <a:r>
                <a:rPr lang="en-US" sz="1000" dirty="0"/>
                <a:t>because:</a:t>
              </a:r>
            </a:p>
            <a:p>
              <a:pPr marL="171450" indent="-171450">
                <a:buFontTx/>
                <a:buChar char="-"/>
              </a:pPr>
              <a:r>
                <a:rPr lang="en-US" sz="1000" dirty="0"/>
                <a:t>My students are in grade 5.</a:t>
              </a:r>
            </a:p>
            <a:p>
              <a:pPr marL="171450" indent="-171450">
                <a:buFontTx/>
                <a:buChar char="-"/>
              </a:pPr>
              <a:r>
                <a:rPr lang="en-US" sz="1000" dirty="0"/>
                <a:t>I needed to target specific skills in science; hence, </a:t>
              </a:r>
              <a:r>
                <a:rPr lang="en-US" sz="1000" i="1" dirty="0"/>
                <a:t>Subject </a:t>
              </a:r>
              <a:r>
                <a:rPr lang="en-US" sz="1000" dirty="0"/>
                <a:t> is Science. </a:t>
              </a:r>
            </a:p>
            <a:p>
              <a:pPr marL="171450" indent="-171450">
                <a:buFontTx/>
                <a:buChar char="-"/>
              </a:pPr>
              <a:r>
                <a:rPr lang="en-US" sz="1000" i="1" dirty="0"/>
                <a:t>If Advanced: </a:t>
              </a:r>
              <a:r>
                <a:rPr lang="en-US" sz="1000" dirty="0"/>
                <a:t>My targeted skills revolve around making a hypothesis, record observations, and draw conclusions about water cycle. </a:t>
              </a:r>
              <a:endParaRPr lang="en-US" sz="1000" strike="sngStrike" dirty="0"/>
            </a:p>
          </p:txBody>
        </p:sp>
        <p:sp>
          <p:nvSpPr>
            <p:cNvPr id="30" name="TextBox 29">
              <a:extLst>
                <a:ext uri="{FF2B5EF4-FFF2-40B4-BE49-F238E27FC236}">
                  <a16:creationId xmlns:a16="http://schemas.microsoft.com/office/drawing/2014/main" id="{56B1405C-B533-0940-A52F-9C5842EC8908}"/>
                </a:ext>
              </a:extLst>
            </p:cNvPr>
            <p:cNvSpPr txBox="1"/>
            <p:nvPr/>
          </p:nvSpPr>
          <p:spPr>
            <a:xfrm>
              <a:off x="3299151" y="7993351"/>
              <a:ext cx="4834665" cy="1390300"/>
            </a:xfrm>
            <a:prstGeom prst="wedgeRoundRectCallout">
              <a:avLst>
                <a:gd name="adj1" fmla="val -54022"/>
                <a:gd name="adj2" fmla="val -41211"/>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1000" dirty="0"/>
                <a:t>I am excited about this project because Lebanon has a big lake close to where my students live. In fact, Lebanon is known for having a lot of water sources. Lebanon’s weather helps to have huge quantities of water all yearlong. Therefore, my students will be interested in this project’s topic and can relate to it because it is part of their everyday life.  Therefore, they need to learn the importance of water and saving it. I am also very familiar with this interesting topic. </a:t>
              </a:r>
            </a:p>
          </p:txBody>
        </p:sp>
        <p:sp>
          <p:nvSpPr>
            <p:cNvPr id="31" name="TextBox 30">
              <a:extLst>
                <a:ext uri="{FF2B5EF4-FFF2-40B4-BE49-F238E27FC236}">
                  <a16:creationId xmlns:a16="http://schemas.microsoft.com/office/drawing/2014/main" id="{F831B3E0-CD49-354E-B1E8-ED054F72B30B}"/>
                </a:ext>
              </a:extLst>
            </p:cNvPr>
            <p:cNvSpPr txBox="1"/>
            <p:nvPr/>
          </p:nvSpPr>
          <p:spPr>
            <a:xfrm>
              <a:off x="3299151" y="9455161"/>
              <a:ext cx="4834665" cy="1038581"/>
            </a:xfrm>
            <a:prstGeom prst="wedgeRoundRectCallout">
              <a:avLst>
                <a:gd name="adj1" fmla="val -56576"/>
                <a:gd name="adj2" fmla="val -51799"/>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You can check out my selected project, Figure 1.6, in Appendix A – (Section A.4: </a:t>
              </a:r>
              <a:r>
                <a:rPr lang="en-US" sz="1000" i="1" dirty="0"/>
                <a:t>Toolkit Contextualization Example </a:t>
              </a:r>
              <a:r>
                <a:rPr lang="en-US" sz="1000" dirty="0"/>
                <a:t>– Water is Life Project) or you can find it directly on EAA IFERB web page: </a:t>
              </a:r>
            </a:p>
            <a:p>
              <a:r>
                <a:rPr lang="en-US" sz="1000" dirty="0">
                  <a:hlinkClick r:id="rId5"/>
                </a:rPr>
                <a:t>https://resources.educationaboveall.org/sites/default/files/resources/attachments/2020-07/Water%20is%20life%208-10%20Level%202.pdf</a:t>
              </a:r>
              <a:r>
                <a:rPr lang="en-US" sz="1000" dirty="0"/>
                <a:t> </a:t>
              </a:r>
            </a:p>
          </p:txBody>
        </p:sp>
      </p:grpSp>
      <p:pic>
        <p:nvPicPr>
          <p:cNvPr id="32" name="Picture 31">
            <a:extLst>
              <a:ext uri="{FF2B5EF4-FFF2-40B4-BE49-F238E27FC236}">
                <a16:creationId xmlns:a16="http://schemas.microsoft.com/office/drawing/2014/main" id="{A450B982-9BEC-DD49-82B8-33225F2E4B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2536" y="7328080"/>
            <a:ext cx="864812" cy="2954136"/>
          </a:xfrm>
          <a:prstGeom prst="rect">
            <a:avLst/>
          </a:prstGeom>
        </p:spPr>
      </p:pic>
      <p:sp>
        <p:nvSpPr>
          <p:cNvPr id="33" name="TextBox 32">
            <a:extLst>
              <a:ext uri="{FF2B5EF4-FFF2-40B4-BE49-F238E27FC236}">
                <a16:creationId xmlns:a16="http://schemas.microsoft.com/office/drawing/2014/main" id="{4DC81282-9E78-8F4F-AE1F-D2860577121C}"/>
              </a:ext>
            </a:extLst>
          </p:cNvPr>
          <p:cNvSpPr txBox="1"/>
          <p:nvPr/>
        </p:nvSpPr>
        <p:spPr>
          <a:xfrm>
            <a:off x="8292983" y="7363737"/>
            <a:ext cx="1645668" cy="953453"/>
          </a:xfrm>
          <a:prstGeom prst="wedgeRoundRectCallout">
            <a:avLst>
              <a:gd name="adj1" fmla="val 67883"/>
              <a:gd name="adj2" fmla="val 25743"/>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Hi, my name is Sam, and I will be helping Mariam to show you how we use IFERB projects for our students.</a:t>
            </a:r>
          </a:p>
        </p:txBody>
      </p:sp>
      <p:sp>
        <p:nvSpPr>
          <p:cNvPr id="34" name="TextBox 33">
            <a:extLst>
              <a:ext uri="{FF2B5EF4-FFF2-40B4-BE49-F238E27FC236}">
                <a16:creationId xmlns:a16="http://schemas.microsoft.com/office/drawing/2014/main" id="{B3FF8C9F-A284-7046-9A50-3B7D0B48AE85}"/>
              </a:ext>
            </a:extLst>
          </p:cNvPr>
          <p:cNvSpPr txBox="1"/>
          <p:nvPr/>
        </p:nvSpPr>
        <p:spPr>
          <a:xfrm>
            <a:off x="8116761" y="6939337"/>
            <a:ext cx="3161941" cy="246221"/>
          </a:xfrm>
          <a:prstGeom prst="rect">
            <a:avLst/>
          </a:prstGeom>
          <a:noFill/>
        </p:spPr>
        <p:txBody>
          <a:bodyPr wrap="square" rtlCol="0">
            <a:spAutoFit/>
          </a:bodyPr>
          <a:lstStyle/>
          <a:p>
            <a:pPr algn="ctr"/>
            <a:r>
              <a:rPr lang="en-US" sz="1000" b="1" dirty="0"/>
              <a:t>Figure 1.6: </a:t>
            </a:r>
            <a:r>
              <a:rPr lang="en-US" sz="1000" dirty="0"/>
              <a:t>Advanced Exercise Selected Project Overview</a:t>
            </a:r>
          </a:p>
        </p:txBody>
      </p:sp>
      <p:pic>
        <p:nvPicPr>
          <p:cNvPr id="35" name="Picture 34" descr="Graphical user interface, website&#10;&#10;Description automatically generated">
            <a:extLst>
              <a:ext uri="{FF2B5EF4-FFF2-40B4-BE49-F238E27FC236}">
                <a16:creationId xmlns:a16="http://schemas.microsoft.com/office/drawing/2014/main" id="{14A9B16D-B828-A740-AE1E-246BA66DB62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531" t="20546" r="4861"/>
          <a:stretch/>
        </p:blipFill>
        <p:spPr>
          <a:xfrm>
            <a:off x="7907752" y="5005040"/>
            <a:ext cx="3652769" cy="1980084"/>
          </a:xfrm>
          <a:prstGeom prst="rect">
            <a:avLst/>
          </a:prstGeom>
        </p:spPr>
      </p:pic>
      <p:pic>
        <p:nvPicPr>
          <p:cNvPr id="36" name="Graphic 35" descr="Storytelling with solid fill">
            <a:extLst>
              <a:ext uri="{FF2B5EF4-FFF2-40B4-BE49-F238E27FC236}">
                <a16:creationId xmlns:a16="http://schemas.microsoft.com/office/drawing/2014/main" id="{20F65BB1-EEA4-1E48-920D-75B99086016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67965" y="6210382"/>
            <a:ext cx="677412" cy="724143"/>
          </a:xfrm>
          <a:prstGeom prst="rect">
            <a:avLst/>
          </a:prstGeom>
        </p:spPr>
      </p:pic>
      <p:sp>
        <p:nvSpPr>
          <p:cNvPr id="37" name="TextBox 36">
            <a:extLst>
              <a:ext uri="{FF2B5EF4-FFF2-40B4-BE49-F238E27FC236}">
                <a16:creationId xmlns:a16="http://schemas.microsoft.com/office/drawing/2014/main" id="{B6B314F3-F008-7144-99E9-67CFBE460F2D}"/>
              </a:ext>
            </a:extLst>
          </p:cNvPr>
          <p:cNvSpPr txBox="1"/>
          <p:nvPr/>
        </p:nvSpPr>
        <p:spPr>
          <a:xfrm>
            <a:off x="12099472" y="7062359"/>
            <a:ext cx="1614398" cy="338554"/>
          </a:xfrm>
          <a:prstGeom prst="rect">
            <a:avLst/>
          </a:prstGeom>
          <a:noFill/>
          <a:ln>
            <a:noFill/>
          </a:ln>
        </p:spPr>
        <p:txBody>
          <a:bodyPr wrap="square" rtlCol="0">
            <a:spAutoFit/>
          </a:bodyPr>
          <a:lstStyle/>
          <a:p>
            <a:pPr algn="ctr"/>
            <a:r>
              <a:rPr lang="en-US" sz="1600" b="1" dirty="0">
                <a:solidFill>
                  <a:srgbClr val="D9232D"/>
                </a:solidFill>
              </a:rPr>
              <a:t>Extra Reading</a:t>
            </a:r>
          </a:p>
        </p:txBody>
      </p:sp>
      <p:sp>
        <p:nvSpPr>
          <p:cNvPr id="5" name="Rectangle 4">
            <a:extLst>
              <a:ext uri="{FF2B5EF4-FFF2-40B4-BE49-F238E27FC236}">
                <a16:creationId xmlns:a16="http://schemas.microsoft.com/office/drawing/2014/main" id="{613B6F67-C038-114C-8F5C-482FD5F84B14}"/>
              </a:ext>
            </a:extLst>
          </p:cNvPr>
          <p:cNvSpPr/>
          <p:nvPr/>
        </p:nvSpPr>
        <p:spPr>
          <a:xfrm>
            <a:off x="12175716" y="7437165"/>
            <a:ext cx="1461910" cy="1525097"/>
          </a:xfrm>
          <a:prstGeom prst="rect">
            <a:avLst/>
          </a:prstGeom>
        </p:spPr>
        <p:txBody>
          <a:bodyPr wrap="square">
            <a:spAutoFit/>
          </a:bodyPr>
          <a:lstStyle/>
          <a:p>
            <a:pPr algn="ctr">
              <a:lnSpc>
                <a:spcPct val="150000"/>
              </a:lnSpc>
            </a:pPr>
            <a:r>
              <a:rPr lang="en-US" sz="900" dirty="0">
                <a:solidFill>
                  <a:prstClr val="black"/>
                </a:solidFill>
              </a:rPr>
              <a:t>You can check another example found in Appendix A – (Section A.8: </a:t>
            </a:r>
            <a:r>
              <a:rPr lang="en-US" sz="900" i="1" dirty="0">
                <a:solidFill>
                  <a:prstClr val="black"/>
                </a:solidFill>
              </a:rPr>
              <a:t>Extra Example for Project Selection &amp; Contextualization – Code Languages Level 2</a:t>
            </a:r>
            <a:endParaRPr lang="en-US" sz="900" dirty="0"/>
          </a:p>
        </p:txBody>
      </p:sp>
      <p:sp>
        <p:nvSpPr>
          <p:cNvPr id="38" name="Slide Number Placeholder 1">
            <a:extLst>
              <a:ext uri="{FF2B5EF4-FFF2-40B4-BE49-F238E27FC236}">
                <a16:creationId xmlns:a16="http://schemas.microsoft.com/office/drawing/2014/main" id="{6DF7E2D2-3177-4062-BD9F-75CD0AFB2C02}"/>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17</a:t>
            </a:fld>
            <a:endParaRPr lang="en-US" dirty="0"/>
          </a:p>
        </p:txBody>
      </p:sp>
      <p:grpSp>
        <p:nvGrpSpPr>
          <p:cNvPr id="40" name="Group 39">
            <a:extLst>
              <a:ext uri="{FF2B5EF4-FFF2-40B4-BE49-F238E27FC236}">
                <a16:creationId xmlns:a16="http://schemas.microsoft.com/office/drawing/2014/main" id="{BAD7F726-FB42-4CC3-96F8-8C964E5F5B8B}"/>
              </a:ext>
            </a:extLst>
          </p:cNvPr>
          <p:cNvGrpSpPr/>
          <p:nvPr/>
        </p:nvGrpSpPr>
        <p:grpSpPr>
          <a:xfrm>
            <a:off x="2011647" y="4599677"/>
            <a:ext cx="2492543" cy="558955"/>
            <a:chOff x="4032316" y="5192161"/>
            <a:chExt cx="2492543" cy="558955"/>
          </a:xfrm>
        </p:grpSpPr>
        <p:sp>
          <p:nvSpPr>
            <p:cNvPr id="41" name="Title 1">
              <a:extLst>
                <a:ext uri="{FF2B5EF4-FFF2-40B4-BE49-F238E27FC236}">
                  <a16:creationId xmlns:a16="http://schemas.microsoft.com/office/drawing/2014/main" id="{6E4FF98D-3EFC-43F3-B746-9217958B10F5}"/>
                </a:ext>
              </a:extLst>
            </p:cNvPr>
            <p:cNvSpPr txBox="1">
              <a:spLocks/>
            </p:cNvSpPr>
            <p:nvPr/>
          </p:nvSpPr>
          <p:spPr>
            <a:xfrm>
              <a:off x="4507009" y="5365635"/>
              <a:ext cx="2017850"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44C503"/>
                  </a:solidFill>
                </a:rPr>
                <a:t>Our Example: </a:t>
              </a:r>
            </a:p>
          </p:txBody>
        </p:sp>
        <p:pic>
          <p:nvPicPr>
            <p:cNvPr id="42" name="Graphic 41" descr="Artificial Intelligence with solid fill">
              <a:extLst>
                <a:ext uri="{FF2B5EF4-FFF2-40B4-BE49-F238E27FC236}">
                  <a16:creationId xmlns:a16="http://schemas.microsoft.com/office/drawing/2014/main" id="{6A285574-5B25-4A28-B3F1-5B49D9715D0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4032316" y="5192161"/>
              <a:ext cx="558955" cy="558955"/>
            </a:xfrm>
            <a:prstGeom prst="rect">
              <a:avLst/>
            </a:prstGeom>
          </p:spPr>
        </p:pic>
      </p:grpSp>
      <p:sp>
        <p:nvSpPr>
          <p:cNvPr id="43" name="TextBox 42">
            <a:extLst>
              <a:ext uri="{FF2B5EF4-FFF2-40B4-BE49-F238E27FC236}">
                <a16:creationId xmlns:a16="http://schemas.microsoft.com/office/drawing/2014/main" id="{52BE9219-202A-4AB8-8C58-439AE5150BB4}"/>
              </a:ext>
            </a:extLst>
          </p:cNvPr>
          <p:cNvSpPr txBox="1"/>
          <p:nvPr/>
        </p:nvSpPr>
        <p:spPr>
          <a:xfrm>
            <a:off x="12099472" y="1400006"/>
            <a:ext cx="1614398" cy="338554"/>
          </a:xfrm>
          <a:prstGeom prst="rect">
            <a:avLst/>
          </a:prstGeom>
          <a:noFill/>
        </p:spPr>
        <p:txBody>
          <a:bodyPr wrap="square" rtlCol="0">
            <a:spAutoFit/>
          </a:bodyPr>
          <a:lstStyle/>
          <a:p>
            <a:pPr algn="ctr"/>
            <a:r>
              <a:rPr lang="en-US" sz="1600" b="1" dirty="0">
                <a:solidFill>
                  <a:srgbClr val="E52831"/>
                </a:solidFill>
              </a:rPr>
              <a:t>Toolkit Tip</a:t>
            </a:r>
          </a:p>
        </p:txBody>
      </p:sp>
      <p:pic>
        <p:nvPicPr>
          <p:cNvPr id="44" name="Graphic 43" descr="Wrench with solid fill">
            <a:extLst>
              <a:ext uri="{FF2B5EF4-FFF2-40B4-BE49-F238E27FC236}">
                <a16:creationId xmlns:a16="http://schemas.microsoft.com/office/drawing/2014/main" id="{34266350-9BD3-4E3A-96F1-F7BF2982BA4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558045">
            <a:off x="12642020" y="725937"/>
            <a:ext cx="529302" cy="529302"/>
          </a:xfrm>
          <a:prstGeom prst="rect">
            <a:avLst/>
          </a:prstGeom>
        </p:spPr>
      </p:pic>
      <p:sp>
        <p:nvSpPr>
          <p:cNvPr id="45" name="Rectangle 44">
            <a:extLst>
              <a:ext uri="{FF2B5EF4-FFF2-40B4-BE49-F238E27FC236}">
                <a16:creationId xmlns:a16="http://schemas.microsoft.com/office/drawing/2014/main" id="{E2B3C878-97B8-4A5E-B4CF-275ECD794847}"/>
              </a:ext>
            </a:extLst>
          </p:cNvPr>
          <p:cNvSpPr/>
          <p:nvPr/>
        </p:nvSpPr>
        <p:spPr>
          <a:xfrm>
            <a:off x="12143058" y="1807829"/>
            <a:ext cx="1540284" cy="2179379"/>
          </a:xfrm>
          <a:prstGeom prst="rect">
            <a:avLst/>
          </a:prstGeom>
        </p:spPr>
        <p:txBody>
          <a:bodyPr wrap="square">
            <a:spAutoFit/>
          </a:bodyPr>
          <a:lstStyle/>
          <a:p>
            <a:pPr algn="ctr">
              <a:lnSpc>
                <a:spcPct val="150000"/>
              </a:lnSpc>
            </a:pPr>
            <a:r>
              <a:rPr lang="en-US" sz="900" dirty="0"/>
              <a:t>When you select from the projects included in this toolkit, you get the advantage of comparing your answers with the provided examples. </a:t>
            </a:r>
          </a:p>
          <a:p>
            <a:pPr algn="ctr">
              <a:lnSpc>
                <a:spcPct val="150000"/>
              </a:lnSpc>
            </a:pPr>
            <a:r>
              <a:rPr lang="en-US" sz="900" dirty="0"/>
              <a:t>Such comparisons will be focused on Project Contextualization, which will be discussed in Booklet 2</a:t>
            </a:r>
            <a:r>
              <a:rPr lang="en-US" sz="1050" dirty="0"/>
              <a:t>.</a:t>
            </a:r>
            <a:endParaRPr lang="en-US" sz="1100" dirty="0"/>
          </a:p>
        </p:txBody>
      </p:sp>
      <p:pic>
        <p:nvPicPr>
          <p:cNvPr id="46" name="Graphic 45" descr="Wrench with solid fill">
            <a:extLst>
              <a:ext uri="{FF2B5EF4-FFF2-40B4-BE49-F238E27FC236}">
                <a16:creationId xmlns:a16="http://schemas.microsoft.com/office/drawing/2014/main" id="{1B4D3F9F-D330-4A76-8660-53D78293B439}"/>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558045">
            <a:off x="6191795" y="2303755"/>
            <a:ext cx="312520" cy="312520"/>
          </a:xfrm>
          <a:prstGeom prst="rect">
            <a:avLst/>
          </a:prstGeom>
        </p:spPr>
      </p:pic>
      <p:sp>
        <p:nvSpPr>
          <p:cNvPr id="47" name="TextBox 46">
            <a:extLst>
              <a:ext uri="{FF2B5EF4-FFF2-40B4-BE49-F238E27FC236}">
                <a16:creationId xmlns:a16="http://schemas.microsoft.com/office/drawing/2014/main" id="{F1699D60-1744-4456-BA54-304FC4908177}"/>
              </a:ext>
            </a:extLst>
          </p:cNvPr>
          <p:cNvSpPr txBox="1"/>
          <p:nvPr/>
        </p:nvSpPr>
        <p:spPr>
          <a:xfrm>
            <a:off x="8292983" y="8403354"/>
            <a:ext cx="1645668" cy="783193"/>
          </a:xfrm>
          <a:prstGeom prst="wedgeRoundRectCallout">
            <a:avLst>
              <a:gd name="adj1" fmla="val 62592"/>
              <a:gd name="adj2" fmla="val -43753"/>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    </a:t>
            </a:r>
          </a:p>
          <a:p>
            <a:endParaRPr lang="en-US" sz="1000" dirty="0"/>
          </a:p>
          <a:p>
            <a:endParaRPr lang="en-US" sz="1000" dirty="0"/>
          </a:p>
          <a:p>
            <a:endParaRPr lang="en-US" sz="1000" dirty="0"/>
          </a:p>
        </p:txBody>
      </p:sp>
      <p:pic>
        <p:nvPicPr>
          <p:cNvPr id="48" name="Graphic 47" descr="Storytelling with solid fill">
            <a:extLst>
              <a:ext uri="{FF2B5EF4-FFF2-40B4-BE49-F238E27FC236}">
                <a16:creationId xmlns:a16="http://schemas.microsoft.com/office/drawing/2014/main" id="{37ED8745-75FE-4331-977E-AEC54AA0C267}"/>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900690" y="8501786"/>
            <a:ext cx="458890" cy="490546"/>
          </a:xfrm>
          <a:prstGeom prst="rect">
            <a:avLst/>
          </a:prstGeom>
        </p:spPr>
      </p:pic>
    </p:spTree>
    <p:extLst>
      <p:ext uri="{BB962C8B-B14F-4D97-AF65-F5344CB8AC3E}">
        <p14:creationId xmlns:p14="http://schemas.microsoft.com/office/powerpoint/2010/main" val="3153766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6661D290-A67D-5A40-9081-E530E88BF00A}"/>
              </a:ext>
            </a:extLst>
          </p:cNvPr>
          <p:cNvSpPr/>
          <p:nvPr/>
        </p:nvSpPr>
        <p:spPr>
          <a:xfrm>
            <a:off x="1861883" y="0"/>
            <a:ext cx="10226757" cy="10936281"/>
          </a:xfrm>
          <a:prstGeom prst="rect">
            <a:avLst/>
          </a:prstGeom>
          <a:solidFill>
            <a:srgbClr val="F6F3E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Rounded Corners 15">
            <a:extLst>
              <a:ext uri="{FF2B5EF4-FFF2-40B4-BE49-F238E27FC236}">
                <a16:creationId xmlns:a16="http://schemas.microsoft.com/office/drawing/2014/main" id="{E5456F3C-A4AD-6D42-B3B7-D915A201EE2A}"/>
              </a:ext>
            </a:extLst>
          </p:cNvPr>
          <p:cNvSpPr/>
          <p:nvPr/>
        </p:nvSpPr>
        <p:spPr>
          <a:xfrm>
            <a:off x="2427647" y="747987"/>
            <a:ext cx="9095225" cy="6011485"/>
          </a:xfrm>
          <a:prstGeom prst="roundRect">
            <a:avLst>
              <a:gd name="adj" fmla="val 5164"/>
            </a:avLst>
          </a:prstGeom>
          <a:solidFill>
            <a:srgbClr val="F6F3E4"/>
          </a:solidFill>
          <a:ln w="63500">
            <a:solidFill>
              <a:srgbClr val="EDE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DA8895C6-5698-0B43-AA4E-AB944CEDC995}"/>
              </a:ext>
            </a:extLst>
          </p:cNvPr>
          <p:cNvSpPr/>
          <p:nvPr/>
        </p:nvSpPr>
        <p:spPr>
          <a:xfrm>
            <a:off x="12097343" y="0"/>
            <a:ext cx="1618657" cy="10573987"/>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E2AD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1 – Project Selection</a:t>
            </a:r>
          </a:p>
        </p:txBody>
      </p:sp>
      <p:sp>
        <p:nvSpPr>
          <p:cNvPr id="29" name="Title 1">
            <a:extLst>
              <a:ext uri="{FF2B5EF4-FFF2-40B4-BE49-F238E27FC236}">
                <a16:creationId xmlns:a16="http://schemas.microsoft.com/office/drawing/2014/main" id="{282F509D-F075-3C43-87BC-53110C61212A}"/>
              </a:ext>
            </a:extLst>
          </p:cNvPr>
          <p:cNvSpPr txBox="1">
            <a:spLocks/>
          </p:cNvSpPr>
          <p:nvPr/>
        </p:nvSpPr>
        <p:spPr>
          <a:xfrm>
            <a:off x="2030204" y="338251"/>
            <a:ext cx="10515600"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E52831"/>
                </a:solidFill>
                <a:latin typeface="Lustria"/>
                <a:ea typeface="+mn-ea"/>
                <a:cs typeface="+mn-cs"/>
              </a:rPr>
              <a:t>1.5. Summary/Checklist</a:t>
            </a:r>
          </a:p>
        </p:txBody>
      </p:sp>
      <p:sp>
        <p:nvSpPr>
          <p:cNvPr id="30" name="TextBox 29">
            <a:extLst>
              <a:ext uri="{FF2B5EF4-FFF2-40B4-BE49-F238E27FC236}">
                <a16:creationId xmlns:a16="http://schemas.microsoft.com/office/drawing/2014/main" id="{387258D0-CD96-9E43-825B-71CC3F2866D8}"/>
              </a:ext>
            </a:extLst>
          </p:cNvPr>
          <p:cNvSpPr txBox="1"/>
          <p:nvPr/>
        </p:nvSpPr>
        <p:spPr>
          <a:xfrm>
            <a:off x="2471192" y="960947"/>
            <a:ext cx="9095225" cy="5847755"/>
          </a:xfrm>
          <a:prstGeom prst="rect">
            <a:avLst/>
          </a:prstGeom>
          <a:noFill/>
        </p:spPr>
        <p:txBody>
          <a:bodyPr wrap="square" rtlCol="0">
            <a:spAutoFit/>
          </a:bodyPr>
          <a:lstStyle/>
          <a:p>
            <a:pPr marL="171450" indent="-171450">
              <a:buFont typeface="Wingdings" panose="05000000000000000000" pitchFamily="2" charset="2"/>
              <a:buChar char="q"/>
            </a:pPr>
            <a:r>
              <a:rPr lang="en-US" sz="1100" dirty="0"/>
              <a:t>Did you Access IFERB Projects Bank? Remember you will access them differently depending on your internet access.</a:t>
            </a:r>
          </a:p>
          <a:p>
            <a:pPr lvl="1"/>
            <a:endParaRPr lang="en-US" sz="1100" dirty="0"/>
          </a:p>
          <a:p>
            <a:pPr marL="171450" indent="-171450">
              <a:buFont typeface="Wingdings" panose="05000000000000000000" pitchFamily="2" charset="2"/>
              <a:buChar char="q"/>
            </a:pPr>
            <a:r>
              <a:rPr lang="en-US" sz="1100" dirty="0"/>
              <a:t>Do you have a specific subject you want to target?</a:t>
            </a:r>
          </a:p>
          <a:p>
            <a:pPr marL="628650" lvl="1" indent="-171450">
              <a:buFont typeface="Wingdings" panose="05000000000000000000" pitchFamily="2" charset="2"/>
              <a:buChar char="q"/>
            </a:pPr>
            <a:r>
              <a:rPr lang="en-US" sz="1100" dirty="0"/>
              <a:t>If you do not have subject in mind, then you need to select your project(s) using your students’ context as decision factor</a:t>
            </a:r>
          </a:p>
          <a:p>
            <a:pPr marL="1085850" lvl="2" indent="-171450">
              <a:buFont typeface="Wingdings" panose="05000000000000000000" pitchFamily="2" charset="2"/>
              <a:buChar char="q"/>
            </a:pPr>
            <a:r>
              <a:rPr lang="en-US" sz="1100" dirty="0"/>
              <a:t>If you have internet access, then you can use the IFERB online, free filters to narrow down suitable projects</a:t>
            </a:r>
          </a:p>
          <a:p>
            <a:pPr marL="1085850" lvl="2" indent="-171450">
              <a:buFont typeface="Wingdings" panose="05000000000000000000" pitchFamily="2" charset="2"/>
              <a:buChar char="q"/>
            </a:pPr>
            <a:r>
              <a:rPr lang="en-US" sz="1100" dirty="0"/>
              <a:t>Make sure that the project you selected covers your target subject</a:t>
            </a:r>
          </a:p>
          <a:p>
            <a:pPr lvl="2"/>
            <a:endParaRPr lang="en-US" sz="1100" dirty="0"/>
          </a:p>
          <a:p>
            <a:pPr marL="628650" lvl="1" indent="-171450">
              <a:buFont typeface="Wingdings" panose="05000000000000000000" pitchFamily="2" charset="2"/>
              <a:buChar char="q"/>
            </a:pPr>
            <a:r>
              <a:rPr lang="en-US" sz="1100" dirty="0"/>
              <a:t>If you do not have a subject in mind, start your selection process form context (1.3.2)</a:t>
            </a:r>
          </a:p>
          <a:p>
            <a:pPr lvl="1"/>
            <a:endParaRPr lang="en-US" sz="1100" dirty="0"/>
          </a:p>
          <a:p>
            <a:pPr marL="171450" indent="-171450">
              <a:buFont typeface="Wingdings" panose="05000000000000000000" pitchFamily="2" charset="2"/>
              <a:buChar char="q"/>
            </a:pPr>
            <a:r>
              <a:rPr lang="en-US" sz="1100" dirty="0"/>
              <a:t>Select by Context:</a:t>
            </a:r>
            <a:br>
              <a:rPr lang="en-US" sz="1100" dirty="0"/>
            </a:br>
            <a:r>
              <a:rPr lang="en-US" sz="1100" dirty="0"/>
              <a:t>you need to consider the following factors/elements of your students’ context to select most suited project(s) that your students can relate to.</a:t>
            </a:r>
          </a:p>
          <a:p>
            <a:pPr marL="685800" lvl="1" indent="-228600">
              <a:buFont typeface="Wingdings" panose="05000000000000000000" pitchFamily="2" charset="2"/>
              <a:buChar char="q"/>
            </a:pPr>
            <a:r>
              <a:rPr lang="en-US" sz="1100" dirty="0"/>
              <a:t>Remember to consider Students’ Level:</a:t>
            </a:r>
          </a:p>
          <a:p>
            <a:pPr marL="1085850" lvl="2" indent="-171450">
              <a:buFont typeface="Wingdings" panose="05000000000000000000" pitchFamily="2" charset="2"/>
              <a:buChar char="q"/>
            </a:pPr>
            <a:r>
              <a:rPr lang="en-US" sz="1100" dirty="0"/>
              <a:t>Did you collect information about students’ level from schools, parents or organization…etc. ?</a:t>
            </a:r>
          </a:p>
          <a:p>
            <a:pPr marL="1085850" lvl="2" indent="-171450">
              <a:buFont typeface="Wingdings" panose="05000000000000000000" pitchFamily="2" charset="2"/>
              <a:buChar char="q"/>
            </a:pPr>
            <a:r>
              <a:rPr lang="en-US" sz="1100" dirty="0"/>
              <a:t>Did you check that you have select projects that are most suitable for your students’ learning level?</a:t>
            </a:r>
          </a:p>
          <a:p>
            <a:pPr marL="628650" lvl="1" indent="-171450">
              <a:buFont typeface="Wingdings" panose="05000000000000000000" pitchFamily="2" charset="2"/>
              <a:buChar char="q"/>
            </a:pPr>
            <a:endParaRPr lang="en-US" sz="1100" dirty="0"/>
          </a:p>
          <a:p>
            <a:pPr marL="628650" lvl="1" indent="-171450">
              <a:buFont typeface="Wingdings" panose="05000000000000000000" pitchFamily="2" charset="2"/>
              <a:buChar char="q"/>
            </a:pPr>
            <a:r>
              <a:rPr lang="en-US" sz="1100" dirty="0"/>
              <a:t>Remember to consider Students’ Environment &amp; Interests:</a:t>
            </a:r>
          </a:p>
          <a:p>
            <a:pPr marL="1085850" lvl="2" indent="-171450">
              <a:buFont typeface="Wingdings" panose="05000000000000000000" pitchFamily="2" charset="2"/>
              <a:buChar char="q"/>
            </a:pPr>
            <a:r>
              <a:rPr lang="en-US" sz="1100" dirty="0"/>
              <a:t>Did you check news, advertisements, trends and what local community are talking about to get a feel of what your students might be interested in?</a:t>
            </a:r>
          </a:p>
          <a:p>
            <a:pPr marL="1085850" lvl="2" indent="-171450">
              <a:buFont typeface="Wingdings" panose="05000000000000000000" pitchFamily="2" charset="2"/>
              <a:buChar char="q"/>
            </a:pPr>
            <a:r>
              <a:rPr lang="en-US" sz="1100" dirty="0"/>
              <a:t>Did you eliminate any project(s) that are in direct conflict with your students’ context?</a:t>
            </a:r>
          </a:p>
          <a:p>
            <a:pPr marL="1085850" lvl="2" indent="-171450">
              <a:buFont typeface="Wingdings" panose="05000000000000000000" pitchFamily="2" charset="2"/>
              <a:buChar char="q"/>
            </a:pPr>
            <a:r>
              <a:rPr lang="en-US" sz="1100" dirty="0"/>
              <a:t>Make sure to select projects that are most suitable for your students’ environment and interests</a:t>
            </a:r>
          </a:p>
          <a:p>
            <a:pPr marL="1085850" lvl="2" indent="-171450">
              <a:buFont typeface="Wingdings" panose="05000000000000000000" pitchFamily="2" charset="2"/>
              <a:buChar char="q"/>
            </a:pPr>
            <a:endParaRPr lang="en-US" sz="1100" dirty="0"/>
          </a:p>
          <a:p>
            <a:pPr marL="628650" lvl="1" indent="-171450">
              <a:buFont typeface="Wingdings" panose="05000000000000000000" pitchFamily="2" charset="2"/>
              <a:buChar char="q"/>
            </a:pPr>
            <a:r>
              <a:rPr lang="en-US" sz="1100" dirty="0"/>
              <a:t>Remember to consider Students’ Engagement:</a:t>
            </a:r>
          </a:p>
          <a:p>
            <a:pPr marL="1085850" lvl="2" indent="-171450">
              <a:buFont typeface="Wingdings" panose="05000000000000000000" pitchFamily="2" charset="2"/>
              <a:buChar char="q"/>
            </a:pPr>
            <a:r>
              <a:rPr lang="en-US" sz="1100" dirty="0"/>
              <a:t>Did you select projects that can be related to your students’ real-life experience to better engage them?</a:t>
            </a:r>
            <a:br>
              <a:rPr lang="en-US" sz="1100" dirty="0"/>
            </a:br>
            <a:r>
              <a:rPr lang="en-US" sz="1100" dirty="0"/>
              <a:t>Note: The more engaged they are, the more they will learn.</a:t>
            </a:r>
          </a:p>
          <a:p>
            <a:pPr marL="628650" lvl="1" indent="-171450">
              <a:buFont typeface="Wingdings" panose="05000000000000000000" pitchFamily="2" charset="2"/>
              <a:buChar char="q"/>
            </a:pPr>
            <a:endParaRPr lang="en-US" sz="1100" dirty="0"/>
          </a:p>
          <a:p>
            <a:pPr marL="628650" lvl="1" indent="-171450">
              <a:buFont typeface="Wingdings" panose="05000000000000000000" pitchFamily="2" charset="2"/>
              <a:buChar char="q"/>
            </a:pPr>
            <a:r>
              <a:rPr lang="en-US" sz="1100" dirty="0"/>
              <a:t>Remember to consider Guidance &amp; Resource Requirements:</a:t>
            </a:r>
          </a:p>
          <a:p>
            <a:pPr marL="1085850" lvl="2" indent="-171450">
              <a:buFont typeface="Wingdings" panose="05000000000000000000" pitchFamily="2" charset="2"/>
              <a:buChar char="q"/>
            </a:pPr>
            <a:r>
              <a:rPr lang="en-US" sz="1100" dirty="0"/>
              <a:t>Based on what you know about your students, are you able to decide the level of support they will need to perform project’s activities?</a:t>
            </a:r>
          </a:p>
          <a:p>
            <a:pPr marL="1085850" lvl="2" indent="-171450">
              <a:buFont typeface="Wingdings" panose="05000000000000000000" pitchFamily="2" charset="2"/>
              <a:buChar char="q"/>
            </a:pPr>
            <a:r>
              <a:rPr lang="en-US" sz="1100" dirty="0"/>
              <a:t>Did you investigate the level of support your students have at home to work on the project?</a:t>
            </a:r>
          </a:p>
          <a:p>
            <a:pPr marL="1085850" lvl="2" indent="-171450">
              <a:buFont typeface="Wingdings" panose="05000000000000000000" pitchFamily="2" charset="2"/>
              <a:buChar char="q"/>
            </a:pPr>
            <a:r>
              <a:rPr lang="en-US" sz="1100" dirty="0"/>
              <a:t>Make sure to select most suitable projects for the level of guidance required to deliver it.</a:t>
            </a:r>
          </a:p>
          <a:p>
            <a:pPr marL="1085850" lvl="2" indent="-171450">
              <a:buFont typeface="Wingdings" panose="05000000000000000000" pitchFamily="2" charset="2"/>
              <a:buChar char="q"/>
            </a:pPr>
            <a:r>
              <a:rPr lang="en-US" sz="1100" dirty="0"/>
              <a:t>Did you investigate available resources for you and your students?</a:t>
            </a:r>
          </a:p>
          <a:p>
            <a:pPr marL="1085850" lvl="2" indent="-171450">
              <a:buFont typeface="Wingdings" panose="05000000000000000000" pitchFamily="2" charset="2"/>
              <a:buChar char="q"/>
            </a:pPr>
            <a:r>
              <a:rPr lang="en-US" sz="1100" dirty="0"/>
              <a:t>Can you find alternatives for some of the unavailable or scarce resources?</a:t>
            </a:r>
          </a:p>
          <a:p>
            <a:pPr marL="1085850" lvl="2" indent="-171450">
              <a:buFont typeface="Wingdings" panose="05000000000000000000" pitchFamily="2" charset="2"/>
              <a:buChar char="q"/>
            </a:pPr>
            <a:r>
              <a:rPr lang="en-US" sz="1100" dirty="0"/>
              <a:t>Try to select most suitable projects for the available resources.</a:t>
            </a:r>
          </a:p>
          <a:p>
            <a:pPr marL="628650" lvl="1" indent="-171450">
              <a:buFont typeface="Wingdings" panose="05000000000000000000" pitchFamily="2" charset="2"/>
              <a:buChar char="q"/>
            </a:pPr>
            <a:endParaRPr lang="en-US" sz="1050" dirty="0"/>
          </a:p>
          <a:p>
            <a:pPr marL="628650" lvl="1" indent="-171450">
              <a:buFont typeface="Wingdings" panose="05000000000000000000" pitchFamily="2" charset="2"/>
              <a:buChar char="q"/>
            </a:pPr>
            <a:endParaRPr lang="en-US" sz="1050" dirty="0"/>
          </a:p>
        </p:txBody>
      </p:sp>
      <p:grpSp>
        <p:nvGrpSpPr>
          <p:cNvPr id="33" name="Group 32">
            <a:extLst>
              <a:ext uri="{FF2B5EF4-FFF2-40B4-BE49-F238E27FC236}">
                <a16:creationId xmlns:a16="http://schemas.microsoft.com/office/drawing/2014/main" id="{0002AC5C-C6EB-0141-B553-022431292695}"/>
              </a:ext>
            </a:extLst>
          </p:cNvPr>
          <p:cNvGrpSpPr/>
          <p:nvPr/>
        </p:nvGrpSpPr>
        <p:grpSpPr>
          <a:xfrm>
            <a:off x="1999847" y="7078592"/>
            <a:ext cx="10109336" cy="3339196"/>
            <a:chOff x="2303581" y="6190523"/>
            <a:chExt cx="8717502" cy="2879462"/>
          </a:xfrm>
        </p:grpSpPr>
        <p:grpSp>
          <p:nvGrpSpPr>
            <p:cNvPr id="34" name="Group 33">
              <a:extLst>
                <a:ext uri="{FF2B5EF4-FFF2-40B4-BE49-F238E27FC236}">
                  <a16:creationId xmlns:a16="http://schemas.microsoft.com/office/drawing/2014/main" id="{F163E5D7-DEBA-F941-8A0A-B2CB632DCDBD}"/>
                </a:ext>
              </a:extLst>
            </p:cNvPr>
            <p:cNvGrpSpPr/>
            <p:nvPr/>
          </p:nvGrpSpPr>
          <p:grpSpPr>
            <a:xfrm>
              <a:off x="2303581" y="6190523"/>
              <a:ext cx="8717502" cy="2879462"/>
              <a:chOff x="2202765" y="4276366"/>
              <a:chExt cx="8717502" cy="2879462"/>
            </a:xfrm>
          </p:grpSpPr>
          <p:grpSp>
            <p:nvGrpSpPr>
              <p:cNvPr id="50" name="Group 49">
                <a:extLst>
                  <a:ext uri="{FF2B5EF4-FFF2-40B4-BE49-F238E27FC236}">
                    <a16:creationId xmlns:a16="http://schemas.microsoft.com/office/drawing/2014/main" id="{E664F35A-52DD-8746-8CD6-D6DB81B14F15}"/>
                  </a:ext>
                </a:extLst>
              </p:cNvPr>
              <p:cNvGrpSpPr/>
              <p:nvPr/>
            </p:nvGrpSpPr>
            <p:grpSpPr>
              <a:xfrm>
                <a:off x="3015744" y="5144500"/>
                <a:ext cx="7904523" cy="1563271"/>
                <a:chOff x="2019581" y="4582507"/>
                <a:chExt cx="8063383" cy="1659888"/>
              </a:xfrm>
            </p:grpSpPr>
            <p:grpSp>
              <p:nvGrpSpPr>
                <p:cNvPr id="60" name="Group 59">
                  <a:extLst>
                    <a:ext uri="{FF2B5EF4-FFF2-40B4-BE49-F238E27FC236}">
                      <a16:creationId xmlns:a16="http://schemas.microsoft.com/office/drawing/2014/main" id="{60E0EEFD-3E3B-5E45-BCFD-E522206CC4FC}"/>
                    </a:ext>
                  </a:extLst>
                </p:cNvPr>
                <p:cNvGrpSpPr/>
                <p:nvPr/>
              </p:nvGrpSpPr>
              <p:grpSpPr>
                <a:xfrm>
                  <a:off x="2019581" y="4582507"/>
                  <a:ext cx="8063383" cy="1659888"/>
                  <a:chOff x="1816068" y="2420332"/>
                  <a:chExt cx="7037556" cy="1771414"/>
                </a:xfrm>
              </p:grpSpPr>
              <p:sp>
                <p:nvSpPr>
                  <p:cNvPr id="62" name="Freeform: Shape 24">
                    <a:extLst>
                      <a:ext uri="{FF2B5EF4-FFF2-40B4-BE49-F238E27FC236}">
                        <a16:creationId xmlns:a16="http://schemas.microsoft.com/office/drawing/2014/main" id="{8FA57914-B9E0-6746-B9C3-5EEEBC3034C1}"/>
                      </a:ext>
                    </a:extLst>
                  </p:cNvPr>
                  <p:cNvSpPr/>
                  <p:nvPr/>
                </p:nvSpPr>
                <p:spPr>
                  <a:xfrm>
                    <a:off x="1816068" y="2975430"/>
                    <a:ext cx="6193042" cy="1216316"/>
                  </a:xfrm>
                  <a:custGeom>
                    <a:avLst/>
                    <a:gdLst>
                      <a:gd name="csX0" fmla="*/ 0 w 6193042"/>
                      <a:gd name="csY0" fmla="*/ 767875 h 1216316"/>
                      <a:gd name="csX1" fmla="*/ 128776 w 6193042"/>
                      <a:gd name="csY1" fmla="*/ 761732 h 1216316"/>
                      <a:gd name="csX2" fmla="*/ 163899 w 6193042"/>
                      <a:gd name="csY2" fmla="*/ 755589 h 1216316"/>
                      <a:gd name="csX3" fmla="*/ 222433 w 6193042"/>
                      <a:gd name="csY3" fmla="*/ 749447 h 1216316"/>
                      <a:gd name="csX4" fmla="*/ 362918 w 6193042"/>
                      <a:gd name="csY4" fmla="*/ 737161 h 1216316"/>
                      <a:gd name="csX5" fmla="*/ 433161 w 6193042"/>
                      <a:gd name="csY5" fmla="*/ 731018 h 1216316"/>
                      <a:gd name="csX6" fmla="*/ 479988 w 6193042"/>
                      <a:gd name="csY6" fmla="*/ 724874 h 1216316"/>
                      <a:gd name="csX7" fmla="*/ 550231 w 6193042"/>
                      <a:gd name="csY7" fmla="*/ 712588 h 1216316"/>
                      <a:gd name="csX8" fmla="*/ 597060 w 6193042"/>
                      <a:gd name="csY8" fmla="*/ 706445 h 1216316"/>
                      <a:gd name="csX9" fmla="*/ 643887 w 6193042"/>
                      <a:gd name="csY9" fmla="*/ 694160 h 1216316"/>
                      <a:gd name="csX10" fmla="*/ 725837 w 6193042"/>
                      <a:gd name="csY10" fmla="*/ 669587 h 1216316"/>
                      <a:gd name="csX11" fmla="*/ 760959 w 6193042"/>
                      <a:gd name="csY11" fmla="*/ 663444 h 1216316"/>
                      <a:gd name="csX12" fmla="*/ 831202 w 6193042"/>
                      <a:gd name="csY12" fmla="*/ 638872 h 1216316"/>
                      <a:gd name="csX13" fmla="*/ 936565 w 6193042"/>
                      <a:gd name="csY13" fmla="*/ 608158 h 1216316"/>
                      <a:gd name="csX14" fmla="*/ 995101 w 6193042"/>
                      <a:gd name="csY14" fmla="*/ 583585 h 1216316"/>
                      <a:gd name="csX15" fmla="*/ 1018514 w 6193042"/>
                      <a:gd name="csY15" fmla="*/ 565156 h 1216316"/>
                      <a:gd name="csX16" fmla="*/ 1030221 w 6193042"/>
                      <a:gd name="csY16" fmla="*/ 546727 h 1216316"/>
                      <a:gd name="csX17" fmla="*/ 1053635 w 6193042"/>
                      <a:gd name="csY17" fmla="*/ 528298 h 1216316"/>
                      <a:gd name="csX18" fmla="*/ 1065343 w 6193042"/>
                      <a:gd name="csY18" fmla="*/ 503726 h 1216316"/>
                      <a:gd name="csX19" fmla="*/ 1077050 w 6193042"/>
                      <a:gd name="csY19" fmla="*/ 485297 h 1216316"/>
                      <a:gd name="csX20" fmla="*/ 1100464 w 6193042"/>
                      <a:gd name="csY20" fmla="*/ 460725 h 1216316"/>
                      <a:gd name="csX21" fmla="*/ 1112171 w 6193042"/>
                      <a:gd name="csY21" fmla="*/ 442296 h 1216316"/>
                      <a:gd name="csX22" fmla="*/ 1123878 w 6193042"/>
                      <a:gd name="csY22" fmla="*/ 417724 h 1216316"/>
                      <a:gd name="csX23" fmla="*/ 1147293 w 6193042"/>
                      <a:gd name="csY23" fmla="*/ 405438 h 1216316"/>
                      <a:gd name="csX24" fmla="*/ 1159000 w 6193042"/>
                      <a:gd name="csY24" fmla="*/ 387009 h 1216316"/>
                      <a:gd name="csX25" fmla="*/ 1182413 w 6193042"/>
                      <a:gd name="csY25" fmla="*/ 374723 h 1216316"/>
                      <a:gd name="csX26" fmla="*/ 1205827 w 6193042"/>
                      <a:gd name="csY26" fmla="*/ 356294 h 1216316"/>
                      <a:gd name="csX27" fmla="*/ 1229242 w 6193042"/>
                      <a:gd name="csY27" fmla="*/ 344008 h 1216316"/>
                      <a:gd name="csX28" fmla="*/ 1311192 w 6193042"/>
                      <a:gd name="csY28" fmla="*/ 294863 h 1216316"/>
                      <a:gd name="csX29" fmla="*/ 1416555 w 6193042"/>
                      <a:gd name="csY29" fmla="*/ 270292 h 1216316"/>
                      <a:gd name="csX30" fmla="*/ 1463383 w 6193042"/>
                      <a:gd name="csY30" fmla="*/ 258006 h 1216316"/>
                      <a:gd name="csX31" fmla="*/ 1521918 w 6193042"/>
                      <a:gd name="csY31" fmla="*/ 251862 h 1216316"/>
                      <a:gd name="csX32" fmla="*/ 1791181 w 6193042"/>
                      <a:gd name="csY32" fmla="*/ 239576 h 1216316"/>
                      <a:gd name="csX33" fmla="*/ 2271171 w 6193042"/>
                      <a:gd name="csY33" fmla="*/ 233434 h 1216316"/>
                      <a:gd name="csX34" fmla="*/ 2411656 w 6193042"/>
                      <a:gd name="csY34" fmla="*/ 221148 h 1216316"/>
                      <a:gd name="csX35" fmla="*/ 2446777 w 6193042"/>
                      <a:gd name="csY35" fmla="*/ 215005 h 1216316"/>
                      <a:gd name="csX36" fmla="*/ 2493606 w 6193042"/>
                      <a:gd name="csY36" fmla="*/ 208861 h 1216316"/>
                      <a:gd name="csX37" fmla="*/ 2598969 w 6193042"/>
                      <a:gd name="csY37" fmla="*/ 190432 h 1216316"/>
                      <a:gd name="csX38" fmla="*/ 2634091 w 6193042"/>
                      <a:gd name="csY38" fmla="*/ 184290 h 1216316"/>
                      <a:gd name="csX39" fmla="*/ 2669212 w 6193042"/>
                      <a:gd name="csY39" fmla="*/ 172004 h 1216316"/>
                      <a:gd name="csX40" fmla="*/ 2739454 w 6193042"/>
                      <a:gd name="csY40" fmla="*/ 159717 h 1216316"/>
                      <a:gd name="csX41" fmla="*/ 2844818 w 6193042"/>
                      <a:gd name="csY41" fmla="*/ 122859 h 1216316"/>
                      <a:gd name="csX42" fmla="*/ 2879940 w 6193042"/>
                      <a:gd name="csY42" fmla="*/ 110573 h 1216316"/>
                      <a:gd name="csX43" fmla="*/ 2915060 w 6193042"/>
                      <a:gd name="csY43" fmla="*/ 104430 h 1216316"/>
                      <a:gd name="csX44" fmla="*/ 2985303 w 6193042"/>
                      <a:gd name="csY44" fmla="*/ 73715 h 1216316"/>
                      <a:gd name="csX45" fmla="*/ 3078959 w 6193042"/>
                      <a:gd name="csY45" fmla="*/ 36857 h 1216316"/>
                      <a:gd name="csX46" fmla="*/ 3137495 w 6193042"/>
                      <a:gd name="csY46" fmla="*/ 24571 h 1216316"/>
                      <a:gd name="csX47" fmla="*/ 3184323 w 6193042"/>
                      <a:gd name="csY47" fmla="*/ 12285 h 1216316"/>
                      <a:gd name="csX48" fmla="*/ 3277981 w 6193042"/>
                      <a:gd name="csY48" fmla="*/ 0 h 1216316"/>
                      <a:gd name="csX49" fmla="*/ 3371637 w 6193042"/>
                      <a:gd name="csY49" fmla="*/ 6142 h 1216316"/>
                      <a:gd name="csX50" fmla="*/ 3406758 w 6193042"/>
                      <a:gd name="csY50" fmla="*/ 18428 h 1216316"/>
                      <a:gd name="csX51" fmla="*/ 3465293 w 6193042"/>
                      <a:gd name="csY51" fmla="*/ 55286 h 1216316"/>
                      <a:gd name="csX52" fmla="*/ 3488707 w 6193042"/>
                      <a:gd name="csY52" fmla="*/ 79858 h 1216316"/>
                      <a:gd name="csX53" fmla="*/ 3500414 w 6193042"/>
                      <a:gd name="csY53" fmla="*/ 251862 h 1216316"/>
                      <a:gd name="csX54" fmla="*/ 3477000 w 6193042"/>
                      <a:gd name="csY54" fmla="*/ 276435 h 1216316"/>
                      <a:gd name="csX55" fmla="*/ 3406758 w 6193042"/>
                      <a:gd name="csY55" fmla="*/ 331722 h 1216316"/>
                      <a:gd name="csX56" fmla="*/ 3301394 w 6193042"/>
                      <a:gd name="csY56" fmla="*/ 393152 h 1216316"/>
                      <a:gd name="csX57" fmla="*/ 3266272 w 6193042"/>
                      <a:gd name="csY57" fmla="*/ 399295 h 1216316"/>
                      <a:gd name="csX58" fmla="*/ 3184323 w 6193042"/>
                      <a:gd name="csY58" fmla="*/ 436153 h 1216316"/>
                      <a:gd name="csX59" fmla="*/ 3090666 w 6193042"/>
                      <a:gd name="csY59" fmla="*/ 460725 h 1216316"/>
                      <a:gd name="csX60" fmla="*/ 3008717 w 6193042"/>
                      <a:gd name="csY60" fmla="*/ 479154 h 1216316"/>
                      <a:gd name="csX61" fmla="*/ 2961889 w 6193042"/>
                      <a:gd name="csY61" fmla="*/ 491440 h 1216316"/>
                      <a:gd name="csX62" fmla="*/ 2856525 w 6193042"/>
                      <a:gd name="csY62" fmla="*/ 509869 h 1216316"/>
                      <a:gd name="csX63" fmla="*/ 2821404 w 6193042"/>
                      <a:gd name="csY63" fmla="*/ 516012 h 1216316"/>
                      <a:gd name="csX64" fmla="*/ 2786283 w 6193042"/>
                      <a:gd name="csY64" fmla="*/ 522155 h 1216316"/>
                      <a:gd name="csX65" fmla="*/ 2657505 w 6193042"/>
                      <a:gd name="csY65" fmla="*/ 552870 h 1216316"/>
                      <a:gd name="csX66" fmla="*/ 2598969 w 6193042"/>
                      <a:gd name="csY66" fmla="*/ 559014 h 1216316"/>
                      <a:gd name="csX67" fmla="*/ 2552142 w 6193042"/>
                      <a:gd name="csY67" fmla="*/ 571299 h 1216316"/>
                      <a:gd name="csX68" fmla="*/ 2470192 w 6193042"/>
                      <a:gd name="csY68" fmla="*/ 583585 h 1216316"/>
                      <a:gd name="csX69" fmla="*/ 2399950 w 6193042"/>
                      <a:gd name="csY69" fmla="*/ 602015 h 1216316"/>
                      <a:gd name="csX70" fmla="*/ 2364827 w 6193042"/>
                      <a:gd name="csY70" fmla="*/ 614300 h 1216316"/>
                      <a:gd name="csX71" fmla="*/ 2259464 w 6193042"/>
                      <a:gd name="csY71" fmla="*/ 645016 h 1216316"/>
                      <a:gd name="csX72" fmla="*/ 2212637 w 6193042"/>
                      <a:gd name="csY72" fmla="*/ 663444 h 1216316"/>
                      <a:gd name="csX73" fmla="*/ 2165808 w 6193042"/>
                      <a:gd name="csY73" fmla="*/ 700303 h 1216316"/>
                      <a:gd name="csX74" fmla="*/ 2142394 w 6193042"/>
                      <a:gd name="csY74" fmla="*/ 718731 h 1216316"/>
                      <a:gd name="csX75" fmla="*/ 2095565 w 6193042"/>
                      <a:gd name="csY75" fmla="*/ 798590 h 1216316"/>
                      <a:gd name="csX76" fmla="*/ 2107272 w 6193042"/>
                      <a:gd name="csY76" fmla="*/ 946023 h 1216316"/>
                      <a:gd name="csX77" fmla="*/ 2118979 w 6193042"/>
                      <a:gd name="csY77" fmla="*/ 964452 h 1216316"/>
                      <a:gd name="csX78" fmla="*/ 2142394 w 6193042"/>
                      <a:gd name="csY78" fmla="*/ 1013596 h 1216316"/>
                      <a:gd name="csX79" fmla="*/ 2177515 w 6193042"/>
                      <a:gd name="csY79" fmla="*/ 1038168 h 1216316"/>
                      <a:gd name="csX80" fmla="*/ 2224344 w 6193042"/>
                      <a:gd name="csY80" fmla="*/ 1075026 h 1216316"/>
                      <a:gd name="csX81" fmla="*/ 2341414 w 6193042"/>
                      <a:gd name="csY81" fmla="*/ 1130313 h 1216316"/>
                      <a:gd name="csX82" fmla="*/ 2388243 w 6193042"/>
                      <a:gd name="csY82" fmla="*/ 1148742 h 1216316"/>
                      <a:gd name="csX83" fmla="*/ 2423363 w 6193042"/>
                      <a:gd name="csY83" fmla="*/ 1161029 h 1216316"/>
                      <a:gd name="csX84" fmla="*/ 2470192 w 6193042"/>
                      <a:gd name="csY84" fmla="*/ 1179457 h 1216316"/>
                      <a:gd name="csX85" fmla="*/ 2517020 w 6193042"/>
                      <a:gd name="csY85" fmla="*/ 1185600 h 1216316"/>
                      <a:gd name="csX86" fmla="*/ 2598969 w 6193042"/>
                      <a:gd name="csY86" fmla="*/ 1197886 h 1216316"/>
                      <a:gd name="csX87" fmla="*/ 2762868 w 6193042"/>
                      <a:gd name="csY87" fmla="*/ 1216316 h 1216316"/>
                      <a:gd name="csX88" fmla="*/ 3067253 w 6193042"/>
                      <a:gd name="csY88" fmla="*/ 1210173 h 1216316"/>
                      <a:gd name="csX89" fmla="*/ 3125788 w 6193042"/>
                      <a:gd name="csY89" fmla="*/ 1204030 h 1216316"/>
                      <a:gd name="csX90" fmla="*/ 3219445 w 6193042"/>
                      <a:gd name="csY90" fmla="*/ 1179457 h 1216316"/>
                      <a:gd name="csX91" fmla="*/ 3266272 w 6193042"/>
                      <a:gd name="csY91" fmla="*/ 1167172 h 1216316"/>
                      <a:gd name="csX92" fmla="*/ 3324808 w 6193042"/>
                      <a:gd name="csY92" fmla="*/ 1154885 h 1216316"/>
                      <a:gd name="csX93" fmla="*/ 3477000 w 6193042"/>
                      <a:gd name="csY93" fmla="*/ 1087312 h 1216316"/>
                      <a:gd name="csX94" fmla="*/ 3570657 w 6193042"/>
                      <a:gd name="csY94" fmla="*/ 1044311 h 1216316"/>
                      <a:gd name="csX95" fmla="*/ 3594070 w 6193042"/>
                      <a:gd name="csY95" fmla="*/ 1025882 h 1216316"/>
                      <a:gd name="csX96" fmla="*/ 3617486 w 6193042"/>
                      <a:gd name="csY96" fmla="*/ 1013596 h 1216316"/>
                      <a:gd name="csX97" fmla="*/ 3664313 w 6193042"/>
                      <a:gd name="csY97" fmla="*/ 982881 h 1216316"/>
                      <a:gd name="csX98" fmla="*/ 3711142 w 6193042"/>
                      <a:gd name="csY98" fmla="*/ 946023 h 1216316"/>
                      <a:gd name="csX99" fmla="*/ 3793091 w 6193042"/>
                      <a:gd name="csY99" fmla="*/ 890736 h 1216316"/>
                      <a:gd name="csX100" fmla="*/ 3839919 w 6193042"/>
                      <a:gd name="csY100" fmla="*/ 853877 h 1216316"/>
                      <a:gd name="csX101" fmla="*/ 3863334 w 6193042"/>
                      <a:gd name="csY101" fmla="*/ 835449 h 1216316"/>
                      <a:gd name="csX102" fmla="*/ 3875041 w 6193042"/>
                      <a:gd name="csY102" fmla="*/ 817020 h 1216316"/>
                      <a:gd name="csX103" fmla="*/ 3921868 w 6193042"/>
                      <a:gd name="csY103" fmla="*/ 780162 h 1216316"/>
                      <a:gd name="csX104" fmla="*/ 3956991 w 6193042"/>
                      <a:gd name="csY104" fmla="*/ 743304 h 1216316"/>
                      <a:gd name="csX105" fmla="*/ 3992111 w 6193042"/>
                      <a:gd name="csY105" fmla="*/ 694160 h 1216316"/>
                      <a:gd name="csX106" fmla="*/ 4015526 w 6193042"/>
                      <a:gd name="csY106" fmla="*/ 657301 h 1216316"/>
                      <a:gd name="csX107" fmla="*/ 4027233 w 6193042"/>
                      <a:gd name="csY107" fmla="*/ 638872 h 1216316"/>
                      <a:gd name="csX108" fmla="*/ 4038940 w 6193042"/>
                      <a:gd name="csY108" fmla="*/ 602015 h 1216316"/>
                      <a:gd name="csX109" fmla="*/ 4050647 w 6193042"/>
                      <a:gd name="csY109" fmla="*/ 208861 h 1216316"/>
                      <a:gd name="csX110" fmla="*/ 4062354 w 6193042"/>
                      <a:gd name="csY110" fmla="*/ 178147 h 1216316"/>
                      <a:gd name="csX111" fmla="*/ 4097476 w 6193042"/>
                      <a:gd name="csY111" fmla="*/ 135146 h 1216316"/>
                      <a:gd name="csX112" fmla="*/ 4109183 w 6193042"/>
                      <a:gd name="csY112" fmla="*/ 116716 h 1216316"/>
                      <a:gd name="csX113" fmla="*/ 4167717 w 6193042"/>
                      <a:gd name="csY113" fmla="*/ 79858 h 1216316"/>
                      <a:gd name="csX114" fmla="*/ 4237960 w 6193042"/>
                      <a:gd name="csY114" fmla="*/ 55286 h 1216316"/>
                      <a:gd name="csX115" fmla="*/ 4308202 w 6193042"/>
                      <a:gd name="csY115" fmla="*/ 43001 h 1216316"/>
                      <a:gd name="csX116" fmla="*/ 4600880 w 6193042"/>
                      <a:gd name="csY116" fmla="*/ 55286 h 1216316"/>
                      <a:gd name="csX117" fmla="*/ 4636000 w 6193042"/>
                      <a:gd name="csY117" fmla="*/ 61429 h 1216316"/>
                      <a:gd name="csX118" fmla="*/ 4694536 w 6193042"/>
                      <a:gd name="csY118" fmla="*/ 92145 h 1216316"/>
                      <a:gd name="csX119" fmla="*/ 4729657 w 6193042"/>
                      <a:gd name="csY119" fmla="*/ 129003 h 1216316"/>
                      <a:gd name="csX120" fmla="*/ 4741364 w 6193042"/>
                      <a:gd name="csY120" fmla="*/ 147431 h 1216316"/>
                      <a:gd name="csX121" fmla="*/ 4764779 w 6193042"/>
                      <a:gd name="csY121" fmla="*/ 178147 h 1216316"/>
                      <a:gd name="csX122" fmla="*/ 4776486 w 6193042"/>
                      <a:gd name="csY122" fmla="*/ 202718 h 1216316"/>
                      <a:gd name="csX123" fmla="*/ 4799900 w 6193042"/>
                      <a:gd name="csY123" fmla="*/ 288720 h 1216316"/>
                      <a:gd name="csX124" fmla="*/ 4788193 w 6193042"/>
                      <a:gd name="csY124" fmla="*/ 479154 h 1216316"/>
                      <a:gd name="csX125" fmla="*/ 4776486 w 6193042"/>
                      <a:gd name="csY125" fmla="*/ 497583 h 1216316"/>
                      <a:gd name="csX126" fmla="*/ 4764779 w 6193042"/>
                      <a:gd name="csY126" fmla="*/ 534441 h 1216316"/>
                      <a:gd name="csX127" fmla="*/ 4717950 w 6193042"/>
                      <a:gd name="csY127" fmla="*/ 614300 h 1216316"/>
                      <a:gd name="csX128" fmla="*/ 4694536 w 6193042"/>
                      <a:gd name="csY128" fmla="*/ 638872 h 1216316"/>
                      <a:gd name="csX129" fmla="*/ 4636000 w 6193042"/>
                      <a:gd name="csY129" fmla="*/ 700303 h 1216316"/>
                      <a:gd name="csX130" fmla="*/ 4589173 w 6193042"/>
                      <a:gd name="csY130" fmla="*/ 749447 h 1216316"/>
                      <a:gd name="csX131" fmla="*/ 4565758 w 6193042"/>
                      <a:gd name="csY131" fmla="*/ 774019 h 1216316"/>
                      <a:gd name="csX132" fmla="*/ 4530637 w 6193042"/>
                      <a:gd name="csY132" fmla="*/ 798590 h 1216316"/>
                      <a:gd name="csX133" fmla="*/ 4495515 w 6193042"/>
                      <a:gd name="csY133" fmla="*/ 829306 h 1216316"/>
                      <a:gd name="csX134" fmla="*/ 4448688 w 6193042"/>
                      <a:gd name="csY134" fmla="*/ 878450 h 1216316"/>
                      <a:gd name="csX135" fmla="*/ 4390152 w 6193042"/>
                      <a:gd name="csY135" fmla="*/ 933737 h 1216316"/>
                      <a:gd name="csX136" fmla="*/ 4366738 w 6193042"/>
                      <a:gd name="csY136" fmla="*/ 976738 h 1216316"/>
                      <a:gd name="csX137" fmla="*/ 4355031 w 6193042"/>
                      <a:gd name="csY137" fmla="*/ 1001310 h 1216316"/>
                      <a:gd name="csX138" fmla="*/ 4378445 w 6193042"/>
                      <a:gd name="csY138" fmla="*/ 1068883 h 1216316"/>
                      <a:gd name="csX139" fmla="*/ 4425274 w 6193042"/>
                      <a:gd name="csY139" fmla="*/ 1099598 h 1216316"/>
                      <a:gd name="csX140" fmla="*/ 4495515 w 6193042"/>
                      <a:gd name="csY140" fmla="*/ 1136456 h 1216316"/>
                      <a:gd name="csX141" fmla="*/ 4554051 w 6193042"/>
                      <a:gd name="csY141" fmla="*/ 1161029 h 1216316"/>
                      <a:gd name="csX142" fmla="*/ 4647707 w 6193042"/>
                      <a:gd name="csY142" fmla="*/ 1173314 h 1216316"/>
                      <a:gd name="csX143" fmla="*/ 4694536 w 6193042"/>
                      <a:gd name="csY143" fmla="*/ 1179457 h 1216316"/>
                      <a:gd name="csX144" fmla="*/ 5010628 w 6193042"/>
                      <a:gd name="csY144" fmla="*/ 1167172 h 1216316"/>
                      <a:gd name="csX145" fmla="*/ 5092577 w 6193042"/>
                      <a:gd name="csY145" fmla="*/ 1142599 h 1216316"/>
                      <a:gd name="csX146" fmla="*/ 5174527 w 6193042"/>
                      <a:gd name="csY146" fmla="*/ 1118028 h 1216316"/>
                      <a:gd name="csX147" fmla="*/ 5209647 w 6193042"/>
                      <a:gd name="csY147" fmla="*/ 1099598 h 1216316"/>
                      <a:gd name="csX148" fmla="*/ 5291597 w 6193042"/>
                      <a:gd name="csY148" fmla="*/ 1075026 h 1216316"/>
                      <a:gd name="csX149" fmla="*/ 5315010 w 6193042"/>
                      <a:gd name="csY149" fmla="*/ 1062740 h 1216316"/>
                      <a:gd name="csX150" fmla="*/ 5432082 w 6193042"/>
                      <a:gd name="csY150" fmla="*/ 1007453 h 1216316"/>
                      <a:gd name="csX151" fmla="*/ 5467203 w 6193042"/>
                      <a:gd name="csY151" fmla="*/ 989024 h 1216316"/>
                      <a:gd name="csX152" fmla="*/ 5502325 w 6193042"/>
                      <a:gd name="csY152" fmla="*/ 976738 h 1216316"/>
                      <a:gd name="csX153" fmla="*/ 5607688 w 6193042"/>
                      <a:gd name="csY153" fmla="*/ 921451 h 1216316"/>
                      <a:gd name="csX154" fmla="*/ 5654517 w 6193042"/>
                      <a:gd name="csY154" fmla="*/ 896878 h 1216316"/>
                      <a:gd name="csX155" fmla="*/ 5689637 w 6193042"/>
                      <a:gd name="csY155" fmla="*/ 878450 h 1216316"/>
                      <a:gd name="csX156" fmla="*/ 5713051 w 6193042"/>
                      <a:gd name="csY156" fmla="*/ 860021 h 1216316"/>
                      <a:gd name="csX157" fmla="*/ 5748173 w 6193042"/>
                      <a:gd name="csY157" fmla="*/ 847734 h 1216316"/>
                      <a:gd name="csX158" fmla="*/ 5818416 w 6193042"/>
                      <a:gd name="csY158" fmla="*/ 810876 h 1216316"/>
                      <a:gd name="csX159" fmla="*/ 5923779 w 6193042"/>
                      <a:gd name="csY159" fmla="*/ 780162 h 1216316"/>
                      <a:gd name="csX160" fmla="*/ 5947193 w 6193042"/>
                      <a:gd name="csY160" fmla="*/ 767875 h 1216316"/>
                      <a:gd name="csX161" fmla="*/ 6064265 w 6193042"/>
                      <a:gd name="csY161" fmla="*/ 749447 h 1216316"/>
                      <a:gd name="csX162" fmla="*/ 6193042 w 6193042"/>
                      <a:gd name="csY162" fmla="*/ 761732 h 12163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Lst>
                    <a:rect l="l" t="t" r="r" b="b"/>
                    <a:pathLst>
                      <a:path w="6193042" h="1216316" fill="none" extrusionOk="0">
                        <a:moveTo>
                          <a:pt x="0" y="767875"/>
                        </a:moveTo>
                        <a:cubicBezTo>
                          <a:pt x="42891" y="773510"/>
                          <a:pt x="88040" y="762955"/>
                          <a:pt x="128776" y="761732"/>
                        </a:cubicBezTo>
                        <a:cubicBezTo>
                          <a:pt x="139818" y="762675"/>
                          <a:pt x="152623" y="758412"/>
                          <a:pt x="163899" y="755589"/>
                        </a:cubicBezTo>
                        <a:cubicBezTo>
                          <a:pt x="183964" y="751501"/>
                          <a:pt x="201789" y="747839"/>
                          <a:pt x="222433" y="749447"/>
                        </a:cubicBezTo>
                        <a:cubicBezTo>
                          <a:pt x="244071" y="759788"/>
                          <a:pt x="303964" y="753918"/>
                          <a:pt x="362918" y="737161"/>
                        </a:cubicBezTo>
                        <a:cubicBezTo>
                          <a:pt x="386688" y="732620"/>
                          <a:pt x="411743" y="733294"/>
                          <a:pt x="433161" y="731018"/>
                        </a:cubicBezTo>
                        <a:cubicBezTo>
                          <a:pt x="447810" y="731163"/>
                          <a:pt x="466502" y="728568"/>
                          <a:pt x="479988" y="724874"/>
                        </a:cubicBezTo>
                        <a:cubicBezTo>
                          <a:pt x="503706" y="724451"/>
                          <a:pt x="526752" y="715434"/>
                          <a:pt x="550231" y="712588"/>
                        </a:cubicBezTo>
                        <a:cubicBezTo>
                          <a:pt x="568148" y="706435"/>
                          <a:pt x="585998" y="705400"/>
                          <a:pt x="597060" y="706445"/>
                        </a:cubicBezTo>
                        <a:cubicBezTo>
                          <a:pt x="613823" y="704916"/>
                          <a:pt x="628388" y="698331"/>
                          <a:pt x="643887" y="694160"/>
                        </a:cubicBezTo>
                        <a:cubicBezTo>
                          <a:pt x="704154" y="668644"/>
                          <a:pt x="652660" y="682258"/>
                          <a:pt x="725837" y="669587"/>
                        </a:cubicBezTo>
                        <a:cubicBezTo>
                          <a:pt x="735707" y="668665"/>
                          <a:pt x="750605" y="664614"/>
                          <a:pt x="760959" y="663444"/>
                        </a:cubicBezTo>
                        <a:cubicBezTo>
                          <a:pt x="785391" y="653172"/>
                          <a:pt x="804387" y="644711"/>
                          <a:pt x="831202" y="638872"/>
                        </a:cubicBezTo>
                        <a:cubicBezTo>
                          <a:pt x="890305" y="622461"/>
                          <a:pt x="856547" y="629004"/>
                          <a:pt x="936565" y="608158"/>
                        </a:cubicBezTo>
                        <a:cubicBezTo>
                          <a:pt x="961287" y="598709"/>
                          <a:pt x="976062" y="594758"/>
                          <a:pt x="995101" y="583585"/>
                        </a:cubicBezTo>
                        <a:cubicBezTo>
                          <a:pt x="1003617" y="578067"/>
                          <a:pt x="1009390" y="571258"/>
                          <a:pt x="1018514" y="565156"/>
                        </a:cubicBezTo>
                        <a:cubicBezTo>
                          <a:pt x="1022489" y="559056"/>
                          <a:pt x="1024693" y="552419"/>
                          <a:pt x="1030221" y="546727"/>
                        </a:cubicBezTo>
                        <a:cubicBezTo>
                          <a:pt x="1036327" y="539907"/>
                          <a:pt x="1047183" y="534261"/>
                          <a:pt x="1053635" y="528298"/>
                        </a:cubicBezTo>
                        <a:cubicBezTo>
                          <a:pt x="1059981" y="521354"/>
                          <a:pt x="1061030" y="511401"/>
                          <a:pt x="1065343" y="503726"/>
                        </a:cubicBezTo>
                        <a:cubicBezTo>
                          <a:pt x="1068862" y="497858"/>
                          <a:pt x="1073494" y="491083"/>
                          <a:pt x="1077050" y="485297"/>
                        </a:cubicBezTo>
                        <a:cubicBezTo>
                          <a:pt x="1084541" y="477015"/>
                          <a:pt x="1093237" y="467093"/>
                          <a:pt x="1100464" y="460725"/>
                        </a:cubicBezTo>
                        <a:cubicBezTo>
                          <a:pt x="1105074" y="455263"/>
                          <a:pt x="1108964" y="447505"/>
                          <a:pt x="1112171" y="442296"/>
                        </a:cubicBezTo>
                        <a:cubicBezTo>
                          <a:pt x="1115471" y="433788"/>
                          <a:pt x="1116920" y="424828"/>
                          <a:pt x="1123878" y="417724"/>
                        </a:cubicBezTo>
                        <a:cubicBezTo>
                          <a:pt x="1128285" y="413072"/>
                          <a:pt x="1140912" y="408602"/>
                          <a:pt x="1147293" y="405438"/>
                        </a:cubicBezTo>
                        <a:cubicBezTo>
                          <a:pt x="1149820" y="399330"/>
                          <a:pt x="1151712" y="391676"/>
                          <a:pt x="1159000" y="387009"/>
                        </a:cubicBezTo>
                        <a:cubicBezTo>
                          <a:pt x="1164674" y="382683"/>
                          <a:pt x="1176293" y="378109"/>
                          <a:pt x="1182413" y="374723"/>
                        </a:cubicBezTo>
                        <a:cubicBezTo>
                          <a:pt x="1191257" y="370450"/>
                          <a:pt x="1196382" y="363216"/>
                          <a:pt x="1205827" y="356294"/>
                        </a:cubicBezTo>
                        <a:cubicBezTo>
                          <a:pt x="1212529" y="352579"/>
                          <a:pt x="1221748" y="348922"/>
                          <a:pt x="1229242" y="344008"/>
                        </a:cubicBezTo>
                        <a:cubicBezTo>
                          <a:pt x="1266873" y="319252"/>
                          <a:pt x="1251640" y="314426"/>
                          <a:pt x="1311192" y="294863"/>
                        </a:cubicBezTo>
                        <a:cubicBezTo>
                          <a:pt x="1415075" y="252529"/>
                          <a:pt x="1255480" y="314358"/>
                          <a:pt x="1416555" y="270292"/>
                        </a:cubicBezTo>
                        <a:cubicBezTo>
                          <a:pt x="1429840" y="264408"/>
                          <a:pt x="1446346" y="261015"/>
                          <a:pt x="1463383" y="258006"/>
                        </a:cubicBezTo>
                        <a:cubicBezTo>
                          <a:pt x="1483663" y="256755"/>
                          <a:pt x="1501873" y="256299"/>
                          <a:pt x="1521918" y="251862"/>
                        </a:cubicBezTo>
                        <a:cubicBezTo>
                          <a:pt x="1630382" y="241588"/>
                          <a:pt x="1646107" y="241789"/>
                          <a:pt x="1791181" y="239576"/>
                        </a:cubicBezTo>
                        <a:cubicBezTo>
                          <a:pt x="1950541" y="244824"/>
                          <a:pt x="2112729" y="233048"/>
                          <a:pt x="2271171" y="233434"/>
                        </a:cubicBezTo>
                        <a:cubicBezTo>
                          <a:pt x="2319896" y="222922"/>
                          <a:pt x="2362105" y="229198"/>
                          <a:pt x="2411656" y="221148"/>
                        </a:cubicBezTo>
                        <a:cubicBezTo>
                          <a:pt x="2423313" y="220425"/>
                          <a:pt x="2435400" y="216820"/>
                          <a:pt x="2446777" y="215005"/>
                        </a:cubicBezTo>
                        <a:cubicBezTo>
                          <a:pt x="2461864" y="213308"/>
                          <a:pt x="2477791" y="211926"/>
                          <a:pt x="2493606" y="208861"/>
                        </a:cubicBezTo>
                        <a:cubicBezTo>
                          <a:pt x="2492552" y="208933"/>
                          <a:pt x="2583807" y="194367"/>
                          <a:pt x="2598969" y="190432"/>
                        </a:cubicBezTo>
                        <a:cubicBezTo>
                          <a:pt x="2603120" y="190802"/>
                          <a:pt x="2630756" y="186447"/>
                          <a:pt x="2634091" y="184290"/>
                        </a:cubicBezTo>
                        <a:cubicBezTo>
                          <a:pt x="2644895" y="179932"/>
                          <a:pt x="2656309" y="174808"/>
                          <a:pt x="2669212" y="172004"/>
                        </a:cubicBezTo>
                        <a:cubicBezTo>
                          <a:pt x="2690580" y="162921"/>
                          <a:pt x="2719726" y="166821"/>
                          <a:pt x="2739454" y="159717"/>
                        </a:cubicBezTo>
                        <a:cubicBezTo>
                          <a:pt x="2763724" y="160350"/>
                          <a:pt x="2811423" y="143914"/>
                          <a:pt x="2844818" y="122859"/>
                        </a:cubicBezTo>
                        <a:cubicBezTo>
                          <a:pt x="2856606" y="118641"/>
                          <a:pt x="2865430" y="113334"/>
                          <a:pt x="2879940" y="110573"/>
                        </a:cubicBezTo>
                        <a:cubicBezTo>
                          <a:pt x="2894632" y="105534"/>
                          <a:pt x="2908502" y="106111"/>
                          <a:pt x="2915060" y="104430"/>
                        </a:cubicBezTo>
                        <a:cubicBezTo>
                          <a:pt x="2973477" y="77042"/>
                          <a:pt x="2927717" y="99949"/>
                          <a:pt x="2985303" y="73715"/>
                        </a:cubicBezTo>
                        <a:cubicBezTo>
                          <a:pt x="3016088" y="61518"/>
                          <a:pt x="3043097" y="44292"/>
                          <a:pt x="3078959" y="36857"/>
                        </a:cubicBezTo>
                        <a:cubicBezTo>
                          <a:pt x="3099027" y="33963"/>
                          <a:pt x="3118511" y="26945"/>
                          <a:pt x="3137495" y="24571"/>
                        </a:cubicBezTo>
                        <a:cubicBezTo>
                          <a:pt x="3152870" y="22664"/>
                          <a:pt x="3167462" y="12844"/>
                          <a:pt x="3184323" y="12285"/>
                        </a:cubicBezTo>
                        <a:cubicBezTo>
                          <a:pt x="3214852" y="6946"/>
                          <a:pt x="3277981" y="0"/>
                          <a:pt x="3277981" y="0"/>
                        </a:cubicBezTo>
                        <a:cubicBezTo>
                          <a:pt x="3308231" y="2177"/>
                          <a:pt x="3340417" y="7803"/>
                          <a:pt x="3371637" y="6142"/>
                        </a:cubicBezTo>
                        <a:cubicBezTo>
                          <a:pt x="3384159" y="6241"/>
                          <a:pt x="3396444" y="14358"/>
                          <a:pt x="3406758" y="18428"/>
                        </a:cubicBezTo>
                        <a:cubicBezTo>
                          <a:pt x="3431577" y="30927"/>
                          <a:pt x="3448335" y="40743"/>
                          <a:pt x="3465293" y="55286"/>
                        </a:cubicBezTo>
                        <a:cubicBezTo>
                          <a:pt x="3474975" y="61623"/>
                          <a:pt x="3482128" y="71907"/>
                          <a:pt x="3488707" y="79858"/>
                        </a:cubicBezTo>
                        <a:cubicBezTo>
                          <a:pt x="3525470" y="159422"/>
                          <a:pt x="3524079" y="141254"/>
                          <a:pt x="3500414" y="251862"/>
                        </a:cubicBezTo>
                        <a:cubicBezTo>
                          <a:pt x="3499386" y="259957"/>
                          <a:pt x="3485182" y="270644"/>
                          <a:pt x="3477000" y="276435"/>
                        </a:cubicBezTo>
                        <a:cubicBezTo>
                          <a:pt x="3439665" y="312537"/>
                          <a:pt x="3450850" y="298878"/>
                          <a:pt x="3406758" y="331722"/>
                        </a:cubicBezTo>
                        <a:cubicBezTo>
                          <a:pt x="3377229" y="360368"/>
                          <a:pt x="3350267" y="387272"/>
                          <a:pt x="3301394" y="393152"/>
                        </a:cubicBezTo>
                        <a:cubicBezTo>
                          <a:pt x="3284297" y="397590"/>
                          <a:pt x="3279413" y="396921"/>
                          <a:pt x="3266272" y="399295"/>
                        </a:cubicBezTo>
                        <a:cubicBezTo>
                          <a:pt x="3236115" y="412794"/>
                          <a:pt x="3221273" y="427365"/>
                          <a:pt x="3184323" y="436153"/>
                        </a:cubicBezTo>
                        <a:cubicBezTo>
                          <a:pt x="3150783" y="441586"/>
                          <a:pt x="3124294" y="449757"/>
                          <a:pt x="3090666" y="460725"/>
                        </a:cubicBezTo>
                        <a:cubicBezTo>
                          <a:pt x="3041905" y="475714"/>
                          <a:pt x="3069464" y="470778"/>
                          <a:pt x="3008717" y="479154"/>
                        </a:cubicBezTo>
                        <a:cubicBezTo>
                          <a:pt x="2992054" y="483172"/>
                          <a:pt x="2978867" y="486182"/>
                          <a:pt x="2961889" y="491440"/>
                        </a:cubicBezTo>
                        <a:cubicBezTo>
                          <a:pt x="2961023" y="491420"/>
                          <a:pt x="2873714" y="506582"/>
                          <a:pt x="2856525" y="509869"/>
                        </a:cubicBezTo>
                        <a:cubicBezTo>
                          <a:pt x="2851075" y="510500"/>
                          <a:pt x="2826673" y="517217"/>
                          <a:pt x="2821404" y="516012"/>
                        </a:cubicBezTo>
                        <a:cubicBezTo>
                          <a:pt x="2809269" y="519027"/>
                          <a:pt x="2795891" y="517823"/>
                          <a:pt x="2786283" y="522155"/>
                        </a:cubicBezTo>
                        <a:cubicBezTo>
                          <a:pt x="2740279" y="538372"/>
                          <a:pt x="2707938" y="550243"/>
                          <a:pt x="2657505" y="552870"/>
                        </a:cubicBezTo>
                        <a:cubicBezTo>
                          <a:pt x="2638878" y="552514"/>
                          <a:pt x="2617515" y="557134"/>
                          <a:pt x="2598969" y="559014"/>
                        </a:cubicBezTo>
                        <a:cubicBezTo>
                          <a:pt x="2583140" y="563559"/>
                          <a:pt x="2568950" y="568601"/>
                          <a:pt x="2552142" y="571299"/>
                        </a:cubicBezTo>
                        <a:cubicBezTo>
                          <a:pt x="2528484" y="579165"/>
                          <a:pt x="2492312" y="577117"/>
                          <a:pt x="2470192" y="583585"/>
                        </a:cubicBezTo>
                        <a:cubicBezTo>
                          <a:pt x="2360588" y="628097"/>
                          <a:pt x="2499081" y="574901"/>
                          <a:pt x="2399950" y="602015"/>
                        </a:cubicBezTo>
                        <a:cubicBezTo>
                          <a:pt x="2388454" y="605964"/>
                          <a:pt x="2377395" y="610300"/>
                          <a:pt x="2364827" y="614300"/>
                        </a:cubicBezTo>
                        <a:cubicBezTo>
                          <a:pt x="2271028" y="651307"/>
                          <a:pt x="2409496" y="591580"/>
                          <a:pt x="2259464" y="645016"/>
                        </a:cubicBezTo>
                        <a:cubicBezTo>
                          <a:pt x="2243764" y="650037"/>
                          <a:pt x="2223911" y="653920"/>
                          <a:pt x="2212637" y="663444"/>
                        </a:cubicBezTo>
                        <a:cubicBezTo>
                          <a:pt x="2194426" y="674428"/>
                          <a:pt x="2181426" y="687674"/>
                          <a:pt x="2165808" y="700303"/>
                        </a:cubicBezTo>
                        <a:cubicBezTo>
                          <a:pt x="2154188" y="708038"/>
                          <a:pt x="2149077" y="712297"/>
                          <a:pt x="2142394" y="718731"/>
                        </a:cubicBezTo>
                        <a:cubicBezTo>
                          <a:pt x="2099312" y="778970"/>
                          <a:pt x="2115770" y="753747"/>
                          <a:pt x="2095565" y="798590"/>
                        </a:cubicBezTo>
                        <a:cubicBezTo>
                          <a:pt x="2101375" y="847487"/>
                          <a:pt x="2103854" y="895902"/>
                          <a:pt x="2107272" y="946023"/>
                        </a:cubicBezTo>
                        <a:cubicBezTo>
                          <a:pt x="2109022" y="952226"/>
                          <a:pt x="2115733" y="957879"/>
                          <a:pt x="2118979" y="964452"/>
                        </a:cubicBezTo>
                        <a:cubicBezTo>
                          <a:pt x="2127711" y="980313"/>
                          <a:pt x="2125064" y="999660"/>
                          <a:pt x="2142394" y="1013596"/>
                        </a:cubicBezTo>
                        <a:cubicBezTo>
                          <a:pt x="2154183" y="1020973"/>
                          <a:pt x="2167519" y="1030303"/>
                          <a:pt x="2177515" y="1038168"/>
                        </a:cubicBezTo>
                        <a:cubicBezTo>
                          <a:pt x="2194617" y="1048002"/>
                          <a:pt x="2203436" y="1065102"/>
                          <a:pt x="2224344" y="1075026"/>
                        </a:cubicBezTo>
                        <a:cubicBezTo>
                          <a:pt x="2340665" y="1142410"/>
                          <a:pt x="2264174" y="1101581"/>
                          <a:pt x="2341414" y="1130313"/>
                        </a:cubicBezTo>
                        <a:cubicBezTo>
                          <a:pt x="2358741" y="1137436"/>
                          <a:pt x="2374990" y="1142635"/>
                          <a:pt x="2388243" y="1148742"/>
                        </a:cubicBezTo>
                        <a:cubicBezTo>
                          <a:pt x="2400375" y="1151277"/>
                          <a:pt x="2409794" y="1155726"/>
                          <a:pt x="2423363" y="1161029"/>
                        </a:cubicBezTo>
                        <a:cubicBezTo>
                          <a:pt x="2439876" y="1167608"/>
                          <a:pt x="2453744" y="1176525"/>
                          <a:pt x="2470192" y="1179457"/>
                        </a:cubicBezTo>
                        <a:cubicBezTo>
                          <a:pt x="2486184" y="1182477"/>
                          <a:pt x="2501885" y="1183147"/>
                          <a:pt x="2517020" y="1185600"/>
                        </a:cubicBezTo>
                        <a:cubicBezTo>
                          <a:pt x="2576468" y="1190516"/>
                          <a:pt x="2524689" y="1189668"/>
                          <a:pt x="2598969" y="1197886"/>
                        </a:cubicBezTo>
                        <a:cubicBezTo>
                          <a:pt x="2766429" y="1215463"/>
                          <a:pt x="2662599" y="1206498"/>
                          <a:pt x="2762868" y="1216316"/>
                        </a:cubicBezTo>
                        <a:cubicBezTo>
                          <a:pt x="2863168" y="1223686"/>
                          <a:pt x="2969993" y="1210786"/>
                          <a:pt x="3067253" y="1210173"/>
                        </a:cubicBezTo>
                        <a:cubicBezTo>
                          <a:pt x="3087743" y="1209787"/>
                          <a:pt x="3108137" y="1205192"/>
                          <a:pt x="3125788" y="1204030"/>
                        </a:cubicBezTo>
                        <a:cubicBezTo>
                          <a:pt x="3158725" y="1195822"/>
                          <a:pt x="3191960" y="1185867"/>
                          <a:pt x="3219445" y="1179457"/>
                        </a:cubicBezTo>
                        <a:cubicBezTo>
                          <a:pt x="3235145" y="1175753"/>
                          <a:pt x="3251351" y="1172998"/>
                          <a:pt x="3266272" y="1167172"/>
                        </a:cubicBezTo>
                        <a:cubicBezTo>
                          <a:pt x="3284382" y="1163804"/>
                          <a:pt x="3306396" y="1159761"/>
                          <a:pt x="3324808" y="1154885"/>
                        </a:cubicBezTo>
                        <a:cubicBezTo>
                          <a:pt x="3551109" y="1084732"/>
                          <a:pt x="3312932" y="1154127"/>
                          <a:pt x="3477000" y="1087312"/>
                        </a:cubicBezTo>
                        <a:cubicBezTo>
                          <a:pt x="3519860" y="1070290"/>
                          <a:pt x="3532733" y="1065515"/>
                          <a:pt x="3570657" y="1044311"/>
                        </a:cubicBezTo>
                        <a:cubicBezTo>
                          <a:pt x="3580507" y="1038857"/>
                          <a:pt x="3584530" y="1031275"/>
                          <a:pt x="3594070" y="1025882"/>
                        </a:cubicBezTo>
                        <a:cubicBezTo>
                          <a:pt x="3600723" y="1020964"/>
                          <a:pt x="3610177" y="1017823"/>
                          <a:pt x="3617486" y="1013596"/>
                        </a:cubicBezTo>
                        <a:cubicBezTo>
                          <a:pt x="3636243" y="1002919"/>
                          <a:pt x="3650452" y="993916"/>
                          <a:pt x="3664313" y="982881"/>
                        </a:cubicBezTo>
                        <a:cubicBezTo>
                          <a:pt x="3681460" y="968605"/>
                          <a:pt x="3691870" y="958399"/>
                          <a:pt x="3711142" y="946023"/>
                        </a:cubicBezTo>
                        <a:cubicBezTo>
                          <a:pt x="3765974" y="915003"/>
                          <a:pt x="3740985" y="930446"/>
                          <a:pt x="3793091" y="890736"/>
                        </a:cubicBezTo>
                        <a:cubicBezTo>
                          <a:pt x="3801440" y="878942"/>
                          <a:pt x="3824195" y="862249"/>
                          <a:pt x="3839919" y="853877"/>
                        </a:cubicBezTo>
                        <a:cubicBezTo>
                          <a:pt x="3851659" y="846131"/>
                          <a:pt x="3857746" y="840299"/>
                          <a:pt x="3863334" y="835449"/>
                        </a:cubicBezTo>
                        <a:cubicBezTo>
                          <a:pt x="3867383" y="828526"/>
                          <a:pt x="3868718" y="822762"/>
                          <a:pt x="3875041" y="817020"/>
                        </a:cubicBezTo>
                        <a:cubicBezTo>
                          <a:pt x="3888884" y="804338"/>
                          <a:pt x="3915972" y="793351"/>
                          <a:pt x="3921868" y="780162"/>
                        </a:cubicBezTo>
                        <a:cubicBezTo>
                          <a:pt x="3937884" y="755086"/>
                          <a:pt x="3926658" y="766930"/>
                          <a:pt x="3956991" y="743304"/>
                        </a:cubicBezTo>
                        <a:cubicBezTo>
                          <a:pt x="3976272" y="694956"/>
                          <a:pt x="3935411" y="766503"/>
                          <a:pt x="3992111" y="694160"/>
                        </a:cubicBezTo>
                        <a:cubicBezTo>
                          <a:pt x="4001058" y="679449"/>
                          <a:pt x="4007079" y="669567"/>
                          <a:pt x="4015526" y="657301"/>
                        </a:cubicBezTo>
                        <a:cubicBezTo>
                          <a:pt x="4019991" y="650142"/>
                          <a:pt x="4024842" y="644956"/>
                          <a:pt x="4027233" y="638872"/>
                        </a:cubicBezTo>
                        <a:cubicBezTo>
                          <a:pt x="4029646" y="626418"/>
                          <a:pt x="4037585" y="617147"/>
                          <a:pt x="4038940" y="602015"/>
                        </a:cubicBezTo>
                        <a:cubicBezTo>
                          <a:pt x="4035322" y="474823"/>
                          <a:pt x="4060530" y="350341"/>
                          <a:pt x="4050647" y="208861"/>
                        </a:cubicBezTo>
                        <a:cubicBezTo>
                          <a:pt x="4051703" y="198365"/>
                          <a:pt x="4057206" y="188555"/>
                          <a:pt x="4062354" y="178147"/>
                        </a:cubicBezTo>
                        <a:cubicBezTo>
                          <a:pt x="4073224" y="154043"/>
                          <a:pt x="4077662" y="159700"/>
                          <a:pt x="4097476" y="135146"/>
                        </a:cubicBezTo>
                        <a:cubicBezTo>
                          <a:pt x="4102359" y="129359"/>
                          <a:pt x="4102826" y="123119"/>
                          <a:pt x="4109183" y="116716"/>
                        </a:cubicBezTo>
                        <a:cubicBezTo>
                          <a:pt x="4114959" y="110318"/>
                          <a:pt x="4150089" y="86163"/>
                          <a:pt x="4167717" y="79858"/>
                        </a:cubicBezTo>
                        <a:cubicBezTo>
                          <a:pt x="4192103" y="72540"/>
                          <a:pt x="4209805" y="60670"/>
                          <a:pt x="4237960" y="55286"/>
                        </a:cubicBezTo>
                        <a:cubicBezTo>
                          <a:pt x="4246942" y="50776"/>
                          <a:pt x="4296141" y="43340"/>
                          <a:pt x="4308202" y="43001"/>
                        </a:cubicBezTo>
                        <a:cubicBezTo>
                          <a:pt x="4392914" y="57845"/>
                          <a:pt x="4501907" y="27055"/>
                          <a:pt x="4600880" y="55286"/>
                        </a:cubicBezTo>
                        <a:cubicBezTo>
                          <a:pt x="4612137" y="56338"/>
                          <a:pt x="4624367" y="59224"/>
                          <a:pt x="4636000" y="61429"/>
                        </a:cubicBezTo>
                        <a:cubicBezTo>
                          <a:pt x="4655651" y="71492"/>
                          <a:pt x="4683413" y="76521"/>
                          <a:pt x="4694536" y="92145"/>
                        </a:cubicBezTo>
                        <a:cubicBezTo>
                          <a:pt x="4730462" y="147473"/>
                          <a:pt x="4685205" y="72649"/>
                          <a:pt x="4729657" y="129003"/>
                        </a:cubicBezTo>
                        <a:cubicBezTo>
                          <a:pt x="4736146" y="134473"/>
                          <a:pt x="4737703" y="141645"/>
                          <a:pt x="4741364" y="147431"/>
                        </a:cubicBezTo>
                        <a:cubicBezTo>
                          <a:pt x="4748165" y="157772"/>
                          <a:pt x="4758048" y="169040"/>
                          <a:pt x="4764779" y="178147"/>
                        </a:cubicBezTo>
                        <a:cubicBezTo>
                          <a:pt x="4770598" y="185654"/>
                          <a:pt x="4773116" y="195363"/>
                          <a:pt x="4776486" y="202718"/>
                        </a:cubicBezTo>
                        <a:cubicBezTo>
                          <a:pt x="4792342" y="241888"/>
                          <a:pt x="4789586" y="240463"/>
                          <a:pt x="4799900" y="288720"/>
                        </a:cubicBezTo>
                        <a:cubicBezTo>
                          <a:pt x="4801141" y="340606"/>
                          <a:pt x="4792508" y="420196"/>
                          <a:pt x="4788193" y="479154"/>
                        </a:cubicBezTo>
                        <a:cubicBezTo>
                          <a:pt x="4787213" y="484476"/>
                          <a:pt x="4779216" y="491145"/>
                          <a:pt x="4776486" y="497583"/>
                        </a:cubicBezTo>
                        <a:cubicBezTo>
                          <a:pt x="4773760" y="510033"/>
                          <a:pt x="4769493" y="521389"/>
                          <a:pt x="4764779" y="534441"/>
                        </a:cubicBezTo>
                        <a:cubicBezTo>
                          <a:pt x="4757026" y="555413"/>
                          <a:pt x="4729252" y="602943"/>
                          <a:pt x="4717950" y="614300"/>
                        </a:cubicBezTo>
                        <a:cubicBezTo>
                          <a:pt x="4711637" y="622547"/>
                          <a:pt x="4699788" y="631334"/>
                          <a:pt x="4694536" y="638872"/>
                        </a:cubicBezTo>
                        <a:cubicBezTo>
                          <a:pt x="4672725" y="687858"/>
                          <a:pt x="4700685" y="641920"/>
                          <a:pt x="4636000" y="700303"/>
                        </a:cubicBezTo>
                        <a:cubicBezTo>
                          <a:pt x="4617402" y="718938"/>
                          <a:pt x="4602070" y="730634"/>
                          <a:pt x="4589173" y="749447"/>
                        </a:cubicBezTo>
                        <a:cubicBezTo>
                          <a:pt x="4581376" y="756811"/>
                          <a:pt x="4575715" y="765990"/>
                          <a:pt x="4565758" y="774019"/>
                        </a:cubicBezTo>
                        <a:cubicBezTo>
                          <a:pt x="4556330" y="780709"/>
                          <a:pt x="4539651" y="794710"/>
                          <a:pt x="4530637" y="798590"/>
                        </a:cubicBezTo>
                        <a:cubicBezTo>
                          <a:pt x="4490054" y="861207"/>
                          <a:pt x="4548351" y="786914"/>
                          <a:pt x="4495515" y="829306"/>
                        </a:cubicBezTo>
                        <a:cubicBezTo>
                          <a:pt x="4479648" y="842400"/>
                          <a:pt x="4465092" y="863051"/>
                          <a:pt x="4448688" y="878450"/>
                        </a:cubicBezTo>
                        <a:cubicBezTo>
                          <a:pt x="4360550" y="984735"/>
                          <a:pt x="4474854" y="855748"/>
                          <a:pt x="4390152" y="933737"/>
                        </a:cubicBezTo>
                        <a:cubicBezTo>
                          <a:pt x="4365917" y="1011136"/>
                          <a:pt x="4401574" y="922737"/>
                          <a:pt x="4366738" y="976738"/>
                        </a:cubicBezTo>
                        <a:cubicBezTo>
                          <a:pt x="4362548" y="983947"/>
                          <a:pt x="4358389" y="992985"/>
                          <a:pt x="4355031" y="1001310"/>
                        </a:cubicBezTo>
                        <a:cubicBezTo>
                          <a:pt x="4361011" y="1019457"/>
                          <a:pt x="4359614" y="1049950"/>
                          <a:pt x="4378445" y="1068883"/>
                        </a:cubicBezTo>
                        <a:cubicBezTo>
                          <a:pt x="4399053" y="1091737"/>
                          <a:pt x="4397984" y="1083831"/>
                          <a:pt x="4425274" y="1099598"/>
                        </a:cubicBezTo>
                        <a:cubicBezTo>
                          <a:pt x="4507148" y="1147973"/>
                          <a:pt x="4417981" y="1091758"/>
                          <a:pt x="4495515" y="1136456"/>
                        </a:cubicBezTo>
                        <a:cubicBezTo>
                          <a:pt x="4533263" y="1150495"/>
                          <a:pt x="4509042" y="1149043"/>
                          <a:pt x="4554051" y="1161029"/>
                        </a:cubicBezTo>
                        <a:cubicBezTo>
                          <a:pt x="4578970" y="1169403"/>
                          <a:pt x="4626166" y="1167148"/>
                          <a:pt x="4647707" y="1173314"/>
                        </a:cubicBezTo>
                        <a:cubicBezTo>
                          <a:pt x="4660468" y="1174447"/>
                          <a:pt x="4679416" y="1176929"/>
                          <a:pt x="4694536" y="1179457"/>
                        </a:cubicBezTo>
                        <a:cubicBezTo>
                          <a:pt x="4697996" y="1195504"/>
                          <a:pt x="4918066" y="1169750"/>
                          <a:pt x="5010628" y="1167172"/>
                        </a:cubicBezTo>
                        <a:cubicBezTo>
                          <a:pt x="5061219" y="1157312"/>
                          <a:pt x="5047153" y="1155352"/>
                          <a:pt x="5092577" y="1142599"/>
                        </a:cubicBezTo>
                        <a:cubicBezTo>
                          <a:pt x="5128911" y="1132514"/>
                          <a:pt x="5143516" y="1132041"/>
                          <a:pt x="5174527" y="1118028"/>
                        </a:cubicBezTo>
                        <a:cubicBezTo>
                          <a:pt x="5185450" y="1113523"/>
                          <a:pt x="5194530" y="1104047"/>
                          <a:pt x="5209647" y="1099598"/>
                        </a:cubicBezTo>
                        <a:cubicBezTo>
                          <a:pt x="5315852" y="1072984"/>
                          <a:pt x="5199656" y="1115224"/>
                          <a:pt x="5291597" y="1075026"/>
                        </a:cubicBezTo>
                        <a:cubicBezTo>
                          <a:pt x="5300197" y="1072566"/>
                          <a:pt x="5308086" y="1066615"/>
                          <a:pt x="5315010" y="1062740"/>
                        </a:cubicBezTo>
                        <a:cubicBezTo>
                          <a:pt x="5428931" y="1024017"/>
                          <a:pt x="5267370" y="1084479"/>
                          <a:pt x="5432082" y="1007453"/>
                        </a:cubicBezTo>
                        <a:cubicBezTo>
                          <a:pt x="5443002" y="1000840"/>
                          <a:pt x="5453487" y="994270"/>
                          <a:pt x="5467203" y="989024"/>
                        </a:cubicBezTo>
                        <a:cubicBezTo>
                          <a:pt x="5479272" y="985504"/>
                          <a:pt x="5492024" y="982031"/>
                          <a:pt x="5502325" y="976738"/>
                        </a:cubicBezTo>
                        <a:cubicBezTo>
                          <a:pt x="5521509" y="956340"/>
                          <a:pt x="5590365" y="934163"/>
                          <a:pt x="5607688" y="921451"/>
                        </a:cubicBezTo>
                        <a:cubicBezTo>
                          <a:pt x="5630989" y="913003"/>
                          <a:pt x="5631514" y="909742"/>
                          <a:pt x="5654517" y="896878"/>
                        </a:cubicBezTo>
                        <a:cubicBezTo>
                          <a:pt x="5665788" y="892341"/>
                          <a:pt x="5679789" y="884643"/>
                          <a:pt x="5689637" y="878450"/>
                        </a:cubicBezTo>
                        <a:cubicBezTo>
                          <a:pt x="5698889" y="873086"/>
                          <a:pt x="5703148" y="864616"/>
                          <a:pt x="5713051" y="860021"/>
                        </a:cubicBezTo>
                        <a:cubicBezTo>
                          <a:pt x="5722767" y="854370"/>
                          <a:pt x="5738086" y="853800"/>
                          <a:pt x="5748173" y="847734"/>
                        </a:cubicBezTo>
                        <a:cubicBezTo>
                          <a:pt x="5772593" y="835570"/>
                          <a:pt x="5787276" y="820282"/>
                          <a:pt x="5818416" y="810876"/>
                        </a:cubicBezTo>
                        <a:cubicBezTo>
                          <a:pt x="5899316" y="781929"/>
                          <a:pt x="5860984" y="791980"/>
                          <a:pt x="5923779" y="780162"/>
                        </a:cubicBezTo>
                        <a:cubicBezTo>
                          <a:pt x="5932289" y="776363"/>
                          <a:pt x="5937280" y="770028"/>
                          <a:pt x="5947193" y="767875"/>
                        </a:cubicBezTo>
                        <a:cubicBezTo>
                          <a:pt x="5973361" y="762333"/>
                          <a:pt x="6028805" y="755835"/>
                          <a:pt x="6064265" y="749447"/>
                        </a:cubicBezTo>
                        <a:cubicBezTo>
                          <a:pt x="6176744" y="750566"/>
                          <a:pt x="6136269" y="747468"/>
                          <a:pt x="6193042" y="761732"/>
                        </a:cubicBezTo>
                      </a:path>
                      <a:path w="6193042" h="1216316" stroke="0" extrusionOk="0">
                        <a:moveTo>
                          <a:pt x="0" y="767875"/>
                        </a:moveTo>
                        <a:cubicBezTo>
                          <a:pt x="39747" y="763645"/>
                          <a:pt x="85237" y="765802"/>
                          <a:pt x="128776" y="761732"/>
                        </a:cubicBezTo>
                        <a:cubicBezTo>
                          <a:pt x="140682" y="760364"/>
                          <a:pt x="152634" y="755088"/>
                          <a:pt x="163899" y="755589"/>
                        </a:cubicBezTo>
                        <a:cubicBezTo>
                          <a:pt x="183752" y="754793"/>
                          <a:pt x="200466" y="751591"/>
                          <a:pt x="222433" y="749447"/>
                        </a:cubicBezTo>
                        <a:cubicBezTo>
                          <a:pt x="266863" y="734453"/>
                          <a:pt x="334384" y="739906"/>
                          <a:pt x="362918" y="737161"/>
                        </a:cubicBezTo>
                        <a:cubicBezTo>
                          <a:pt x="387821" y="732602"/>
                          <a:pt x="406979" y="735109"/>
                          <a:pt x="433161" y="731018"/>
                        </a:cubicBezTo>
                        <a:cubicBezTo>
                          <a:pt x="449303" y="728236"/>
                          <a:pt x="467210" y="727804"/>
                          <a:pt x="479988" y="724874"/>
                        </a:cubicBezTo>
                        <a:cubicBezTo>
                          <a:pt x="502884" y="724390"/>
                          <a:pt x="523513" y="718012"/>
                          <a:pt x="550231" y="712588"/>
                        </a:cubicBezTo>
                        <a:cubicBezTo>
                          <a:pt x="555836" y="707859"/>
                          <a:pt x="583545" y="712486"/>
                          <a:pt x="597060" y="706445"/>
                        </a:cubicBezTo>
                        <a:cubicBezTo>
                          <a:pt x="613764" y="701275"/>
                          <a:pt x="629200" y="699959"/>
                          <a:pt x="643887" y="694160"/>
                        </a:cubicBezTo>
                        <a:cubicBezTo>
                          <a:pt x="697846" y="670348"/>
                          <a:pt x="649294" y="686373"/>
                          <a:pt x="725837" y="669587"/>
                        </a:cubicBezTo>
                        <a:cubicBezTo>
                          <a:pt x="738009" y="668362"/>
                          <a:pt x="749408" y="664776"/>
                          <a:pt x="760959" y="663444"/>
                        </a:cubicBezTo>
                        <a:cubicBezTo>
                          <a:pt x="781361" y="652998"/>
                          <a:pt x="808484" y="644070"/>
                          <a:pt x="831202" y="638872"/>
                        </a:cubicBezTo>
                        <a:cubicBezTo>
                          <a:pt x="891454" y="622459"/>
                          <a:pt x="856110" y="636809"/>
                          <a:pt x="936565" y="608158"/>
                        </a:cubicBezTo>
                        <a:cubicBezTo>
                          <a:pt x="964019" y="600253"/>
                          <a:pt x="973683" y="596555"/>
                          <a:pt x="995101" y="583585"/>
                        </a:cubicBezTo>
                        <a:cubicBezTo>
                          <a:pt x="1004885" y="577500"/>
                          <a:pt x="1009977" y="569632"/>
                          <a:pt x="1018514" y="565156"/>
                        </a:cubicBezTo>
                        <a:cubicBezTo>
                          <a:pt x="1022155" y="558979"/>
                          <a:pt x="1024563" y="552437"/>
                          <a:pt x="1030221" y="546727"/>
                        </a:cubicBezTo>
                        <a:cubicBezTo>
                          <a:pt x="1035857" y="539867"/>
                          <a:pt x="1048142" y="535848"/>
                          <a:pt x="1053635" y="528298"/>
                        </a:cubicBezTo>
                        <a:cubicBezTo>
                          <a:pt x="1060569" y="520348"/>
                          <a:pt x="1060179" y="511109"/>
                          <a:pt x="1065343" y="503726"/>
                        </a:cubicBezTo>
                        <a:cubicBezTo>
                          <a:pt x="1068168" y="498053"/>
                          <a:pt x="1071448" y="492045"/>
                          <a:pt x="1077050" y="485297"/>
                        </a:cubicBezTo>
                        <a:cubicBezTo>
                          <a:pt x="1082616" y="477566"/>
                          <a:pt x="1094559" y="469138"/>
                          <a:pt x="1100464" y="460725"/>
                        </a:cubicBezTo>
                        <a:cubicBezTo>
                          <a:pt x="1104663" y="455257"/>
                          <a:pt x="1107824" y="449125"/>
                          <a:pt x="1112171" y="442296"/>
                        </a:cubicBezTo>
                        <a:cubicBezTo>
                          <a:pt x="1116687" y="433672"/>
                          <a:pt x="1116813" y="425631"/>
                          <a:pt x="1123878" y="417724"/>
                        </a:cubicBezTo>
                        <a:cubicBezTo>
                          <a:pt x="1129985" y="411389"/>
                          <a:pt x="1139574" y="409428"/>
                          <a:pt x="1147293" y="405438"/>
                        </a:cubicBezTo>
                        <a:cubicBezTo>
                          <a:pt x="1150481" y="400173"/>
                          <a:pt x="1153551" y="392117"/>
                          <a:pt x="1159000" y="387009"/>
                        </a:cubicBezTo>
                        <a:cubicBezTo>
                          <a:pt x="1165090" y="380959"/>
                          <a:pt x="1176693" y="379152"/>
                          <a:pt x="1182413" y="374723"/>
                        </a:cubicBezTo>
                        <a:cubicBezTo>
                          <a:pt x="1190501" y="370618"/>
                          <a:pt x="1197221" y="363122"/>
                          <a:pt x="1205827" y="356294"/>
                        </a:cubicBezTo>
                        <a:cubicBezTo>
                          <a:pt x="1213835" y="350566"/>
                          <a:pt x="1221741" y="348766"/>
                          <a:pt x="1229242" y="344008"/>
                        </a:cubicBezTo>
                        <a:cubicBezTo>
                          <a:pt x="1267720" y="320501"/>
                          <a:pt x="1251882" y="316020"/>
                          <a:pt x="1311192" y="294863"/>
                        </a:cubicBezTo>
                        <a:cubicBezTo>
                          <a:pt x="1428433" y="280478"/>
                          <a:pt x="1227002" y="316669"/>
                          <a:pt x="1416555" y="270292"/>
                        </a:cubicBezTo>
                        <a:cubicBezTo>
                          <a:pt x="1431615" y="264597"/>
                          <a:pt x="1447960" y="260520"/>
                          <a:pt x="1463383" y="258006"/>
                        </a:cubicBezTo>
                        <a:cubicBezTo>
                          <a:pt x="1481822" y="255885"/>
                          <a:pt x="1504359" y="253369"/>
                          <a:pt x="1521918" y="251862"/>
                        </a:cubicBezTo>
                        <a:cubicBezTo>
                          <a:pt x="1631074" y="242640"/>
                          <a:pt x="1644270" y="242977"/>
                          <a:pt x="1791181" y="239576"/>
                        </a:cubicBezTo>
                        <a:cubicBezTo>
                          <a:pt x="1941226" y="238740"/>
                          <a:pt x="2091814" y="246358"/>
                          <a:pt x="2271171" y="233434"/>
                        </a:cubicBezTo>
                        <a:cubicBezTo>
                          <a:pt x="2322867" y="236604"/>
                          <a:pt x="2361853" y="219976"/>
                          <a:pt x="2411656" y="221148"/>
                        </a:cubicBezTo>
                        <a:cubicBezTo>
                          <a:pt x="2422716" y="218969"/>
                          <a:pt x="2435111" y="216987"/>
                          <a:pt x="2446777" y="215005"/>
                        </a:cubicBezTo>
                        <a:cubicBezTo>
                          <a:pt x="2462180" y="212399"/>
                          <a:pt x="2480111" y="212494"/>
                          <a:pt x="2493606" y="208861"/>
                        </a:cubicBezTo>
                        <a:cubicBezTo>
                          <a:pt x="2494401" y="211629"/>
                          <a:pt x="2582220" y="192957"/>
                          <a:pt x="2598969" y="190432"/>
                        </a:cubicBezTo>
                        <a:cubicBezTo>
                          <a:pt x="2615084" y="190632"/>
                          <a:pt x="2630490" y="186848"/>
                          <a:pt x="2634091" y="184290"/>
                        </a:cubicBezTo>
                        <a:cubicBezTo>
                          <a:pt x="2645654" y="178098"/>
                          <a:pt x="2657670" y="174778"/>
                          <a:pt x="2669212" y="172004"/>
                        </a:cubicBezTo>
                        <a:cubicBezTo>
                          <a:pt x="2690296" y="170816"/>
                          <a:pt x="2719746" y="167448"/>
                          <a:pt x="2739454" y="159717"/>
                        </a:cubicBezTo>
                        <a:cubicBezTo>
                          <a:pt x="2791136" y="143596"/>
                          <a:pt x="2816692" y="128809"/>
                          <a:pt x="2844818" y="122859"/>
                        </a:cubicBezTo>
                        <a:cubicBezTo>
                          <a:pt x="2856979" y="119250"/>
                          <a:pt x="2864821" y="113999"/>
                          <a:pt x="2879940" y="110573"/>
                        </a:cubicBezTo>
                        <a:cubicBezTo>
                          <a:pt x="2891686" y="111392"/>
                          <a:pt x="2904155" y="104507"/>
                          <a:pt x="2915060" y="104430"/>
                        </a:cubicBezTo>
                        <a:cubicBezTo>
                          <a:pt x="2974946" y="71304"/>
                          <a:pt x="2929304" y="92259"/>
                          <a:pt x="2985303" y="73715"/>
                        </a:cubicBezTo>
                        <a:cubicBezTo>
                          <a:pt x="3016464" y="63235"/>
                          <a:pt x="3039256" y="44731"/>
                          <a:pt x="3078959" y="36857"/>
                        </a:cubicBezTo>
                        <a:cubicBezTo>
                          <a:pt x="3098790" y="34353"/>
                          <a:pt x="3115492" y="27342"/>
                          <a:pt x="3137495" y="24571"/>
                        </a:cubicBezTo>
                        <a:cubicBezTo>
                          <a:pt x="3153427" y="18450"/>
                          <a:pt x="3167301" y="15084"/>
                          <a:pt x="3184323" y="12285"/>
                        </a:cubicBezTo>
                        <a:cubicBezTo>
                          <a:pt x="3214852" y="6946"/>
                          <a:pt x="3277981" y="0"/>
                          <a:pt x="3277981" y="0"/>
                        </a:cubicBezTo>
                        <a:cubicBezTo>
                          <a:pt x="3306827" y="1166"/>
                          <a:pt x="3343289" y="-902"/>
                          <a:pt x="3371637" y="6142"/>
                        </a:cubicBezTo>
                        <a:cubicBezTo>
                          <a:pt x="3387374" y="7159"/>
                          <a:pt x="3397203" y="13951"/>
                          <a:pt x="3406758" y="18428"/>
                        </a:cubicBezTo>
                        <a:cubicBezTo>
                          <a:pt x="3431854" y="29317"/>
                          <a:pt x="3449890" y="38476"/>
                          <a:pt x="3465293" y="55286"/>
                        </a:cubicBezTo>
                        <a:cubicBezTo>
                          <a:pt x="3473407" y="63602"/>
                          <a:pt x="3479861" y="71773"/>
                          <a:pt x="3488707" y="79858"/>
                        </a:cubicBezTo>
                        <a:cubicBezTo>
                          <a:pt x="3522675" y="157243"/>
                          <a:pt x="3524368" y="139868"/>
                          <a:pt x="3500414" y="251862"/>
                        </a:cubicBezTo>
                        <a:cubicBezTo>
                          <a:pt x="3497869" y="260811"/>
                          <a:pt x="3487711" y="268049"/>
                          <a:pt x="3477000" y="276435"/>
                        </a:cubicBezTo>
                        <a:cubicBezTo>
                          <a:pt x="3434454" y="311505"/>
                          <a:pt x="3452360" y="300719"/>
                          <a:pt x="3406758" y="331722"/>
                        </a:cubicBezTo>
                        <a:cubicBezTo>
                          <a:pt x="3384725" y="352118"/>
                          <a:pt x="3347465" y="385803"/>
                          <a:pt x="3301394" y="393152"/>
                        </a:cubicBezTo>
                        <a:cubicBezTo>
                          <a:pt x="3291180" y="397240"/>
                          <a:pt x="3279355" y="397980"/>
                          <a:pt x="3266272" y="399295"/>
                        </a:cubicBezTo>
                        <a:cubicBezTo>
                          <a:pt x="3238497" y="417543"/>
                          <a:pt x="3219706" y="426720"/>
                          <a:pt x="3184323" y="436153"/>
                        </a:cubicBezTo>
                        <a:cubicBezTo>
                          <a:pt x="3149608" y="445688"/>
                          <a:pt x="3120862" y="450063"/>
                          <a:pt x="3090666" y="460725"/>
                        </a:cubicBezTo>
                        <a:cubicBezTo>
                          <a:pt x="3041919" y="476341"/>
                          <a:pt x="3071582" y="474416"/>
                          <a:pt x="3008717" y="479154"/>
                        </a:cubicBezTo>
                        <a:cubicBezTo>
                          <a:pt x="2994451" y="482925"/>
                          <a:pt x="2976153" y="486312"/>
                          <a:pt x="2961889" y="491440"/>
                        </a:cubicBezTo>
                        <a:cubicBezTo>
                          <a:pt x="2962651" y="492553"/>
                          <a:pt x="2876404" y="505887"/>
                          <a:pt x="2856525" y="509869"/>
                        </a:cubicBezTo>
                        <a:cubicBezTo>
                          <a:pt x="2851394" y="510939"/>
                          <a:pt x="2836015" y="511079"/>
                          <a:pt x="2821404" y="516012"/>
                        </a:cubicBezTo>
                        <a:cubicBezTo>
                          <a:pt x="2810162" y="516647"/>
                          <a:pt x="2796996" y="520243"/>
                          <a:pt x="2786283" y="522155"/>
                        </a:cubicBezTo>
                        <a:cubicBezTo>
                          <a:pt x="2749599" y="532525"/>
                          <a:pt x="2697058" y="546102"/>
                          <a:pt x="2657505" y="552870"/>
                        </a:cubicBezTo>
                        <a:cubicBezTo>
                          <a:pt x="2639912" y="554373"/>
                          <a:pt x="2618822" y="557129"/>
                          <a:pt x="2598969" y="559014"/>
                        </a:cubicBezTo>
                        <a:cubicBezTo>
                          <a:pt x="2584616" y="563368"/>
                          <a:pt x="2568815" y="567372"/>
                          <a:pt x="2552142" y="571299"/>
                        </a:cubicBezTo>
                        <a:cubicBezTo>
                          <a:pt x="2526541" y="579696"/>
                          <a:pt x="2493062" y="585047"/>
                          <a:pt x="2470192" y="583585"/>
                        </a:cubicBezTo>
                        <a:cubicBezTo>
                          <a:pt x="2373714" y="626464"/>
                          <a:pt x="2506997" y="567863"/>
                          <a:pt x="2399950" y="602015"/>
                        </a:cubicBezTo>
                        <a:cubicBezTo>
                          <a:pt x="2389593" y="604980"/>
                          <a:pt x="2377829" y="611052"/>
                          <a:pt x="2364827" y="614300"/>
                        </a:cubicBezTo>
                        <a:cubicBezTo>
                          <a:pt x="2251736" y="637519"/>
                          <a:pt x="2421083" y="589336"/>
                          <a:pt x="2259464" y="645016"/>
                        </a:cubicBezTo>
                        <a:cubicBezTo>
                          <a:pt x="2245330" y="650991"/>
                          <a:pt x="2225804" y="655933"/>
                          <a:pt x="2212637" y="663444"/>
                        </a:cubicBezTo>
                        <a:cubicBezTo>
                          <a:pt x="2194306" y="676098"/>
                          <a:pt x="2180567" y="686802"/>
                          <a:pt x="2165808" y="700303"/>
                        </a:cubicBezTo>
                        <a:cubicBezTo>
                          <a:pt x="2159594" y="708099"/>
                          <a:pt x="2153491" y="708775"/>
                          <a:pt x="2142394" y="718731"/>
                        </a:cubicBezTo>
                        <a:cubicBezTo>
                          <a:pt x="2101041" y="782686"/>
                          <a:pt x="2118615" y="757944"/>
                          <a:pt x="2095565" y="798590"/>
                        </a:cubicBezTo>
                        <a:cubicBezTo>
                          <a:pt x="2097553" y="842018"/>
                          <a:pt x="2110040" y="898341"/>
                          <a:pt x="2107272" y="946023"/>
                        </a:cubicBezTo>
                        <a:cubicBezTo>
                          <a:pt x="2107376" y="952220"/>
                          <a:pt x="2116731" y="958691"/>
                          <a:pt x="2118979" y="964452"/>
                        </a:cubicBezTo>
                        <a:cubicBezTo>
                          <a:pt x="2125066" y="981336"/>
                          <a:pt x="2123960" y="999143"/>
                          <a:pt x="2142394" y="1013596"/>
                        </a:cubicBezTo>
                        <a:cubicBezTo>
                          <a:pt x="2152191" y="1021900"/>
                          <a:pt x="2164351" y="1028643"/>
                          <a:pt x="2177515" y="1038168"/>
                        </a:cubicBezTo>
                        <a:cubicBezTo>
                          <a:pt x="2193336" y="1047368"/>
                          <a:pt x="2204311" y="1064408"/>
                          <a:pt x="2224344" y="1075026"/>
                        </a:cubicBezTo>
                        <a:cubicBezTo>
                          <a:pt x="2346676" y="1131956"/>
                          <a:pt x="2271186" y="1095438"/>
                          <a:pt x="2341414" y="1130313"/>
                        </a:cubicBezTo>
                        <a:cubicBezTo>
                          <a:pt x="2355698" y="1133679"/>
                          <a:pt x="2371293" y="1143780"/>
                          <a:pt x="2388243" y="1148742"/>
                        </a:cubicBezTo>
                        <a:cubicBezTo>
                          <a:pt x="2400630" y="1155271"/>
                          <a:pt x="2412023" y="1155108"/>
                          <a:pt x="2423363" y="1161029"/>
                        </a:cubicBezTo>
                        <a:cubicBezTo>
                          <a:pt x="2438169" y="1165833"/>
                          <a:pt x="2452244" y="1171951"/>
                          <a:pt x="2470192" y="1179457"/>
                        </a:cubicBezTo>
                        <a:cubicBezTo>
                          <a:pt x="2484353" y="1183028"/>
                          <a:pt x="2500140" y="1183964"/>
                          <a:pt x="2517020" y="1185600"/>
                        </a:cubicBezTo>
                        <a:cubicBezTo>
                          <a:pt x="2575271" y="1198463"/>
                          <a:pt x="2521825" y="1181477"/>
                          <a:pt x="2598969" y="1197886"/>
                        </a:cubicBezTo>
                        <a:cubicBezTo>
                          <a:pt x="2775265" y="1199833"/>
                          <a:pt x="2654315" y="1194082"/>
                          <a:pt x="2762868" y="1216316"/>
                        </a:cubicBezTo>
                        <a:cubicBezTo>
                          <a:pt x="2849635" y="1207076"/>
                          <a:pt x="2964850" y="1207328"/>
                          <a:pt x="3067253" y="1210173"/>
                        </a:cubicBezTo>
                        <a:cubicBezTo>
                          <a:pt x="3087273" y="1208236"/>
                          <a:pt x="3105712" y="1209573"/>
                          <a:pt x="3125788" y="1204030"/>
                        </a:cubicBezTo>
                        <a:cubicBezTo>
                          <a:pt x="3156541" y="1196461"/>
                          <a:pt x="3183824" y="1188476"/>
                          <a:pt x="3219445" y="1179457"/>
                        </a:cubicBezTo>
                        <a:cubicBezTo>
                          <a:pt x="3235236" y="1175691"/>
                          <a:pt x="3250194" y="1169471"/>
                          <a:pt x="3266272" y="1167172"/>
                        </a:cubicBezTo>
                        <a:cubicBezTo>
                          <a:pt x="3286075" y="1163142"/>
                          <a:pt x="3307041" y="1161293"/>
                          <a:pt x="3324808" y="1154885"/>
                        </a:cubicBezTo>
                        <a:cubicBezTo>
                          <a:pt x="3540879" y="1080929"/>
                          <a:pt x="3318629" y="1154813"/>
                          <a:pt x="3477000" y="1087312"/>
                        </a:cubicBezTo>
                        <a:cubicBezTo>
                          <a:pt x="3519517" y="1068725"/>
                          <a:pt x="3534027" y="1066525"/>
                          <a:pt x="3570657" y="1044311"/>
                        </a:cubicBezTo>
                        <a:cubicBezTo>
                          <a:pt x="3580200" y="1039237"/>
                          <a:pt x="3585599" y="1030028"/>
                          <a:pt x="3594070" y="1025882"/>
                        </a:cubicBezTo>
                        <a:cubicBezTo>
                          <a:pt x="3599778" y="1021167"/>
                          <a:pt x="3608948" y="1018573"/>
                          <a:pt x="3617486" y="1013596"/>
                        </a:cubicBezTo>
                        <a:cubicBezTo>
                          <a:pt x="3632792" y="1004104"/>
                          <a:pt x="3651844" y="995401"/>
                          <a:pt x="3664313" y="982881"/>
                        </a:cubicBezTo>
                        <a:cubicBezTo>
                          <a:pt x="3680389" y="971063"/>
                          <a:pt x="3690588" y="958118"/>
                          <a:pt x="3711142" y="946023"/>
                        </a:cubicBezTo>
                        <a:cubicBezTo>
                          <a:pt x="3765115" y="913652"/>
                          <a:pt x="3734551" y="937206"/>
                          <a:pt x="3793091" y="890736"/>
                        </a:cubicBezTo>
                        <a:cubicBezTo>
                          <a:pt x="3806102" y="885496"/>
                          <a:pt x="3831450" y="864558"/>
                          <a:pt x="3839919" y="853877"/>
                        </a:cubicBezTo>
                        <a:cubicBezTo>
                          <a:pt x="3849856" y="843032"/>
                          <a:pt x="3856649" y="840073"/>
                          <a:pt x="3863334" y="835449"/>
                        </a:cubicBezTo>
                        <a:cubicBezTo>
                          <a:pt x="3866853" y="829441"/>
                          <a:pt x="3869420" y="822138"/>
                          <a:pt x="3875041" y="817020"/>
                        </a:cubicBezTo>
                        <a:cubicBezTo>
                          <a:pt x="3887140" y="804359"/>
                          <a:pt x="3913703" y="797128"/>
                          <a:pt x="3921868" y="780162"/>
                        </a:cubicBezTo>
                        <a:cubicBezTo>
                          <a:pt x="3937784" y="754359"/>
                          <a:pt x="3923550" y="766859"/>
                          <a:pt x="3956991" y="743304"/>
                        </a:cubicBezTo>
                        <a:cubicBezTo>
                          <a:pt x="3988425" y="686393"/>
                          <a:pt x="3923514" y="786018"/>
                          <a:pt x="3992111" y="694160"/>
                        </a:cubicBezTo>
                        <a:cubicBezTo>
                          <a:pt x="3999887" y="682989"/>
                          <a:pt x="4007939" y="669044"/>
                          <a:pt x="4015526" y="657301"/>
                        </a:cubicBezTo>
                        <a:cubicBezTo>
                          <a:pt x="4019530" y="652414"/>
                          <a:pt x="4024876" y="645399"/>
                          <a:pt x="4027233" y="638872"/>
                        </a:cubicBezTo>
                        <a:cubicBezTo>
                          <a:pt x="4029876" y="629552"/>
                          <a:pt x="4038593" y="608347"/>
                          <a:pt x="4038940" y="602015"/>
                        </a:cubicBezTo>
                        <a:cubicBezTo>
                          <a:pt x="4033026" y="474119"/>
                          <a:pt x="4041139" y="318148"/>
                          <a:pt x="4050647" y="208861"/>
                        </a:cubicBezTo>
                        <a:cubicBezTo>
                          <a:pt x="4049146" y="197744"/>
                          <a:pt x="4057235" y="188229"/>
                          <a:pt x="4062354" y="178147"/>
                        </a:cubicBezTo>
                        <a:cubicBezTo>
                          <a:pt x="4073152" y="154441"/>
                          <a:pt x="4076905" y="160001"/>
                          <a:pt x="4097476" y="135146"/>
                        </a:cubicBezTo>
                        <a:cubicBezTo>
                          <a:pt x="4101177" y="129278"/>
                          <a:pt x="4102520" y="122575"/>
                          <a:pt x="4109183" y="116716"/>
                        </a:cubicBezTo>
                        <a:cubicBezTo>
                          <a:pt x="4118809" y="112619"/>
                          <a:pt x="4150593" y="84828"/>
                          <a:pt x="4167717" y="79858"/>
                        </a:cubicBezTo>
                        <a:cubicBezTo>
                          <a:pt x="4192193" y="73598"/>
                          <a:pt x="4210176" y="62477"/>
                          <a:pt x="4237960" y="55286"/>
                        </a:cubicBezTo>
                        <a:cubicBezTo>
                          <a:pt x="4263614" y="47311"/>
                          <a:pt x="4278752" y="51822"/>
                          <a:pt x="4308202" y="43001"/>
                        </a:cubicBezTo>
                        <a:cubicBezTo>
                          <a:pt x="4417960" y="39142"/>
                          <a:pt x="4497972" y="38117"/>
                          <a:pt x="4600880" y="55286"/>
                        </a:cubicBezTo>
                        <a:cubicBezTo>
                          <a:pt x="4611413" y="56353"/>
                          <a:pt x="4625533" y="58960"/>
                          <a:pt x="4636000" y="61429"/>
                        </a:cubicBezTo>
                        <a:cubicBezTo>
                          <a:pt x="4655554" y="70600"/>
                          <a:pt x="4684962" y="80783"/>
                          <a:pt x="4694536" y="92145"/>
                        </a:cubicBezTo>
                        <a:cubicBezTo>
                          <a:pt x="4719906" y="127827"/>
                          <a:pt x="4683179" y="90446"/>
                          <a:pt x="4729657" y="129003"/>
                        </a:cubicBezTo>
                        <a:cubicBezTo>
                          <a:pt x="4733856" y="134968"/>
                          <a:pt x="4736703" y="141854"/>
                          <a:pt x="4741364" y="147431"/>
                        </a:cubicBezTo>
                        <a:cubicBezTo>
                          <a:pt x="4748783" y="159823"/>
                          <a:pt x="4756653" y="168444"/>
                          <a:pt x="4764779" y="178147"/>
                        </a:cubicBezTo>
                        <a:cubicBezTo>
                          <a:pt x="4771325" y="186576"/>
                          <a:pt x="4772426" y="193724"/>
                          <a:pt x="4776486" y="202718"/>
                        </a:cubicBezTo>
                        <a:cubicBezTo>
                          <a:pt x="4793265" y="241759"/>
                          <a:pt x="4789816" y="240524"/>
                          <a:pt x="4799900" y="288720"/>
                        </a:cubicBezTo>
                        <a:cubicBezTo>
                          <a:pt x="4795199" y="339715"/>
                          <a:pt x="4795871" y="418896"/>
                          <a:pt x="4788193" y="479154"/>
                        </a:cubicBezTo>
                        <a:cubicBezTo>
                          <a:pt x="4787115" y="486505"/>
                          <a:pt x="4779351" y="490954"/>
                          <a:pt x="4776486" y="497583"/>
                        </a:cubicBezTo>
                        <a:cubicBezTo>
                          <a:pt x="4770201" y="510686"/>
                          <a:pt x="4768997" y="523366"/>
                          <a:pt x="4764779" y="534441"/>
                        </a:cubicBezTo>
                        <a:cubicBezTo>
                          <a:pt x="4756732" y="555041"/>
                          <a:pt x="4726940" y="603846"/>
                          <a:pt x="4717950" y="614300"/>
                        </a:cubicBezTo>
                        <a:cubicBezTo>
                          <a:pt x="4712406" y="623363"/>
                          <a:pt x="4701497" y="632845"/>
                          <a:pt x="4694536" y="638872"/>
                        </a:cubicBezTo>
                        <a:cubicBezTo>
                          <a:pt x="4675870" y="683001"/>
                          <a:pt x="4691567" y="640252"/>
                          <a:pt x="4636000" y="700303"/>
                        </a:cubicBezTo>
                        <a:cubicBezTo>
                          <a:pt x="4617974" y="712320"/>
                          <a:pt x="4603950" y="732394"/>
                          <a:pt x="4589173" y="749447"/>
                        </a:cubicBezTo>
                        <a:cubicBezTo>
                          <a:pt x="4582235" y="757385"/>
                          <a:pt x="4576401" y="767000"/>
                          <a:pt x="4565758" y="774019"/>
                        </a:cubicBezTo>
                        <a:cubicBezTo>
                          <a:pt x="4548014" y="783692"/>
                          <a:pt x="4542555" y="786590"/>
                          <a:pt x="4530637" y="798590"/>
                        </a:cubicBezTo>
                        <a:cubicBezTo>
                          <a:pt x="4498767" y="854400"/>
                          <a:pt x="4550600" y="776563"/>
                          <a:pt x="4495515" y="829306"/>
                        </a:cubicBezTo>
                        <a:cubicBezTo>
                          <a:pt x="4477269" y="844714"/>
                          <a:pt x="4465280" y="861809"/>
                          <a:pt x="4448688" y="878450"/>
                        </a:cubicBezTo>
                        <a:cubicBezTo>
                          <a:pt x="4331334" y="966112"/>
                          <a:pt x="4474115" y="847585"/>
                          <a:pt x="4390152" y="933737"/>
                        </a:cubicBezTo>
                        <a:cubicBezTo>
                          <a:pt x="4352669" y="1003319"/>
                          <a:pt x="4401467" y="904350"/>
                          <a:pt x="4366738" y="976738"/>
                        </a:cubicBezTo>
                        <a:cubicBezTo>
                          <a:pt x="4362784" y="985468"/>
                          <a:pt x="4358051" y="993087"/>
                          <a:pt x="4355031" y="1001310"/>
                        </a:cubicBezTo>
                        <a:cubicBezTo>
                          <a:pt x="4363058" y="1016882"/>
                          <a:pt x="4358182" y="1049144"/>
                          <a:pt x="4378445" y="1068883"/>
                        </a:cubicBezTo>
                        <a:cubicBezTo>
                          <a:pt x="4400393" y="1091882"/>
                          <a:pt x="4398571" y="1081738"/>
                          <a:pt x="4425274" y="1099598"/>
                        </a:cubicBezTo>
                        <a:cubicBezTo>
                          <a:pt x="4502643" y="1156946"/>
                          <a:pt x="4414963" y="1093719"/>
                          <a:pt x="4495515" y="1136456"/>
                        </a:cubicBezTo>
                        <a:cubicBezTo>
                          <a:pt x="4533005" y="1148347"/>
                          <a:pt x="4504019" y="1146777"/>
                          <a:pt x="4554051" y="1161029"/>
                        </a:cubicBezTo>
                        <a:cubicBezTo>
                          <a:pt x="4577726" y="1167598"/>
                          <a:pt x="4624469" y="1170798"/>
                          <a:pt x="4647707" y="1173314"/>
                        </a:cubicBezTo>
                        <a:cubicBezTo>
                          <a:pt x="4662340" y="1173710"/>
                          <a:pt x="4681398" y="1176808"/>
                          <a:pt x="4694536" y="1179457"/>
                        </a:cubicBezTo>
                        <a:cubicBezTo>
                          <a:pt x="4700646" y="1172501"/>
                          <a:pt x="4925137" y="1188360"/>
                          <a:pt x="5010628" y="1167172"/>
                        </a:cubicBezTo>
                        <a:cubicBezTo>
                          <a:pt x="5062984" y="1156751"/>
                          <a:pt x="5049450" y="1153907"/>
                          <a:pt x="5092577" y="1142599"/>
                        </a:cubicBezTo>
                        <a:cubicBezTo>
                          <a:pt x="5130257" y="1130489"/>
                          <a:pt x="5143048" y="1133794"/>
                          <a:pt x="5174527" y="1118028"/>
                        </a:cubicBezTo>
                        <a:cubicBezTo>
                          <a:pt x="5188532" y="1111507"/>
                          <a:pt x="5198006" y="1105153"/>
                          <a:pt x="5209647" y="1099598"/>
                        </a:cubicBezTo>
                        <a:cubicBezTo>
                          <a:pt x="5308032" y="1064465"/>
                          <a:pt x="5197164" y="1130508"/>
                          <a:pt x="5291597" y="1075026"/>
                        </a:cubicBezTo>
                        <a:cubicBezTo>
                          <a:pt x="5300097" y="1071250"/>
                          <a:pt x="5305717" y="1066642"/>
                          <a:pt x="5315010" y="1062740"/>
                        </a:cubicBezTo>
                        <a:cubicBezTo>
                          <a:pt x="5434892" y="1030211"/>
                          <a:pt x="5276454" y="1071699"/>
                          <a:pt x="5432082" y="1007453"/>
                        </a:cubicBezTo>
                        <a:cubicBezTo>
                          <a:pt x="5443521" y="1001503"/>
                          <a:pt x="5453592" y="996002"/>
                          <a:pt x="5467203" y="989024"/>
                        </a:cubicBezTo>
                        <a:cubicBezTo>
                          <a:pt x="5479434" y="984991"/>
                          <a:pt x="5491592" y="981816"/>
                          <a:pt x="5502325" y="976738"/>
                        </a:cubicBezTo>
                        <a:cubicBezTo>
                          <a:pt x="5521044" y="973781"/>
                          <a:pt x="5560050" y="949994"/>
                          <a:pt x="5607688" y="921451"/>
                        </a:cubicBezTo>
                        <a:cubicBezTo>
                          <a:pt x="5616269" y="920554"/>
                          <a:pt x="5643721" y="906506"/>
                          <a:pt x="5654517" y="896878"/>
                        </a:cubicBezTo>
                        <a:cubicBezTo>
                          <a:pt x="5667611" y="890106"/>
                          <a:pt x="5680600" y="884949"/>
                          <a:pt x="5689637" y="878450"/>
                        </a:cubicBezTo>
                        <a:cubicBezTo>
                          <a:pt x="5697827" y="872566"/>
                          <a:pt x="5702857" y="865310"/>
                          <a:pt x="5713051" y="860021"/>
                        </a:cubicBezTo>
                        <a:cubicBezTo>
                          <a:pt x="5722736" y="854545"/>
                          <a:pt x="5738626" y="851128"/>
                          <a:pt x="5748173" y="847734"/>
                        </a:cubicBezTo>
                        <a:cubicBezTo>
                          <a:pt x="5770976" y="839131"/>
                          <a:pt x="5787413" y="822262"/>
                          <a:pt x="5818416" y="810876"/>
                        </a:cubicBezTo>
                        <a:cubicBezTo>
                          <a:pt x="5899930" y="787159"/>
                          <a:pt x="5863560" y="790637"/>
                          <a:pt x="5923779" y="780162"/>
                        </a:cubicBezTo>
                        <a:cubicBezTo>
                          <a:pt x="5931860" y="776429"/>
                          <a:pt x="5937418" y="771228"/>
                          <a:pt x="5947193" y="767875"/>
                        </a:cubicBezTo>
                        <a:cubicBezTo>
                          <a:pt x="5979399" y="760968"/>
                          <a:pt x="6030604" y="748304"/>
                          <a:pt x="6064265" y="749447"/>
                        </a:cubicBezTo>
                        <a:cubicBezTo>
                          <a:pt x="6180526" y="754568"/>
                          <a:pt x="6142876" y="753365"/>
                          <a:pt x="6193042" y="761732"/>
                        </a:cubicBezTo>
                      </a:path>
                    </a:pathLst>
                  </a:custGeom>
                  <a:ln w="38100">
                    <a:prstDash val="dash"/>
                    <a:extLst>
                      <a:ext uri="{C807C97D-BFC1-408E-A445-0C87EB9F89A2}">
                        <ask:lineSketchStyleProps xmlns:ask="http://schemas.microsoft.com/office/drawing/2018/sketchyshapes" sd="809509424">
                          <a:custGeom>
                            <a:avLst/>
                            <a:gdLst>
                              <a:gd name="connsiteX0" fmla="*/ 0 w 3839028"/>
                              <a:gd name="connsiteY0" fmla="*/ 907142 h 1436914"/>
                              <a:gd name="connsiteX1" fmla="*/ 79828 w 3839028"/>
                              <a:gd name="connsiteY1" fmla="*/ 899885 h 1436914"/>
                              <a:gd name="connsiteX2" fmla="*/ 101600 w 3839028"/>
                              <a:gd name="connsiteY2" fmla="*/ 892628 h 1436914"/>
                              <a:gd name="connsiteX3" fmla="*/ 137885 w 3839028"/>
                              <a:gd name="connsiteY3" fmla="*/ 885371 h 1436914"/>
                              <a:gd name="connsiteX4" fmla="*/ 224971 w 3839028"/>
                              <a:gd name="connsiteY4" fmla="*/ 870857 h 1436914"/>
                              <a:gd name="connsiteX5" fmla="*/ 268514 w 3839028"/>
                              <a:gd name="connsiteY5" fmla="*/ 863600 h 1436914"/>
                              <a:gd name="connsiteX6" fmla="*/ 297542 w 3839028"/>
                              <a:gd name="connsiteY6" fmla="*/ 856342 h 1436914"/>
                              <a:gd name="connsiteX7" fmla="*/ 341085 w 3839028"/>
                              <a:gd name="connsiteY7" fmla="*/ 841828 h 1436914"/>
                              <a:gd name="connsiteX8" fmla="*/ 370114 w 3839028"/>
                              <a:gd name="connsiteY8" fmla="*/ 834571 h 1436914"/>
                              <a:gd name="connsiteX9" fmla="*/ 399142 w 3839028"/>
                              <a:gd name="connsiteY9" fmla="*/ 820057 h 1436914"/>
                              <a:gd name="connsiteX10" fmla="*/ 449942 w 3839028"/>
                              <a:gd name="connsiteY10" fmla="*/ 791028 h 1436914"/>
                              <a:gd name="connsiteX11" fmla="*/ 471714 w 3839028"/>
                              <a:gd name="connsiteY11" fmla="*/ 783771 h 1436914"/>
                              <a:gd name="connsiteX12" fmla="*/ 515257 w 3839028"/>
                              <a:gd name="connsiteY12" fmla="*/ 754742 h 1436914"/>
                              <a:gd name="connsiteX13" fmla="*/ 580571 w 3839028"/>
                              <a:gd name="connsiteY13" fmla="*/ 718457 h 1436914"/>
                              <a:gd name="connsiteX14" fmla="*/ 616857 w 3839028"/>
                              <a:gd name="connsiteY14" fmla="*/ 689428 h 1436914"/>
                              <a:gd name="connsiteX15" fmla="*/ 631371 w 3839028"/>
                              <a:gd name="connsiteY15" fmla="*/ 667657 h 1436914"/>
                              <a:gd name="connsiteX16" fmla="*/ 638628 w 3839028"/>
                              <a:gd name="connsiteY16" fmla="*/ 645885 h 1436914"/>
                              <a:gd name="connsiteX17" fmla="*/ 653142 w 3839028"/>
                              <a:gd name="connsiteY17" fmla="*/ 624114 h 1436914"/>
                              <a:gd name="connsiteX18" fmla="*/ 660400 w 3839028"/>
                              <a:gd name="connsiteY18" fmla="*/ 595085 h 1436914"/>
                              <a:gd name="connsiteX19" fmla="*/ 667657 w 3839028"/>
                              <a:gd name="connsiteY19" fmla="*/ 573314 h 1436914"/>
                              <a:gd name="connsiteX20" fmla="*/ 682171 w 3839028"/>
                              <a:gd name="connsiteY20" fmla="*/ 544285 h 1436914"/>
                              <a:gd name="connsiteX21" fmla="*/ 689428 w 3839028"/>
                              <a:gd name="connsiteY21" fmla="*/ 522514 h 1436914"/>
                              <a:gd name="connsiteX22" fmla="*/ 696685 w 3839028"/>
                              <a:gd name="connsiteY22" fmla="*/ 493485 h 1436914"/>
                              <a:gd name="connsiteX23" fmla="*/ 711200 w 3839028"/>
                              <a:gd name="connsiteY23" fmla="*/ 478971 h 1436914"/>
                              <a:gd name="connsiteX24" fmla="*/ 718457 w 3839028"/>
                              <a:gd name="connsiteY24" fmla="*/ 457200 h 1436914"/>
                              <a:gd name="connsiteX25" fmla="*/ 732971 w 3839028"/>
                              <a:gd name="connsiteY25" fmla="*/ 442685 h 1436914"/>
                              <a:gd name="connsiteX26" fmla="*/ 747485 w 3839028"/>
                              <a:gd name="connsiteY26" fmla="*/ 420914 h 1436914"/>
                              <a:gd name="connsiteX27" fmla="*/ 762000 w 3839028"/>
                              <a:gd name="connsiteY27" fmla="*/ 406400 h 1436914"/>
                              <a:gd name="connsiteX28" fmla="*/ 812800 w 3839028"/>
                              <a:gd name="connsiteY28" fmla="*/ 348342 h 1436914"/>
                              <a:gd name="connsiteX29" fmla="*/ 878114 w 3839028"/>
                              <a:gd name="connsiteY29" fmla="*/ 319314 h 1436914"/>
                              <a:gd name="connsiteX30" fmla="*/ 907142 w 3839028"/>
                              <a:gd name="connsiteY30" fmla="*/ 304800 h 1436914"/>
                              <a:gd name="connsiteX31" fmla="*/ 943428 w 3839028"/>
                              <a:gd name="connsiteY31" fmla="*/ 297542 h 1436914"/>
                              <a:gd name="connsiteX32" fmla="*/ 1110342 w 3839028"/>
                              <a:gd name="connsiteY32" fmla="*/ 283028 h 1436914"/>
                              <a:gd name="connsiteX33" fmla="*/ 1407885 w 3839028"/>
                              <a:gd name="connsiteY33" fmla="*/ 275771 h 1436914"/>
                              <a:gd name="connsiteX34" fmla="*/ 1494971 w 3839028"/>
                              <a:gd name="connsiteY34" fmla="*/ 261257 h 1436914"/>
                              <a:gd name="connsiteX35" fmla="*/ 1516742 w 3839028"/>
                              <a:gd name="connsiteY35" fmla="*/ 254000 h 1436914"/>
                              <a:gd name="connsiteX36" fmla="*/ 1545771 w 3839028"/>
                              <a:gd name="connsiteY36" fmla="*/ 246742 h 1436914"/>
                              <a:gd name="connsiteX37" fmla="*/ 1611085 w 3839028"/>
                              <a:gd name="connsiteY37" fmla="*/ 224971 h 1436914"/>
                              <a:gd name="connsiteX38" fmla="*/ 1632857 w 3839028"/>
                              <a:gd name="connsiteY38" fmla="*/ 217714 h 1436914"/>
                              <a:gd name="connsiteX39" fmla="*/ 1654628 w 3839028"/>
                              <a:gd name="connsiteY39" fmla="*/ 203200 h 1436914"/>
                              <a:gd name="connsiteX40" fmla="*/ 1698171 w 3839028"/>
                              <a:gd name="connsiteY40" fmla="*/ 188685 h 1436914"/>
                              <a:gd name="connsiteX41" fmla="*/ 1763485 w 3839028"/>
                              <a:gd name="connsiteY41" fmla="*/ 145142 h 1436914"/>
                              <a:gd name="connsiteX42" fmla="*/ 1785257 w 3839028"/>
                              <a:gd name="connsiteY42" fmla="*/ 130628 h 1436914"/>
                              <a:gd name="connsiteX43" fmla="*/ 1807028 w 3839028"/>
                              <a:gd name="connsiteY43" fmla="*/ 123371 h 1436914"/>
                              <a:gd name="connsiteX44" fmla="*/ 1850571 w 3839028"/>
                              <a:gd name="connsiteY44" fmla="*/ 87085 h 1436914"/>
                              <a:gd name="connsiteX45" fmla="*/ 1908628 w 3839028"/>
                              <a:gd name="connsiteY45" fmla="*/ 43542 h 1436914"/>
                              <a:gd name="connsiteX46" fmla="*/ 1944914 w 3839028"/>
                              <a:gd name="connsiteY46" fmla="*/ 29028 h 1436914"/>
                              <a:gd name="connsiteX47" fmla="*/ 1973942 w 3839028"/>
                              <a:gd name="connsiteY47" fmla="*/ 14514 h 1436914"/>
                              <a:gd name="connsiteX48" fmla="*/ 2032000 w 3839028"/>
                              <a:gd name="connsiteY48" fmla="*/ 0 h 1436914"/>
                              <a:gd name="connsiteX49" fmla="*/ 2090057 w 3839028"/>
                              <a:gd name="connsiteY49" fmla="*/ 7257 h 1436914"/>
                              <a:gd name="connsiteX50" fmla="*/ 2111828 w 3839028"/>
                              <a:gd name="connsiteY50" fmla="*/ 21771 h 1436914"/>
                              <a:gd name="connsiteX51" fmla="*/ 2148114 w 3839028"/>
                              <a:gd name="connsiteY51" fmla="*/ 65314 h 1436914"/>
                              <a:gd name="connsiteX52" fmla="*/ 2162628 w 3839028"/>
                              <a:gd name="connsiteY52" fmla="*/ 94342 h 1436914"/>
                              <a:gd name="connsiteX53" fmla="*/ 2169885 w 3839028"/>
                              <a:gd name="connsiteY53" fmla="*/ 297542 h 1436914"/>
                              <a:gd name="connsiteX54" fmla="*/ 2155371 w 3839028"/>
                              <a:gd name="connsiteY54" fmla="*/ 326571 h 1436914"/>
                              <a:gd name="connsiteX55" fmla="*/ 2111828 w 3839028"/>
                              <a:gd name="connsiteY55" fmla="*/ 391885 h 1436914"/>
                              <a:gd name="connsiteX56" fmla="*/ 2046514 w 3839028"/>
                              <a:gd name="connsiteY56" fmla="*/ 464457 h 1436914"/>
                              <a:gd name="connsiteX57" fmla="*/ 2024742 w 3839028"/>
                              <a:gd name="connsiteY57" fmla="*/ 471714 h 1436914"/>
                              <a:gd name="connsiteX58" fmla="*/ 1973942 w 3839028"/>
                              <a:gd name="connsiteY58" fmla="*/ 515257 h 1436914"/>
                              <a:gd name="connsiteX59" fmla="*/ 1915885 w 3839028"/>
                              <a:gd name="connsiteY59" fmla="*/ 544285 h 1436914"/>
                              <a:gd name="connsiteX60" fmla="*/ 1865085 w 3839028"/>
                              <a:gd name="connsiteY60" fmla="*/ 566057 h 1436914"/>
                              <a:gd name="connsiteX61" fmla="*/ 1836057 w 3839028"/>
                              <a:gd name="connsiteY61" fmla="*/ 580571 h 1436914"/>
                              <a:gd name="connsiteX62" fmla="*/ 1770742 w 3839028"/>
                              <a:gd name="connsiteY62" fmla="*/ 602342 h 1436914"/>
                              <a:gd name="connsiteX63" fmla="*/ 1748971 w 3839028"/>
                              <a:gd name="connsiteY63" fmla="*/ 609600 h 1436914"/>
                              <a:gd name="connsiteX64" fmla="*/ 1727200 w 3839028"/>
                              <a:gd name="connsiteY64" fmla="*/ 616857 h 1436914"/>
                              <a:gd name="connsiteX65" fmla="*/ 1647371 w 3839028"/>
                              <a:gd name="connsiteY65" fmla="*/ 653142 h 1436914"/>
                              <a:gd name="connsiteX66" fmla="*/ 1611085 w 3839028"/>
                              <a:gd name="connsiteY66" fmla="*/ 660400 h 1436914"/>
                              <a:gd name="connsiteX67" fmla="*/ 1582057 w 3839028"/>
                              <a:gd name="connsiteY67" fmla="*/ 674914 h 1436914"/>
                              <a:gd name="connsiteX68" fmla="*/ 1531257 w 3839028"/>
                              <a:gd name="connsiteY68" fmla="*/ 689428 h 1436914"/>
                              <a:gd name="connsiteX69" fmla="*/ 1487714 w 3839028"/>
                              <a:gd name="connsiteY69" fmla="*/ 711200 h 1436914"/>
                              <a:gd name="connsiteX70" fmla="*/ 1465942 w 3839028"/>
                              <a:gd name="connsiteY70" fmla="*/ 725714 h 1436914"/>
                              <a:gd name="connsiteX71" fmla="*/ 1400628 w 3839028"/>
                              <a:gd name="connsiteY71" fmla="*/ 762000 h 1436914"/>
                              <a:gd name="connsiteX72" fmla="*/ 1371600 w 3839028"/>
                              <a:gd name="connsiteY72" fmla="*/ 783771 h 1436914"/>
                              <a:gd name="connsiteX73" fmla="*/ 1342571 w 3839028"/>
                              <a:gd name="connsiteY73" fmla="*/ 827314 h 1436914"/>
                              <a:gd name="connsiteX74" fmla="*/ 1328057 w 3839028"/>
                              <a:gd name="connsiteY74" fmla="*/ 849085 h 1436914"/>
                              <a:gd name="connsiteX75" fmla="*/ 1299028 w 3839028"/>
                              <a:gd name="connsiteY75" fmla="*/ 943428 h 1436914"/>
                              <a:gd name="connsiteX76" fmla="*/ 1306285 w 3839028"/>
                              <a:gd name="connsiteY76" fmla="*/ 1117600 h 1436914"/>
                              <a:gd name="connsiteX77" fmla="*/ 1313542 w 3839028"/>
                              <a:gd name="connsiteY77" fmla="*/ 1139371 h 1436914"/>
                              <a:gd name="connsiteX78" fmla="*/ 1328057 w 3839028"/>
                              <a:gd name="connsiteY78" fmla="*/ 1197428 h 1436914"/>
                              <a:gd name="connsiteX79" fmla="*/ 1349828 w 3839028"/>
                              <a:gd name="connsiteY79" fmla="*/ 1226457 h 1436914"/>
                              <a:gd name="connsiteX80" fmla="*/ 1378857 w 3839028"/>
                              <a:gd name="connsiteY80" fmla="*/ 1270000 h 1436914"/>
                              <a:gd name="connsiteX81" fmla="*/ 1451428 w 3839028"/>
                              <a:gd name="connsiteY81" fmla="*/ 1335314 h 1436914"/>
                              <a:gd name="connsiteX82" fmla="*/ 1480457 w 3839028"/>
                              <a:gd name="connsiteY82" fmla="*/ 1357085 h 1436914"/>
                              <a:gd name="connsiteX83" fmla="*/ 1502228 w 3839028"/>
                              <a:gd name="connsiteY83" fmla="*/ 1371600 h 1436914"/>
                              <a:gd name="connsiteX84" fmla="*/ 1531257 w 3839028"/>
                              <a:gd name="connsiteY84" fmla="*/ 1393371 h 1436914"/>
                              <a:gd name="connsiteX85" fmla="*/ 1560285 w 3839028"/>
                              <a:gd name="connsiteY85" fmla="*/ 1400628 h 1436914"/>
                              <a:gd name="connsiteX86" fmla="*/ 1611085 w 3839028"/>
                              <a:gd name="connsiteY86" fmla="*/ 1415142 h 1436914"/>
                              <a:gd name="connsiteX87" fmla="*/ 1712685 w 3839028"/>
                              <a:gd name="connsiteY87" fmla="*/ 1436914 h 1436914"/>
                              <a:gd name="connsiteX88" fmla="*/ 1901371 w 3839028"/>
                              <a:gd name="connsiteY88" fmla="*/ 1429657 h 1436914"/>
                              <a:gd name="connsiteX89" fmla="*/ 1937657 w 3839028"/>
                              <a:gd name="connsiteY89" fmla="*/ 1422400 h 1436914"/>
                              <a:gd name="connsiteX90" fmla="*/ 1995714 w 3839028"/>
                              <a:gd name="connsiteY90" fmla="*/ 1393371 h 1436914"/>
                              <a:gd name="connsiteX91" fmla="*/ 2024742 w 3839028"/>
                              <a:gd name="connsiteY91" fmla="*/ 1378857 h 1436914"/>
                              <a:gd name="connsiteX92" fmla="*/ 2061028 w 3839028"/>
                              <a:gd name="connsiteY92" fmla="*/ 1364342 h 1436914"/>
                              <a:gd name="connsiteX93" fmla="*/ 2155371 w 3839028"/>
                              <a:gd name="connsiteY93" fmla="*/ 1284514 h 1436914"/>
                              <a:gd name="connsiteX94" fmla="*/ 2213428 w 3839028"/>
                              <a:gd name="connsiteY94" fmla="*/ 1233714 h 1436914"/>
                              <a:gd name="connsiteX95" fmla="*/ 2227942 w 3839028"/>
                              <a:gd name="connsiteY95" fmla="*/ 1211942 h 1436914"/>
                              <a:gd name="connsiteX96" fmla="*/ 2242457 w 3839028"/>
                              <a:gd name="connsiteY96" fmla="*/ 1197428 h 1436914"/>
                              <a:gd name="connsiteX97" fmla="*/ 2271485 w 3839028"/>
                              <a:gd name="connsiteY97" fmla="*/ 1161142 h 1436914"/>
                              <a:gd name="connsiteX98" fmla="*/ 2300514 w 3839028"/>
                              <a:gd name="connsiteY98" fmla="*/ 1117600 h 1436914"/>
                              <a:gd name="connsiteX99" fmla="*/ 2351314 w 3839028"/>
                              <a:gd name="connsiteY99" fmla="*/ 1052285 h 1436914"/>
                              <a:gd name="connsiteX100" fmla="*/ 2380342 w 3839028"/>
                              <a:gd name="connsiteY100" fmla="*/ 1008742 h 1436914"/>
                              <a:gd name="connsiteX101" fmla="*/ 2394857 w 3839028"/>
                              <a:gd name="connsiteY101" fmla="*/ 986971 h 1436914"/>
                              <a:gd name="connsiteX102" fmla="*/ 2402114 w 3839028"/>
                              <a:gd name="connsiteY102" fmla="*/ 965200 h 1436914"/>
                              <a:gd name="connsiteX103" fmla="*/ 2431142 w 3839028"/>
                              <a:gd name="connsiteY103" fmla="*/ 921657 h 1436914"/>
                              <a:gd name="connsiteX104" fmla="*/ 2452914 w 3839028"/>
                              <a:gd name="connsiteY104" fmla="*/ 878114 h 1436914"/>
                              <a:gd name="connsiteX105" fmla="*/ 2474685 w 3839028"/>
                              <a:gd name="connsiteY105" fmla="*/ 820057 h 1436914"/>
                              <a:gd name="connsiteX106" fmla="*/ 2489200 w 3839028"/>
                              <a:gd name="connsiteY106" fmla="*/ 776514 h 1436914"/>
                              <a:gd name="connsiteX107" fmla="*/ 2496457 w 3839028"/>
                              <a:gd name="connsiteY107" fmla="*/ 754742 h 1436914"/>
                              <a:gd name="connsiteX108" fmla="*/ 2503714 w 3839028"/>
                              <a:gd name="connsiteY108" fmla="*/ 711200 h 1436914"/>
                              <a:gd name="connsiteX109" fmla="*/ 2510971 w 3839028"/>
                              <a:gd name="connsiteY109" fmla="*/ 246742 h 1436914"/>
                              <a:gd name="connsiteX110" fmla="*/ 2518228 w 3839028"/>
                              <a:gd name="connsiteY110" fmla="*/ 210457 h 1436914"/>
                              <a:gd name="connsiteX111" fmla="*/ 2540000 w 3839028"/>
                              <a:gd name="connsiteY111" fmla="*/ 159657 h 1436914"/>
                              <a:gd name="connsiteX112" fmla="*/ 2547257 w 3839028"/>
                              <a:gd name="connsiteY112" fmla="*/ 137885 h 1436914"/>
                              <a:gd name="connsiteX113" fmla="*/ 2583542 w 3839028"/>
                              <a:gd name="connsiteY113" fmla="*/ 94342 h 1436914"/>
                              <a:gd name="connsiteX114" fmla="*/ 2627085 w 3839028"/>
                              <a:gd name="connsiteY114" fmla="*/ 65314 h 1436914"/>
                              <a:gd name="connsiteX115" fmla="*/ 2670628 w 3839028"/>
                              <a:gd name="connsiteY115" fmla="*/ 50800 h 1436914"/>
                              <a:gd name="connsiteX116" fmla="*/ 2852057 w 3839028"/>
                              <a:gd name="connsiteY116" fmla="*/ 65314 h 1436914"/>
                              <a:gd name="connsiteX117" fmla="*/ 2873828 w 3839028"/>
                              <a:gd name="connsiteY117" fmla="*/ 72571 h 1436914"/>
                              <a:gd name="connsiteX118" fmla="*/ 2910114 w 3839028"/>
                              <a:gd name="connsiteY118" fmla="*/ 108857 h 1436914"/>
                              <a:gd name="connsiteX119" fmla="*/ 2931885 w 3839028"/>
                              <a:gd name="connsiteY119" fmla="*/ 152400 h 1436914"/>
                              <a:gd name="connsiteX120" fmla="*/ 2939142 w 3839028"/>
                              <a:gd name="connsiteY120" fmla="*/ 174171 h 1436914"/>
                              <a:gd name="connsiteX121" fmla="*/ 2953657 w 3839028"/>
                              <a:gd name="connsiteY121" fmla="*/ 210457 h 1436914"/>
                              <a:gd name="connsiteX122" fmla="*/ 2960914 w 3839028"/>
                              <a:gd name="connsiteY122" fmla="*/ 239485 h 1436914"/>
                              <a:gd name="connsiteX123" fmla="*/ 2975428 w 3839028"/>
                              <a:gd name="connsiteY123" fmla="*/ 341085 h 1436914"/>
                              <a:gd name="connsiteX124" fmla="*/ 2968171 w 3839028"/>
                              <a:gd name="connsiteY124" fmla="*/ 566057 h 1436914"/>
                              <a:gd name="connsiteX125" fmla="*/ 2960914 w 3839028"/>
                              <a:gd name="connsiteY125" fmla="*/ 587828 h 1436914"/>
                              <a:gd name="connsiteX126" fmla="*/ 2953657 w 3839028"/>
                              <a:gd name="connsiteY126" fmla="*/ 631371 h 1436914"/>
                              <a:gd name="connsiteX127" fmla="*/ 2924628 w 3839028"/>
                              <a:gd name="connsiteY127" fmla="*/ 725714 h 1436914"/>
                              <a:gd name="connsiteX128" fmla="*/ 2910114 w 3839028"/>
                              <a:gd name="connsiteY128" fmla="*/ 754742 h 1436914"/>
                              <a:gd name="connsiteX129" fmla="*/ 2873828 w 3839028"/>
                              <a:gd name="connsiteY129" fmla="*/ 827314 h 1436914"/>
                              <a:gd name="connsiteX130" fmla="*/ 2844800 w 3839028"/>
                              <a:gd name="connsiteY130" fmla="*/ 885371 h 1436914"/>
                              <a:gd name="connsiteX131" fmla="*/ 2830285 w 3839028"/>
                              <a:gd name="connsiteY131" fmla="*/ 914400 h 1436914"/>
                              <a:gd name="connsiteX132" fmla="*/ 2808514 w 3839028"/>
                              <a:gd name="connsiteY132" fmla="*/ 943428 h 1436914"/>
                              <a:gd name="connsiteX133" fmla="*/ 2786742 w 3839028"/>
                              <a:gd name="connsiteY133" fmla="*/ 979714 h 1436914"/>
                              <a:gd name="connsiteX134" fmla="*/ 2757714 w 3839028"/>
                              <a:gd name="connsiteY134" fmla="*/ 1037771 h 1436914"/>
                              <a:gd name="connsiteX135" fmla="*/ 2721428 w 3839028"/>
                              <a:gd name="connsiteY135" fmla="*/ 1103085 h 1436914"/>
                              <a:gd name="connsiteX136" fmla="*/ 2706914 w 3839028"/>
                              <a:gd name="connsiteY136" fmla="*/ 1153885 h 1436914"/>
                              <a:gd name="connsiteX137" fmla="*/ 2699657 w 3839028"/>
                              <a:gd name="connsiteY137" fmla="*/ 1182914 h 1436914"/>
                              <a:gd name="connsiteX138" fmla="*/ 2714171 w 3839028"/>
                              <a:gd name="connsiteY138" fmla="*/ 1262742 h 1436914"/>
                              <a:gd name="connsiteX139" fmla="*/ 2743200 w 3839028"/>
                              <a:gd name="connsiteY139" fmla="*/ 1299028 h 1436914"/>
                              <a:gd name="connsiteX140" fmla="*/ 2786742 w 3839028"/>
                              <a:gd name="connsiteY140" fmla="*/ 1342571 h 1436914"/>
                              <a:gd name="connsiteX141" fmla="*/ 2823028 w 3839028"/>
                              <a:gd name="connsiteY141" fmla="*/ 1371600 h 1436914"/>
                              <a:gd name="connsiteX142" fmla="*/ 2881085 w 3839028"/>
                              <a:gd name="connsiteY142" fmla="*/ 1386114 h 1436914"/>
                              <a:gd name="connsiteX143" fmla="*/ 2910114 w 3839028"/>
                              <a:gd name="connsiteY143" fmla="*/ 1393371 h 1436914"/>
                              <a:gd name="connsiteX144" fmla="*/ 3106057 w 3839028"/>
                              <a:gd name="connsiteY144" fmla="*/ 1378857 h 1436914"/>
                              <a:gd name="connsiteX145" fmla="*/ 3156857 w 3839028"/>
                              <a:gd name="connsiteY145" fmla="*/ 1349828 h 1436914"/>
                              <a:gd name="connsiteX146" fmla="*/ 3207657 w 3839028"/>
                              <a:gd name="connsiteY146" fmla="*/ 1320800 h 1436914"/>
                              <a:gd name="connsiteX147" fmla="*/ 3229428 w 3839028"/>
                              <a:gd name="connsiteY147" fmla="*/ 1299028 h 1436914"/>
                              <a:gd name="connsiteX148" fmla="*/ 3280228 w 3839028"/>
                              <a:gd name="connsiteY148" fmla="*/ 1270000 h 1436914"/>
                              <a:gd name="connsiteX149" fmla="*/ 3294742 w 3839028"/>
                              <a:gd name="connsiteY149" fmla="*/ 1255485 h 1436914"/>
                              <a:gd name="connsiteX150" fmla="*/ 3367314 w 3839028"/>
                              <a:gd name="connsiteY150" fmla="*/ 1190171 h 1436914"/>
                              <a:gd name="connsiteX151" fmla="*/ 3389085 w 3839028"/>
                              <a:gd name="connsiteY151" fmla="*/ 1168400 h 1436914"/>
                              <a:gd name="connsiteX152" fmla="*/ 3410857 w 3839028"/>
                              <a:gd name="connsiteY152" fmla="*/ 1153885 h 1436914"/>
                              <a:gd name="connsiteX153" fmla="*/ 3476171 w 3839028"/>
                              <a:gd name="connsiteY153" fmla="*/ 1088571 h 1436914"/>
                              <a:gd name="connsiteX154" fmla="*/ 3505200 w 3839028"/>
                              <a:gd name="connsiteY154" fmla="*/ 1059542 h 1436914"/>
                              <a:gd name="connsiteX155" fmla="*/ 3526971 w 3839028"/>
                              <a:gd name="connsiteY155" fmla="*/ 1037771 h 1436914"/>
                              <a:gd name="connsiteX156" fmla="*/ 3541485 w 3839028"/>
                              <a:gd name="connsiteY156" fmla="*/ 1016000 h 1436914"/>
                              <a:gd name="connsiteX157" fmla="*/ 3563257 w 3839028"/>
                              <a:gd name="connsiteY157" fmla="*/ 1001485 h 1436914"/>
                              <a:gd name="connsiteX158" fmla="*/ 3606800 w 3839028"/>
                              <a:gd name="connsiteY158" fmla="*/ 957942 h 1436914"/>
                              <a:gd name="connsiteX159" fmla="*/ 3672114 w 3839028"/>
                              <a:gd name="connsiteY159" fmla="*/ 921657 h 1436914"/>
                              <a:gd name="connsiteX160" fmla="*/ 3686628 w 3839028"/>
                              <a:gd name="connsiteY160" fmla="*/ 907142 h 1436914"/>
                              <a:gd name="connsiteX161" fmla="*/ 3759200 w 3839028"/>
                              <a:gd name="connsiteY161" fmla="*/ 885371 h 1436914"/>
                              <a:gd name="connsiteX162" fmla="*/ 3839028 w 3839028"/>
                              <a:gd name="connsiteY162" fmla="*/ 899885 h 14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3839028" h="1436914">
                                <a:moveTo>
                                  <a:pt x="0" y="907142"/>
                                </a:moveTo>
                                <a:cubicBezTo>
                                  <a:pt x="26609" y="904723"/>
                                  <a:pt x="53377" y="903664"/>
                                  <a:pt x="79828" y="899885"/>
                                </a:cubicBezTo>
                                <a:cubicBezTo>
                                  <a:pt x="87401" y="898803"/>
                                  <a:pt x="94179" y="894483"/>
                                  <a:pt x="101600" y="892628"/>
                                </a:cubicBezTo>
                                <a:cubicBezTo>
                                  <a:pt x="113566" y="889636"/>
                                  <a:pt x="125738" y="887515"/>
                                  <a:pt x="137885" y="885371"/>
                                </a:cubicBezTo>
                                <a:lnTo>
                                  <a:pt x="224971" y="870857"/>
                                </a:lnTo>
                                <a:cubicBezTo>
                                  <a:pt x="239485" y="868438"/>
                                  <a:pt x="254239" y="867169"/>
                                  <a:pt x="268514" y="863600"/>
                                </a:cubicBezTo>
                                <a:cubicBezTo>
                                  <a:pt x="278190" y="861181"/>
                                  <a:pt x="287989" y="859208"/>
                                  <a:pt x="297542" y="856342"/>
                                </a:cubicBezTo>
                                <a:cubicBezTo>
                                  <a:pt x="312196" y="851946"/>
                                  <a:pt x="326242" y="845539"/>
                                  <a:pt x="341085" y="841828"/>
                                </a:cubicBezTo>
                                <a:lnTo>
                                  <a:pt x="370114" y="834571"/>
                                </a:lnTo>
                                <a:cubicBezTo>
                                  <a:pt x="379790" y="829733"/>
                                  <a:pt x="389749" y="825424"/>
                                  <a:pt x="399142" y="820057"/>
                                </a:cubicBezTo>
                                <a:cubicBezTo>
                                  <a:pt x="435582" y="799234"/>
                                  <a:pt x="406084" y="809824"/>
                                  <a:pt x="449942" y="791028"/>
                                </a:cubicBezTo>
                                <a:cubicBezTo>
                                  <a:pt x="456973" y="788015"/>
                                  <a:pt x="464457" y="786190"/>
                                  <a:pt x="471714" y="783771"/>
                                </a:cubicBezTo>
                                <a:cubicBezTo>
                                  <a:pt x="486228" y="774095"/>
                                  <a:pt x="498708" y="760258"/>
                                  <a:pt x="515257" y="754742"/>
                                </a:cubicBezTo>
                                <a:cubicBezTo>
                                  <a:pt x="553575" y="741969"/>
                                  <a:pt x="530666" y="751727"/>
                                  <a:pt x="580571" y="718457"/>
                                </a:cubicBezTo>
                                <a:cubicBezTo>
                                  <a:pt x="596732" y="707683"/>
                                  <a:pt x="605042" y="704197"/>
                                  <a:pt x="616857" y="689428"/>
                                </a:cubicBezTo>
                                <a:cubicBezTo>
                                  <a:pt x="622306" y="682617"/>
                                  <a:pt x="626533" y="674914"/>
                                  <a:pt x="631371" y="667657"/>
                                </a:cubicBezTo>
                                <a:cubicBezTo>
                                  <a:pt x="633790" y="660400"/>
                                  <a:pt x="635207" y="652727"/>
                                  <a:pt x="638628" y="645885"/>
                                </a:cubicBezTo>
                                <a:cubicBezTo>
                                  <a:pt x="642528" y="638084"/>
                                  <a:pt x="649706" y="632131"/>
                                  <a:pt x="653142" y="624114"/>
                                </a:cubicBezTo>
                                <a:cubicBezTo>
                                  <a:pt x="657071" y="614946"/>
                                  <a:pt x="657660" y="604675"/>
                                  <a:pt x="660400" y="595085"/>
                                </a:cubicBezTo>
                                <a:cubicBezTo>
                                  <a:pt x="662502" y="587730"/>
                                  <a:pt x="664644" y="580345"/>
                                  <a:pt x="667657" y="573314"/>
                                </a:cubicBezTo>
                                <a:cubicBezTo>
                                  <a:pt x="671919" y="563370"/>
                                  <a:pt x="677909" y="554229"/>
                                  <a:pt x="682171" y="544285"/>
                                </a:cubicBezTo>
                                <a:cubicBezTo>
                                  <a:pt x="685184" y="537254"/>
                                  <a:pt x="687327" y="529869"/>
                                  <a:pt x="689428" y="522514"/>
                                </a:cubicBezTo>
                                <a:cubicBezTo>
                                  <a:pt x="692168" y="512924"/>
                                  <a:pt x="692224" y="502406"/>
                                  <a:pt x="696685" y="493485"/>
                                </a:cubicBezTo>
                                <a:cubicBezTo>
                                  <a:pt x="699745" y="487365"/>
                                  <a:pt x="706362" y="483809"/>
                                  <a:pt x="711200" y="478971"/>
                                </a:cubicBezTo>
                                <a:cubicBezTo>
                                  <a:pt x="713619" y="471714"/>
                                  <a:pt x="714521" y="463759"/>
                                  <a:pt x="718457" y="457200"/>
                                </a:cubicBezTo>
                                <a:cubicBezTo>
                                  <a:pt x="721977" y="451333"/>
                                  <a:pt x="728697" y="448028"/>
                                  <a:pt x="732971" y="442685"/>
                                </a:cubicBezTo>
                                <a:cubicBezTo>
                                  <a:pt x="738419" y="435874"/>
                                  <a:pt x="742036" y="427725"/>
                                  <a:pt x="747485" y="420914"/>
                                </a:cubicBezTo>
                                <a:cubicBezTo>
                                  <a:pt x="751759" y="415571"/>
                                  <a:pt x="757726" y="411743"/>
                                  <a:pt x="762000" y="406400"/>
                                </a:cubicBezTo>
                                <a:cubicBezTo>
                                  <a:pt x="783922" y="378998"/>
                                  <a:pt x="774426" y="373925"/>
                                  <a:pt x="812800" y="348342"/>
                                </a:cubicBezTo>
                                <a:cubicBezTo>
                                  <a:pt x="876842" y="305647"/>
                                  <a:pt x="774477" y="371132"/>
                                  <a:pt x="878114" y="319314"/>
                                </a:cubicBezTo>
                                <a:cubicBezTo>
                                  <a:pt x="887790" y="314476"/>
                                  <a:pt x="896879" y="308221"/>
                                  <a:pt x="907142" y="304800"/>
                                </a:cubicBezTo>
                                <a:cubicBezTo>
                                  <a:pt x="918844" y="300899"/>
                                  <a:pt x="931292" y="299749"/>
                                  <a:pt x="943428" y="297542"/>
                                </a:cubicBezTo>
                                <a:cubicBezTo>
                                  <a:pt x="1010796" y="285293"/>
                                  <a:pt x="1019341" y="286166"/>
                                  <a:pt x="1110342" y="283028"/>
                                </a:cubicBezTo>
                                <a:cubicBezTo>
                                  <a:pt x="1209494" y="279609"/>
                                  <a:pt x="1308704" y="278190"/>
                                  <a:pt x="1407885" y="275771"/>
                                </a:cubicBezTo>
                                <a:cubicBezTo>
                                  <a:pt x="1436558" y="271675"/>
                                  <a:pt x="1466674" y="268331"/>
                                  <a:pt x="1494971" y="261257"/>
                                </a:cubicBezTo>
                                <a:cubicBezTo>
                                  <a:pt x="1502392" y="259402"/>
                                  <a:pt x="1509387" y="256102"/>
                                  <a:pt x="1516742" y="254000"/>
                                </a:cubicBezTo>
                                <a:cubicBezTo>
                                  <a:pt x="1526332" y="251260"/>
                                  <a:pt x="1536217" y="249608"/>
                                  <a:pt x="1545771" y="246742"/>
                                </a:cubicBezTo>
                                <a:cubicBezTo>
                                  <a:pt x="1545788" y="246737"/>
                                  <a:pt x="1600191" y="228602"/>
                                  <a:pt x="1611085" y="224971"/>
                                </a:cubicBezTo>
                                <a:lnTo>
                                  <a:pt x="1632857" y="217714"/>
                                </a:lnTo>
                                <a:cubicBezTo>
                                  <a:pt x="1640114" y="212876"/>
                                  <a:pt x="1646658" y="206742"/>
                                  <a:pt x="1654628" y="203200"/>
                                </a:cubicBezTo>
                                <a:cubicBezTo>
                                  <a:pt x="1668609" y="196986"/>
                                  <a:pt x="1685441" y="197172"/>
                                  <a:pt x="1698171" y="188685"/>
                                </a:cubicBezTo>
                                <a:lnTo>
                                  <a:pt x="1763485" y="145142"/>
                                </a:lnTo>
                                <a:cubicBezTo>
                                  <a:pt x="1770742" y="140304"/>
                                  <a:pt x="1776982" y="133386"/>
                                  <a:pt x="1785257" y="130628"/>
                                </a:cubicBezTo>
                                <a:lnTo>
                                  <a:pt x="1807028" y="123371"/>
                                </a:lnTo>
                                <a:cubicBezTo>
                                  <a:pt x="1842891" y="87509"/>
                                  <a:pt x="1813527" y="114027"/>
                                  <a:pt x="1850571" y="87085"/>
                                </a:cubicBezTo>
                                <a:cubicBezTo>
                                  <a:pt x="1870135" y="72857"/>
                                  <a:pt x="1886168" y="52526"/>
                                  <a:pt x="1908628" y="43542"/>
                                </a:cubicBezTo>
                                <a:cubicBezTo>
                                  <a:pt x="1920723" y="38704"/>
                                  <a:pt x="1933010" y="34319"/>
                                  <a:pt x="1944914" y="29028"/>
                                </a:cubicBezTo>
                                <a:cubicBezTo>
                                  <a:pt x="1954800" y="24634"/>
                                  <a:pt x="1963679" y="17935"/>
                                  <a:pt x="1973942" y="14514"/>
                                </a:cubicBezTo>
                                <a:cubicBezTo>
                                  <a:pt x="1992867" y="8206"/>
                                  <a:pt x="2032000" y="0"/>
                                  <a:pt x="2032000" y="0"/>
                                </a:cubicBezTo>
                                <a:cubicBezTo>
                                  <a:pt x="2051352" y="2419"/>
                                  <a:pt x="2071241" y="2125"/>
                                  <a:pt x="2090057" y="7257"/>
                                </a:cubicBezTo>
                                <a:cubicBezTo>
                                  <a:pt x="2098472" y="9552"/>
                                  <a:pt x="2105128" y="16187"/>
                                  <a:pt x="2111828" y="21771"/>
                                </a:cubicBezTo>
                                <a:cubicBezTo>
                                  <a:pt x="2128205" y="35419"/>
                                  <a:pt x="2137733" y="47147"/>
                                  <a:pt x="2148114" y="65314"/>
                                </a:cubicBezTo>
                                <a:cubicBezTo>
                                  <a:pt x="2153481" y="74707"/>
                                  <a:pt x="2157790" y="84666"/>
                                  <a:pt x="2162628" y="94342"/>
                                </a:cubicBezTo>
                                <a:cubicBezTo>
                                  <a:pt x="2185492" y="185800"/>
                                  <a:pt x="2186391" y="165490"/>
                                  <a:pt x="2169885" y="297542"/>
                                </a:cubicBezTo>
                                <a:cubicBezTo>
                                  <a:pt x="2168543" y="308277"/>
                                  <a:pt x="2160625" y="317114"/>
                                  <a:pt x="2155371" y="326571"/>
                                </a:cubicBezTo>
                                <a:cubicBezTo>
                                  <a:pt x="2130827" y="370751"/>
                                  <a:pt x="2139105" y="353698"/>
                                  <a:pt x="2111828" y="391885"/>
                                </a:cubicBezTo>
                                <a:cubicBezTo>
                                  <a:pt x="2094391" y="416297"/>
                                  <a:pt x="2075037" y="454950"/>
                                  <a:pt x="2046514" y="464457"/>
                                </a:cubicBezTo>
                                <a:lnTo>
                                  <a:pt x="2024742" y="471714"/>
                                </a:lnTo>
                                <a:cubicBezTo>
                                  <a:pt x="2007058" y="489398"/>
                                  <a:pt x="1996285" y="502224"/>
                                  <a:pt x="1973942" y="515257"/>
                                </a:cubicBezTo>
                                <a:cubicBezTo>
                                  <a:pt x="1955253" y="526159"/>
                                  <a:pt x="1933887" y="532283"/>
                                  <a:pt x="1915885" y="544285"/>
                                </a:cubicBezTo>
                                <a:cubicBezTo>
                                  <a:pt x="1885815" y="564333"/>
                                  <a:pt x="1902576" y="556685"/>
                                  <a:pt x="1865085" y="566057"/>
                                </a:cubicBezTo>
                                <a:cubicBezTo>
                                  <a:pt x="1855409" y="570895"/>
                                  <a:pt x="1846101" y="576553"/>
                                  <a:pt x="1836057" y="580571"/>
                                </a:cubicBezTo>
                                <a:cubicBezTo>
                                  <a:pt x="1836041" y="580577"/>
                                  <a:pt x="1781636" y="598711"/>
                                  <a:pt x="1770742" y="602342"/>
                                </a:cubicBezTo>
                                <a:lnTo>
                                  <a:pt x="1748971" y="609600"/>
                                </a:lnTo>
                                <a:cubicBezTo>
                                  <a:pt x="1741714" y="612019"/>
                                  <a:pt x="1734042" y="613436"/>
                                  <a:pt x="1727200" y="616857"/>
                                </a:cubicBezTo>
                                <a:cubicBezTo>
                                  <a:pt x="1702178" y="629367"/>
                                  <a:pt x="1675570" y="646092"/>
                                  <a:pt x="1647371" y="653142"/>
                                </a:cubicBezTo>
                                <a:cubicBezTo>
                                  <a:pt x="1635404" y="656134"/>
                                  <a:pt x="1623180" y="657981"/>
                                  <a:pt x="1611085" y="660400"/>
                                </a:cubicBezTo>
                                <a:cubicBezTo>
                                  <a:pt x="1601409" y="665238"/>
                                  <a:pt x="1592000" y="670653"/>
                                  <a:pt x="1582057" y="674914"/>
                                </a:cubicBezTo>
                                <a:cubicBezTo>
                                  <a:pt x="1567483" y="681160"/>
                                  <a:pt x="1545985" y="685746"/>
                                  <a:pt x="1531257" y="689428"/>
                                </a:cubicBezTo>
                                <a:cubicBezTo>
                                  <a:pt x="1468861" y="731024"/>
                                  <a:pt x="1547806" y="681153"/>
                                  <a:pt x="1487714" y="711200"/>
                                </a:cubicBezTo>
                                <a:cubicBezTo>
                                  <a:pt x="1479913" y="715101"/>
                                  <a:pt x="1473743" y="721813"/>
                                  <a:pt x="1465942" y="725714"/>
                                </a:cubicBezTo>
                                <a:cubicBezTo>
                                  <a:pt x="1409372" y="753998"/>
                                  <a:pt x="1492152" y="693357"/>
                                  <a:pt x="1400628" y="762000"/>
                                </a:cubicBezTo>
                                <a:cubicBezTo>
                                  <a:pt x="1390952" y="769257"/>
                                  <a:pt x="1379635" y="774731"/>
                                  <a:pt x="1371600" y="783771"/>
                                </a:cubicBezTo>
                                <a:cubicBezTo>
                                  <a:pt x="1360011" y="796809"/>
                                  <a:pt x="1352247" y="812800"/>
                                  <a:pt x="1342571" y="827314"/>
                                </a:cubicBezTo>
                                <a:lnTo>
                                  <a:pt x="1328057" y="849085"/>
                                </a:lnTo>
                                <a:cubicBezTo>
                                  <a:pt x="1303131" y="923862"/>
                                  <a:pt x="1311851" y="892136"/>
                                  <a:pt x="1299028" y="943428"/>
                                </a:cubicBezTo>
                                <a:cubicBezTo>
                                  <a:pt x="1301447" y="1001485"/>
                                  <a:pt x="1301993" y="1059651"/>
                                  <a:pt x="1306285" y="1117600"/>
                                </a:cubicBezTo>
                                <a:cubicBezTo>
                                  <a:pt x="1306850" y="1125229"/>
                                  <a:pt x="1311529" y="1131991"/>
                                  <a:pt x="1313542" y="1139371"/>
                                </a:cubicBezTo>
                                <a:cubicBezTo>
                                  <a:pt x="1318791" y="1158616"/>
                                  <a:pt x="1316088" y="1181469"/>
                                  <a:pt x="1328057" y="1197428"/>
                                </a:cubicBezTo>
                                <a:cubicBezTo>
                                  <a:pt x="1335314" y="1207104"/>
                                  <a:pt x="1342892" y="1216548"/>
                                  <a:pt x="1349828" y="1226457"/>
                                </a:cubicBezTo>
                                <a:cubicBezTo>
                                  <a:pt x="1359831" y="1240748"/>
                                  <a:pt x="1366522" y="1257665"/>
                                  <a:pt x="1378857" y="1270000"/>
                                </a:cubicBezTo>
                                <a:cubicBezTo>
                                  <a:pt x="1454899" y="1346042"/>
                                  <a:pt x="1402785" y="1300569"/>
                                  <a:pt x="1451428" y="1335314"/>
                                </a:cubicBezTo>
                                <a:cubicBezTo>
                                  <a:pt x="1461270" y="1342344"/>
                                  <a:pt x="1470615" y="1350055"/>
                                  <a:pt x="1480457" y="1357085"/>
                                </a:cubicBezTo>
                                <a:cubicBezTo>
                                  <a:pt x="1487554" y="1362155"/>
                                  <a:pt x="1495131" y="1366530"/>
                                  <a:pt x="1502228" y="1371600"/>
                                </a:cubicBezTo>
                                <a:cubicBezTo>
                                  <a:pt x="1512070" y="1378630"/>
                                  <a:pt x="1520439" y="1387962"/>
                                  <a:pt x="1531257" y="1393371"/>
                                </a:cubicBezTo>
                                <a:cubicBezTo>
                                  <a:pt x="1540178" y="1397831"/>
                                  <a:pt x="1550695" y="1397888"/>
                                  <a:pt x="1560285" y="1400628"/>
                                </a:cubicBezTo>
                                <a:cubicBezTo>
                                  <a:pt x="1598362" y="1411507"/>
                                  <a:pt x="1565713" y="1405419"/>
                                  <a:pt x="1611085" y="1415142"/>
                                </a:cubicBezTo>
                                <a:cubicBezTo>
                                  <a:pt x="1726377" y="1439848"/>
                                  <a:pt x="1646406" y="1420344"/>
                                  <a:pt x="1712685" y="1436914"/>
                                </a:cubicBezTo>
                                <a:cubicBezTo>
                                  <a:pt x="1775580" y="1434495"/>
                                  <a:pt x="1838560" y="1433709"/>
                                  <a:pt x="1901371" y="1429657"/>
                                </a:cubicBezTo>
                                <a:cubicBezTo>
                                  <a:pt x="1913680" y="1428863"/>
                                  <a:pt x="1926144" y="1426828"/>
                                  <a:pt x="1937657" y="1422400"/>
                                </a:cubicBezTo>
                                <a:cubicBezTo>
                                  <a:pt x="1957851" y="1414633"/>
                                  <a:pt x="1976362" y="1403047"/>
                                  <a:pt x="1995714" y="1393371"/>
                                </a:cubicBezTo>
                                <a:cubicBezTo>
                                  <a:pt x="2005390" y="1388533"/>
                                  <a:pt x="2014698" y="1382875"/>
                                  <a:pt x="2024742" y="1378857"/>
                                </a:cubicBezTo>
                                <a:cubicBezTo>
                                  <a:pt x="2036837" y="1374019"/>
                                  <a:pt x="2049933" y="1371169"/>
                                  <a:pt x="2061028" y="1364342"/>
                                </a:cubicBezTo>
                                <a:cubicBezTo>
                                  <a:pt x="2201247" y="1278054"/>
                                  <a:pt x="2053558" y="1360875"/>
                                  <a:pt x="2155371" y="1284514"/>
                                </a:cubicBezTo>
                                <a:cubicBezTo>
                                  <a:pt x="2182058" y="1264498"/>
                                  <a:pt x="2190881" y="1260019"/>
                                  <a:pt x="2213428" y="1233714"/>
                                </a:cubicBezTo>
                                <a:cubicBezTo>
                                  <a:pt x="2219104" y="1227092"/>
                                  <a:pt x="2222493" y="1218753"/>
                                  <a:pt x="2227942" y="1211942"/>
                                </a:cubicBezTo>
                                <a:cubicBezTo>
                                  <a:pt x="2232216" y="1206599"/>
                                  <a:pt x="2238004" y="1202623"/>
                                  <a:pt x="2242457" y="1197428"/>
                                </a:cubicBezTo>
                                <a:cubicBezTo>
                                  <a:pt x="2252537" y="1185668"/>
                                  <a:pt x="2262375" y="1173669"/>
                                  <a:pt x="2271485" y="1161142"/>
                                </a:cubicBezTo>
                                <a:cubicBezTo>
                                  <a:pt x="2281745" y="1147035"/>
                                  <a:pt x="2288180" y="1129935"/>
                                  <a:pt x="2300514" y="1117600"/>
                                </a:cubicBezTo>
                                <a:cubicBezTo>
                                  <a:pt x="2334619" y="1083493"/>
                                  <a:pt x="2316592" y="1104367"/>
                                  <a:pt x="2351314" y="1052285"/>
                                </a:cubicBezTo>
                                <a:lnTo>
                                  <a:pt x="2380342" y="1008742"/>
                                </a:lnTo>
                                <a:lnTo>
                                  <a:pt x="2394857" y="986971"/>
                                </a:lnTo>
                                <a:cubicBezTo>
                                  <a:pt x="2397276" y="979714"/>
                                  <a:pt x="2398399" y="971887"/>
                                  <a:pt x="2402114" y="965200"/>
                                </a:cubicBezTo>
                                <a:cubicBezTo>
                                  <a:pt x="2410585" y="949951"/>
                                  <a:pt x="2425625" y="938206"/>
                                  <a:pt x="2431142" y="921657"/>
                                </a:cubicBezTo>
                                <a:cubicBezTo>
                                  <a:pt x="2441158" y="891611"/>
                                  <a:pt x="2434157" y="906250"/>
                                  <a:pt x="2452914" y="878114"/>
                                </a:cubicBezTo>
                                <a:cubicBezTo>
                                  <a:pt x="2474471" y="813439"/>
                                  <a:pt x="2439993" y="915459"/>
                                  <a:pt x="2474685" y="820057"/>
                                </a:cubicBezTo>
                                <a:cubicBezTo>
                                  <a:pt x="2479914" y="805679"/>
                                  <a:pt x="2484362" y="791028"/>
                                  <a:pt x="2489200" y="776514"/>
                                </a:cubicBezTo>
                                <a:cubicBezTo>
                                  <a:pt x="2491619" y="769257"/>
                                  <a:pt x="2495199" y="762288"/>
                                  <a:pt x="2496457" y="754742"/>
                                </a:cubicBezTo>
                                <a:lnTo>
                                  <a:pt x="2503714" y="711200"/>
                                </a:lnTo>
                                <a:cubicBezTo>
                                  <a:pt x="2506133" y="556381"/>
                                  <a:pt x="2506485" y="401515"/>
                                  <a:pt x="2510971" y="246742"/>
                                </a:cubicBezTo>
                                <a:cubicBezTo>
                                  <a:pt x="2511328" y="234413"/>
                                  <a:pt x="2515236" y="222423"/>
                                  <a:pt x="2518228" y="210457"/>
                                </a:cubicBezTo>
                                <a:cubicBezTo>
                                  <a:pt x="2525037" y="183220"/>
                                  <a:pt x="2527535" y="188742"/>
                                  <a:pt x="2540000" y="159657"/>
                                </a:cubicBezTo>
                                <a:cubicBezTo>
                                  <a:pt x="2543013" y="152626"/>
                                  <a:pt x="2543462" y="144527"/>
                                  <a:pt x="2547257" y="137885"/>
                                </a:cubicBezTo>
                                <a:cubicBezTo>
                                  <a:pt x="2552155" y="129313"/>
                                  <a:pt x="2572343" y="102741"/>
                                  <a:pt x="2583542" y="94342"/>
                                </a:cubicBezTo>
                                <a:cubicBezTo>
                                  <a:pt x="2597497" y="83876"/>
                                  <a:pt x="2610536" y="70830"/>
                                  <a:pt x="2627085" y="65314"/>
                                </a:cubicBezTo>
                                <a:lnTo>
                                  <a:pt x="2670628" y="50800"/>
                                </a:lnTo>
                                <a:cubicBezTo>
                                  <a:pt x="2732071" y="54034"/>
                                  <a:pt x="2792252" y="52024"/>
                                  <a:pt x="2852057" y="65314"/>
                                </a:cubicBezTo>
                                <a:cubicBezTo>
                                  <a:pt x="2859524" y="66973"/>
                                  <a:pt x="2866571" y="70152"/>
                                  <a:pt x="2873828" y="72571"/>
                                </a:cubicBezTo>
                                <a:cubicBezTo>
                                  <a:pt x="2885923" y="84666"/>
                                  <a:pt x="2904705" y="92629"/>
                                  <a:pt x="2910114" y="108857"/>
                                </a:cubicBezTo>
                                <a:cubicBezTo>
                                  <a:pt x="2928354" y="163578"/>
                                  <a:pt x="2903749" y="96127"/>
                                  <a:pt x="2931885" y="152400"/>
                                </a:cubicBezTo>
                                <a:cubicBezTo>
                                  <a:pt x="2935306" y="159242"/>
                                  <a:pt x="2936456" y="167009"/>
                                  <a:pt x="2939142" y="174171"/>
                                </a:cubicBezTo>
                                <a:cubicBezTo>
                                  <a:pt x="2943716" y="186369"/>
                                  <a:pt x="2949537" y="198098"/>
                                  <a:pt x="2953657" y="210457"/>
                                </a:cubicBezTo>
                                <a:cubicBezTo>
                                  <a:pt x="2956811" y="219919"/>
                                  <a:pt x="2958750" y="229749"/>
                                  <a:pt x="2960914" y="239485"/>
                                </a:cubicBezTo>
                                <a:cubicBezTo>
                                  <a:pt x="2971183" y="285696"/>
                                  <a:pt x="2969089" y="284031"/>
                                  <a:pt x="2975428" y="341085"/>
                                </a:cubicBezTo>
                                <a:cubicBezTo>
                                  <a:pt x="2973009" y="416076"/>
                                  <a:pt x="2972577" y="491157"/>
                                  <a:pt x="2968171" y="566057"/>
                                </a:cubicBezTo>
                                <a:cubicBezTo>
                                  <a:pt x="2967722" y="573693"/>
                                  <a:pt x="2962573" y="580361"/>
                                  <a:pt x="2960914" y="587828"/>
                                </a:cubicBezTo>
                                <a:cubicBezTo>
                                  <a:pt x="2957722" y="602192"/>
                                  <a:pt x="2956543" y="616942"/>
                                  <a:pt x="2953657" y="631371"/>
                                </a:cubicBezTo>
                                <a:cubicBezTo>
                                  <a:pt x="2948719" y="656062"/>
                                  <a:pt x="2931413" y="712145"/>
                                  <a:pt x="2924628" y="725714"/>
                                </a:cubicBezTo>
                                <a:lnTo>
                                  <a:pt x="2910114" y="754742"/>
                                </a:lnTo>
                                <a:cubicBezTo>
                                  <a:pt x="2896431" y="809478"/>
                                  <a:pt x="2912230" y="760110"/>
                                  <a:pt x="2873828" y="827314"/>
                                </a:cubicBezTo>
                                <a:cubicBezTo>
                                  <a:pt x="2863093" y="846100"/>
                                  <a:pt x="2854476" y="866019"/>
                                  <a:pt x="2844800" y="885371"/>
                                </a:cubicBezTo>
                                <a:cubicBezTo>
                                  <a:pt x="2839962" y="895047"/>
                                  <a:pt x="2836776" y="905745"/>
                                  <a:pt x="2830285" y="914400"/>
                                </a:cubicBezTo>
                                <a:lnTo>
                                  <a:pt x="2808514" y="943428"/>
                                </a:lnTo>
                                <a:cubicBezTo>
                                  <a:pt x="2787956" y="1005106"/>
                                  <a:pt x="2816628" y="929904"/>
                                  <a:pt x="2786742" y="979714"/>
                                </a:cubicBezTo>
                                <a:cubicBezTo>
                                  <a:pt x="2775610" y="998267"/>
                                  <a:pt x="2767972" y="1018721"/>
                                  <a:pt x="2757714" y="1037771"/>
                                </a:cubicBezTo>
                                <a:cubicBezTo>
                                  <a:pt x="2693918" y="1156249"/>
                                  <a:pt x="2770211" y="1005519"/>
                                  <a:pt x="2721428" y="1103085"/>
                                </a:cubicBezTo>
                                <a:cubicBezTo>
                                  <a:pt x="2698741" y="1193836"/>
                                  <a:pt x="2727736" y="1081006"/>
                                  <a:pt x="2706914" y="1153885"/>
                                </a:cubicBezTo>
                                <a:cubicBezTo>
                                  <a:pt x="2704174" y="1163475"/>
                                  <a:pt x="2702076" y="1173238"/>
                                  <a:pt x="2699657" y="1182914"/>
                                </a:cubicBezTo>
                                <a:cubicBezTo>
                                  <a:pt x="2702159" y="1202929"/>
                                  <a:pt x="2702984" y="1240367"/>
                                  <a:pt x="2714171" y="1262742"/>
                                </a:cubicBezTo>
                                <a:cubicBezTo>
                                  <a:pt x="2727631" y="1289663"/>
                                  <a:pt x="2726321" y="1278774"/>
                                  <a:pt x="2743200" y="1299028"/>
                                </a:cubicBezTo>
                                <a:cubicBezTo>
                                  <a:pt x="2793921" y="1359893"/>
                                  <a:pt x="2737805" y="1303422"/>
                                  <a:pt x="2786742" y="1342571"/>
                                </a:cubicBezTo>
                                <a:cubicBezTo>
                                  <a:pt x="2809238" y="1360567"/>
                                  <a:pt x="2793252" y="1356712"/>
                                  <a:pt x="2823028" y="1371600"/>
                                </a:cubicBezTo>
                                <a:cubicBezTo>
                                  <a:pt x="2838587" y="1379380"/>
                                  <a:pt x="2866183" y="1382803"/>
                                  <a:pt x="2881085" y="1386114"/>
                                </a:cubicBezTo>
                                <a:cubicBezTo>
                                  <a:pt x="2890822" y="1388278"/>
                                  <a:pt x="2900438" y="1390952"/>
                                  <a:pt x="2910114" y="1393371"/>
                                </a:cubicBezTo>
                                <a:cubicBezTo>
                                  <a:pt x="2912116" y="1393284"/>
                                  <a:pt x="3054320" y="1398259"/>
                                  <a:pt x="3106057" y="1378857"/>
                                </a:cubicBezTo>
                                <a:cubicBezTo>
                                  <a:pt x="3137947" y="1366898"/>
                                  <a:pt x="3130066" y="1365137"/>
                                  <a:pt x="3156857" y="1349828"/>
                                </a:cubicBezTo>
                                <a:cubicBezTo>
                                  <a:pt x="3179436" y="1336926"/>
                                  <a:pt x="3188373" y="1336870"/>
                                  <a:pt x="3207657" y="1320800"/>
                                </a:cubicBezTo>
                                <a:cubicBezTo>
                                  <a:pt x="3215541" y="1314230"/>
                                  <a:pt x="3221077" y="1304993"/>
                                  <a:pt x="3229428" y="1299028"/>
                                </a:cubicBezTo>
                                <a:cubicBezTo>
                                  <a:pt x="3298948" y="1249371"/>
                                  <a:pt x="3223101" y="1315703"/>
                                  <a:pt x="3280228" y="1270000"/>
                                </a:cubicBezTo>
                                <a:cubicBezTo>
                                  <a:pt x="3285571" y="1265726"/>
                                  <a:pt x="3289486" y="1259865"/>
                                  <a:pt x="3294742" y="1255485"/>
                                </a:cubicBezTo>
                                <a:cubicBezTo>
                                  <a:pt x="3362926" y="1198665"/>
                                  <a:pt x="3276638" y="1280847"/>
                                  <a:pt x="3367314" y="1190171"/>
                                </a:cubicBezTo>
                                <a:cubicBezTo>
                                  <a:pt x="3374571" y="1182914"/>
                                  <a:pt x="3380546" y="1174093"/>
                                  <a:pt x="3389085" y="1168400"/>
                                </a:cubicBezTo>
                                <a:cubicBezTo>
                                  <a:pt x="3396342" y="1163562"/>
                                  <a:pt x="3404338" y="1159680"/>
                                  <a:pt x="3410857" y="1153885"/>
                                </a:cubicBezTo>
                                <a:lnTo>
                                  <a:pt x="3476171" y="1088571"/>
                                </a:lnTo>
                                <a:lnTo>
                                  <a:pt x="3505200" y="1059542"/>
                                </a:lnTo>
                                <a:cubicBezTo>
                                  <a:pt x="3512457" y="1052285"/>
                                  <a:pt x="3521278" y="1046310"/>
                                  <a:pt x="3526971" y="1037771"/>
                                </a:cubicBezTo>
                                <a:cubicBezTo>
                                  <a:pt x="3531809" y="1030514"/>
                                  <a:pt x="3535318" y="1022167"/>
                                  <a:pt x="3541485" y="1016000"/>
                                </a:cubicBezTo>
                                <a:cubicBezTo>
                                  <a:pt x="3547653" y="1009832"/>
                                  <a:pt x="3556738" y="1007280"/>
                                  <a:pt x="3563257" y="1001485"/>
                                </a:cubicBezTo>
                                <a:cubicBezTo>
                                  <a:pt x="3578599" y="987848"/>
                                  <a:pt x="3589721" y="969328"/>
                                  <a:pt x="3606800" y="957942"/>
                                </a:cubicBezTo>
                                <a:cubicBezTo>
                                  <a:pt x="3656707" y="924671"/>
                                  <a:pt x="3633793" y="934430"/>
                                  <a:pt x="3672114" y="921657"/>
                                </a:cubicBezTo>
                                <a:cubicBezTo>
                                  <a:pt x="3676952" y="916819"/>
                                  <a:pt x="3680508" y="910202"/>
                                  <a:pt x="3686628" y="907142"/>
                                </a:cubicBezTo>
                                <a:cubicBezTo>
                                  <a:pt x="3704295" y="898308"/>
                                  <a:pt x="3738366" y="890579"/>
                                  <a:pt x="3759200" y="885371"/>
                                </a:cubicBezTo>
                                <a:cubicBezTo>
                                  <a:pt x="3829890" y="893225"/>
                                  <a:pt x="3804921" y="882832"/>
                                  <a:pt x="3839028" y="899885"/>
                                </a:cubicBezTo>
                              </a:path>
                            </a:pathLst>
                          </a:custGeom>
                          <ask:type>
                            <ask:lineSketchCurved/>
                          </ask:type>
                        </ask:lineSketchStyleProps>
                      </a:ext>
                    </a:extLst>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63" name="TextBox 62">
                    <a:extLst>
                      <a:ext uri="{FF2B5EF4-FFF2-40B4-BE49-F238E27FC236}">
                        <a16:creationId xmlns:a16="http://schemas.microsoft.com/office/drawing/2014/main" id="{3BE43007-A4D6-5A49-A4DD-7AA5252D8A48}"/>
                      </a:ext>
                    </a:extLst>
                  </p:cNvPr>
                  <p:cNvSpPr txBox="1"/>
                  <p:nvPr/>
                </p:nvSpPr>
                <p:spPr>
                  <a:xfrm>
                    <a:off x="7586399" y="2420332"/>
                    <a:ext cx="1267225" cy="422899"/>
                  </a:xfrm>
                  <a:prstGeom prst="rect">
                    <a:avLst/>
                  </a:prstGeom>
                  <a:noFill/>
                </p:spPr>
                <p:txBody>
                  <a:bodyPr wrap="square" rtlCol="0">
                    <a:spAutoFit/>
                  </a:bodyPr>
                  <a:lstStyle/>
                  <a:p>
                    <a:r>
                      <a:rPr lang="en-US" dirty="0">
                        <a:solidFill>
                          <a:schemeClr val="tx2">
                            <a:lumMod val="75000"/>
                          </a:schemeClr>
                        </a:solidFill>
                        <a:latin typeface="Blackadder ITC" panose="04020505051007020D02" pitchFamily="82" charset="0"/>
                      </a:rPr>
                      <a:t>Stage 3</a:t>
                    </a:r>
                  </a:p>
                </p:txBody>
              </p:sp>
              <p:pic>
                <p:nvPicPr>
                  <p:cNvPr id="64" name="Picture 63" descr="A picture containing light&#10;&#10;Description automatically generated">
                    <a:extLst>
                      <a:ext uri="{FF2B5EF4-FFF2-40B4-BE49-F238E27FC236}">
                        <a16:creationId xmlns:a16="http://schemas.microsoft.com/office/drawing/2014/main" id="{D39092AE-E179-BA43-813C-740A1F6E3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0165" y="2732717"/>
                    <a:ext cx="236514" cy="1114736"/>
                  </a:xfrm>
                  <a:prstGeom prst="rect">
                    <a:avLst/>
                  </a:prstGeom>
                </p:spPr>
              </p:pic>
              <p:pic>
                <p:nvPicPr>
                  <p:cNvPr id="65" name="Graphic 64" descr="Marker with solid fill">
                    <a:extLst>
                      <a:ext uri="{FF2B5EF4-FFF2-40B4-BE49-F238E27FC236}">
                        <a16:creationId xmlns:a16="http://schemas.microsoft.com/office/drawing/2014/main" id="{999ED116-C373-AD42-B5AA-BE635544EF1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7511" y="3040159"/>
                    <a:ext cx="710071" cy="914400"/>
                  </a:xfrm>
                  <a:prstGeom prst="rect">
                    <a:avLst/>
                  </a:prstGeom>
                </p:spPr>
              </p:pic>
            </p:grpSp>
            <p:pic>
              <p:nvPicPr>
                <p:cNvPr id="61" name="Picture 60">
                  <a:extLst>
                    <a:ext uri="{FF2B5EF4-FFF2-40B4-BE49-F238E27FC236}">
                      <a16:creationId xmlns:a16="http://schemas.microsoft.com/office/drawing/2014/main" id="{FAC972C3-2959-A741-A8AA-00896DD921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715860" y="4928108"/>
                  <a:ext cx="306218" cy="1101631"/>
                </a:xfrm>
                <a:prstGeom prst="rect">
                  <a:avLst/>
                </a:prstGeom>
              </p:spPr>
            </p:pic>
          </p:grpSp>
          <p:pic>
            <p:nvPicPr>
              <p:cNvPr id="51" name="Picture 50" descr="A picture containing light&#10;&#10;Description automatically generated">
                <a:extLst>
                  <a:ext uri="{FF2B5EF4-FFF2-40B4-BE49-F238E27FC236}">
                    <a16:creationId xmlns:a16="http://schemas.microsoft.com/office/drawing/2014/main" id="{E15B0F27-E986-C747-A3AB-305FA83FF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687203" y="5415536"/>
                <a:ext cx="265650" cy="983753"/>
              </a:xfrm>
              <a:prstGeom prst="rect">
                <a:avLst/>
              </a:prstGeom>
            </p:spPr>
          </p:pic>
          <p:pic>
            <p:nvPicPr>
              <p:cNvPr id="52" name="Graphic 51" descr="Marker with solid fill">
                <a:extLst>
                  <a:ext uri="{FF2B5EF4-FFF2-40B4-BE49-F238E27FC236}">
                    <a16:creationId xmlns:a16="http://schemas.microsoft.com/office/drawing/2014/main" id="{E23A768F-71A8-0E44-A895-EE14D78B804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22368" y="5689622"/>
                <a:ext cx="797546" cy="806956"/>
              </a:xfrm>
              <a:prstGeom prst="rect">
                <a:avLst/>
              </a:prstGeom>
            </p:spPr>
          </p:pic>
          <p:sp>
            <p:nvSpPr>
              <p:cNvPr id="53" name="TextBox 52">
                <a:extLst>
                  <a:ext uri="{FF2B5EF4-FFF2-40B4-BE49-F238E27FC236}">
                    <a16:creationId xmlns:a16="http://schemas.microsoft.com/office/drawing/2014/main" id="{87E89D4E-7B30-754B-A154-D35590C32312}"/>
                  </a:ext>
                </a:extLst>
              </p:cNvPr>
              <p:cNvSpPr txBox="1"/>
              <p:nvPr/>
            </p:nvSpPr>
            <p:spPr>
              <a:xfrm>
                <a:off x="2857306" y="5528449"/>
                <a:ext cx="837583" cy="325935"/>
              </a:xfrm>
              <a:prstGeom prst="rect">
                <a:avLst/>
              </a:prstGeom>
              <a:noFill/>
            </p:spPr>
            <p:txBody>
              <a:bodyPr wrap="none" rtlCol="0">
                <a:spAutoFit/>
              </a:bodyPr>
              <a:lstStyle/>
              <a:p>
                <a:r>
                  <a:rPr lang="en-US" dirty="0">
                    <a:solidFill>
                      <a:schemeClr val="tx2">
                        <a:lumMod val="75000"/>
                      </a:schemeClr>
                    </a:solidFill>
                    <a:latin typeface="Blackadder ITC" panose="04020505051007020D02" pitchFamily="82" charset="0"/>
                  </a:rPr>
                  <a:t>Stage 1</a:t>
                </a:r>
              </a:p>
            </p:txBody>
          </p:sp>
          <p:pic>
            <p:nvPicPr>
              <p:cNvPr id="54" name="Picture 53">
                <a:extLst>
                  <a:ext uri="{FF2B5EF4-FFF2-40B4-BE49-F238E27FC236}">
                    <a16:creationId xmlns:a16="http://schemas.microsoft.com/office/drawing/2014/main" id="{24AD33D0-7D45-6C4C-9EC3-F407473F72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8839" y="4661717"/>
                <a:ext cx="300185" cy="1037509"/>
              </a:xfrm>
              <a:prstGeom prst="rect">
                <a:avLst/>
              </a:prstGeom>
            </p:spPr>
          </p:pic>
          <p:pic>
            <p:nvPicPr>
              <p:cNvPr id="55" name="Graphic 54" descr="Marker with solid fill">
                <a:extLst>
                  <a:ext uri="{FF2B5EF4-FFF2-40B4-BE49-F238E27FC236}">
                    <a16:creationId xmlns:a16="http://schemas.microsoft.com/office/drawing/2014/main" id="{52C3AC63-A882-F64A-B8B2-F82BF12F2F6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80624" y="4962704"/>
                <a:ext cx="797546" cy="806957"/>
              </a:xfrm>
              <a:prstGeom prst="rect">
                <a:avLst/>
              </a:prstGeom>
            </p:spPr>
          </p:pic>
          <p:sp>
            <p:nvSpPr>
              <p:cNvPr id="56" name="TextBox 55">
                <a:extLst>
                  <a:ext uri="{FF2B5EF4-FFF2-40B4-BE49-F238E27FC236}">
                    <a16:creationId xmlns:a16="http://schemas.microsoft.com/office/drawing/2014/main" id="{EAEF3B9B-698F-6540-9CA8-CF1ED4668A78}"/>
                  </a:ext>
                </a:extLst>
              </p:cNvPr>
              <p:cNvSpPr txBox="1"/>
              <p:nvPr/>
            </p:nvSpPr>
            <p:spPr>
              <a:xfrm>
                <a:off x="6548482" y="4799736"/>
                <a:ext cx="859189" cy="325935"/>
              </a:xfrm>
              <a:prstGeom prst="rect">
                <a:avLst/>
              </a:prstGeom>
              <a:noFill/>
            </p:spPr>
            <p:txBody>
              <a:bodyPr wrap="none" rtlCol="0">
                <a:spAutoFit/>
              </a:bodyPr>
              <a:lstStyle/>
              <a:p>
                <a:r>
                  <a:rPr lang="en-US" dirty="0">
                    <a:solidFill>
                      <a:schemeClr val="tx2">
                        <a:lumMod val="75000"/>
                      </a:schemeClr>
                    </a:solidFill>
                    <a:latin typeface="Blackadder ITC" panose="04020505051007020D02" pitchFamily="82" charset="0"/>
                  </a:rPr>
                  <a:t>Stage 2</a:t>
                </a:r>
              </a:p>
            </p:txBody>
          </p:sp>
          <p:sp>
            <p:nvSpPr>
              <p:cNvPr id="57" name="Rectangle: Rounded Corners 19">
                <a:extLst>
                  <a:ext uri="{FF2B5EF4-FFF2-40B4-BE49-F238E27FC236}">
                    <a16:creationId xmlns:a16="http://schemas.microsoft.com/office/drawing/2014/main" id="{63D783DD-E035-6F4B-87A0-1BBB2C21E0FB}"/>
                  </a:ext>
                </a:extLst>
              </p:cNvPr>
              <p:cNvSpPr/>
              <p:nvPr/>
            </p:nvSpPr>
            <p:spPr>
              <a:xfrm>
                <a:off x="2202765" y="6440496"/>
                <a:ext cx="1492124" cy="323356"/>
              </a:xfrm>
              <a:prstGeom prst="roundRect">
                <a:avLst/>
              </a:prstGeom>
              <a:solidFill>
                <a:srgbClr val="E2A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Project Selection</a:t>
                </a:r>
              </a:p>
            </p:txBody>
          </p:sp>
          <p:sp>
            <p:nvSpPr>
              <p:cNvPr id="58" name="Rectangle: Rounded Corners 20">
                <a:extLst>
                  <a:ext uri="{FF2B5EF4-FFF2-40B4-BE49-F238E27FC236}">
                    <a16:creationId xmlns:a16="http://schemas.microsoft.com/office/drawing/2014/main" id="{30FC4B5D-8F5F-5E41-86FE-881B8DE35882}"/>
                  </a:ext>
                </a:extLst>
              </p:cNvPr>
              <p:cNvSpPr/>
              <p:nvPr/>
            </p:nvSpPr>
            <p:spPr>
              <a:xfrm>
                <a:off x="5634151" y="4276366"/>
                <a:ext cx="2067619" cy="346404"/>
              </a:xfrm>
              <a:prstGeom prst="roundRect">
                <a:avLst/>
              </a:prstGeom>
              <a:solidFill>
                <a:srgbClr val="FD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Project Contextualization</a:t>
                </a:r>
              </a:p>
            </p:txBody>
          </p:sp>
          <p:sp>
            <p:nvSpPr>
              <p:cNvPr id="59" name="Rectangle: Rounded Corners 21">
                <a:extLst>
                  <a:ext uri="{FF2B5EF4-FFF2-40B4-BE49-F238E27FC236}">
                    <a16:creationId xmlns:a16="http://schemas.microsoft.com/office/drawing/2014/main" id="{8F40D3E7-3C1E-7845-81B4-E1B6F2F99425}"/>
                  </a:ext>
                </a:extLst>
              </p:cNvPr>
              <p:cNvSpPr/>
              <p:nvPr/>
            </p:nvSpPr>
            <p:spPr>
              <a:xfrm>
                <a:off x="9303944" y="6557058"/>
                <a:ext cx="1480751" cy="598770"/>
              </a:xfrm>
              <a:prstGeom prst="roundRect">
                <a:avLst/>
              </a:prstGeom>
              <a:solidFill>
                <a:srgbClr val="44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Project Implementation</a:t>
                </a:r>
              </a:p>
            </p:txBody>
          </p:sp>
        </p:grpSp>
        <p:grpSp>
          <p:nvGrpSpPr>
            <p:cNvPr id="35" name="Group 34">
              <a:extLst>
                <a:ext uri="{FF2B5EF4-FFF2-40B4-BE49-F238E27FC236}">
                  <a16:creationId xmlns:a16="http://schemas.microsoft.com/office/drawing/2014/main" id="{252CBF48-1B41-0B4E-B0E5-05AD73330FAF}"/>
                </a:ext>
              </a:extLst>
            </p:cNvPr>
            <p:cNvGrpSpPr/>
            <p:nvPr/>
          </p:nvGrpSpPr>
          <p:grpSpPr>
            <a:xfrm>
              <a:off x="3158801" y="7633790"/>
              <a:ext cx="3220062" cy="631397"/>
              <a:chOff x="3158801" y="7633790"/>
              <a:chExt cx="3220062" cy="631397"/>
            </a:xfrm>
          </p:grpSpPr>
          <p:pic>
            <p:nvPicPr>
              <p:cNvPr id="36" name="Graphic 35" descr="Shoe footprints with solid fill">
                <a:extLst>
                  <a:ext uri="{FF2B5EF4-FFF2-40B4-BE49-F238E27FC236}">
                    <a16:creationId xmlns:a16="http://schemas.microsoft.com/office/drawing/2014/main" id="{46635FB1-4D7B-0E4C-B147-5497C398343E}"/>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4649664">
                <a:off x="3703515" y="8084752"/>
                <a:ext cx="110828" cy="219015"/>
              </a:xfrm>
              <a:prstGeom prst="rect">
                <a:avLst/>
              </a:prstGeom>
            </p:spPr>
          </p:pic>
          <p:pic>
            <p:nvPicPr>
              <p:cNvPr id="37" name="Graphic 36" descr="Shoe footprints with solid fill">
                <a:extLst>
                  <a:ext uri="{FF2B5EF4-FFF2-40B4-BE49-F238E27FC236}">
                    <a16:creationId xmlns:a16="http://schemas.microsoft.com/office/drawing/2014/main" id="{52B158A0-DF0B-E948-B179-9B946873FEEA}"/>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4540143">
                <a:off x="3919701" y="8017076"/>
                <a:ext cx="111828" cy="219016"/>
              </a:xfrm>
              <a:prstGeom prst="rect">
                <a:avLst/>
              </a:prstGeom>
            </p:spPr>
          </p:pic>
          <p:pic>
            <p:nvPicPr>
              <p:cNvPr id="38" name="Graphic 37" descr="Shoe footprints with solid fill">
                <a:extLst>
                  <a:ext uri="{FF2B5EF4-FFF2-40B4-BE49-F238E27FC236}">
                    <a16:creationId xmlns:a16="http://schemas.microsoft.com/office/drawing/2014/main" id="{1EEA27AF-BD6B-9442-82ED-E3F0D445D57E}"/>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3658210">
                <a:off x="4222570" y="7940817"/>
                <a:ext cx="110828" cy="219015"/>
              </a:xfrm>
              <a:prstGeom prst="rect">
                <a:avLst/>
              </a:prstGeom>
            </p:spPr>
          </p:pic>
          <p:pic>
            <p:nvPicPr>
              <p:cNvPr id="39" name="Graphic 38" descr="Shoe footprints with solid fill">
                <a:extLst>
                  <a:ext uri="{FF2B5EF4-FFF2-40B4-BE49-F238E27FC236}">
                    <a16:creationId xmlns:a16="http://schemas.microsoft.com/office/drawing/2014/main" id="{AB3233E6-9018-FA41-97C2-376840D1FD79}"/>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3623349">
                <a:off x="4364645" y="7765512"/>
                <a:ext cx="111828" cy="219016"/>
              </a:xfrm>
              <a:prstGeom prst="rect">
                <a:avLst/>
              </a:prstGeom>
            </p:spPr>
          </p:pic>
          <p:pic>
            <p:nvPicPr>
              <p:cNvPr id="40" name="Graphic 39" descr="Shoe footprints with solid fill">
                <a:extLst>
                  <a:ext uri="{FF2B5EF4-FFF2-40B4-BE49-F238E27FC236}">
                    <a16:creationId xmlns:a16="http://schemas.microsoft.com/office/drawing/2014/main" id="{087B5DF1-2F7D-8049-A64A-6C9F1E8DFB21}"/>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4575472">
                <a:off x="4627961" y="7713941"/>
                <a:ext cx="110828" cy="219015"/>
              </a:xfrm>
              <a:prstGeom prst="rect">
                <a:avLst/>
              </a:prstGeom>
            </p:spPr>
          </p:pic>
          <p:pic>
            <p:nvPicPr>
              <p:cNvPr id="41" name="Graphic 40" descr="Shoe footprints with solid fill">
                <a:extLst>
                  <a:ext uri="{FF2B5EF4-FFF2-40B4-BE49-F238E27FC236}">
                    <a16:creationId xmlns:a16="http://schemas.microsoft.com/office/drawing/2014/main" id="{373B6960-3B52-174F-8050-6B0362EE517A}"/>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3451026">
                <a:off x="3212895" y="8100265"/>
                <a:ext cx="110828" cy="219015"/>
              </a:xfrm>
              <a:prstGeom prst="rect">
                <a:avLst/>
              </a:prstGeom>
            </p:spPr>
          </p:pic>
          <p:pic>
            <p:nvPicPr>
              <p:cNvPr id="42" name="Graphic 41" descr="Shoe footprints with solid fill">
                <a:extLst>
                  <a:ext uri="{FF2B5EF4-FFF2-40B4-BE49-F238E27FC236}">
                    <a16:creationId xmlns:a16="http://schemas.microsoft.com/office/drawing/2014/main" id="{88CCD61F-0E15-8541-ADAA-E55815690826}"/>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4797337">
                <a:off x="3382238" y="8091494"/>
                <a:ext cx="111828" cy="219016"/>
              </a:xfrm>
              <a:prstGeom prst="rect">
                <a:avLst/>
              </a:prstGeom>
            </p:spPr>
          </p:pic>
          <p:pic>
            <p:nvPicPr>
              <p:cNvPr id="43" name="Graphic 42" descr="Shoe footprints with solid fill">
                <a:extLst>
                  <a:ext uri="{FF2B5EF4-FFF2-40B4-BE49-F238E27FC236}">
                    <a16:creationId xmlns:a16="http://schemas.microsoft.com/office/drawing/2014/main" id="{753570AC-897D-9F47-879E-CDAF85480D81}"/>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4640516">
                <a:off x="4843981" y="7652438"/>
                <a:ext cx="111828" cy="219016"/>
              </a:xfrm>
              <a:prstGeom prst="rect">
                <a:avLst/>
              </a:prstGeom>
            </p:spPr>
          </p:pic>
          <p:pic>
            <p:nvPicPr>
              <p:cNvPr id="44" name="Graphic 43" descr="Shoe footprints with solid fill">
                <a:extLst>
                  <a:ext uri="{FF2B5EF4-FFF2-40B4-BE49-F238E27FC236}">
                    <a16:creationId xmlns:a16="http://schemas.microsoft.com/office/drawing/2014/main" id="{CBA10381-E9A9-B145-B913-8E809A671E98}"/>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5079502">
                <a:off x="5154927" y="7648497"/>
                <a:ext cx="110828" cy="219015"/>
              </a:xfrm>
              <a:prstGeom prst="rect">
                <a:avLst/>
              </a:prstGeom>
            </p:spPr>
          </p:pic>
          <p:pic>
            <p:nvPicPr>
              <p:cNvPr id="45" name="Graphic 44" descr="Shoe footprints with solid fill">
                <a:extLst>
                  <a:ext uri="{FF2B5EF4-FFF2-40B4-BE49-F238E27FC236}">
                    <a16:creationId xmlns:a16="http://schemas.microsoft.com/office/drawing/2014/main" id="{94DCCCE1-3ABD-764F-B2D2-BC36D534A821}"/>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4969148">
                <a:off x="5374990" y="7634098"/>
                <a:ext cx="111828" cy="219016"/>
              </a:xfrm>
              <a:prstGeom prst="rect">
                <a:avLst/>
              </a:prstGeom>
            </p:spPr>
          </p:pic>
          <p:pic>
            <p:nvPicPr>
              <p:cNvPr id="46" name="Graphic 45" descr="Shoe footprints with solid fill">
                <a:extLst>
                  <a:ext uri="{FF2B5EF4-FFF2-40B4-BE49-F238E27FC236}">
                    <a16:creationId xmlns:a16="http://schemas.microsoft.com/office/drawing/2014/main" id="{197C19DD-0617-F844-AE7F-E7E21E94C95A}"/>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5079502">
                <a:off x="5685936" y="7649209"/>
                <a:ext cx="110828" cy="219015"/>
              </a:xfrm>
              <a:prstGeom prst="rect">
                <a:avLst/>
              </a:prstGeom>
            </p:spPr>
          </p:pic>
          <p:pic>
            <p:nvPicPr>
              <p:cNvPr id="47" name="Graphic 46" descr="Shoe footprints with solid fill">
                <a:extLst>
                  <a:ext uri="{FF2B5EF4-FFF2-40B4-BE49-F238E27FC236}">
                    <a16:creationId xmlns:a16="http://schemas.microsoft.com/office/drawing/2014/main" id="{A334C47E-FEDE-AB42-AD78-0708127F9590}"/>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4969148">
                <a:off x="5894089" y="7599398"/>
                <a:ext cx="111828" cy="219016"/>
              </a:xfrm>
              <a:prstGeom prst="rect">
                <a:avLst/>
              </a:prstGeom>
            </p:spPr>
          </p:pic>
          <p:pic>
            <p:nvPicPr>
              <p:cNvPr id="48" name="Graphic 47" descr="Shoe footprints with solid fill">
                <a:extLst>
                  <a:ext uri="{FF2B5EF4-FFF2-40B4-BE49-F238E27FC236}">
                    <a16:creationId xmlns:a16="http://schemas.microsoft.com/office/drawing/2014/main" id="{C4426355-E45A-F942-A333-7C1E007EC686}"/>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4787681">
                <a:off x="6213942" y="7579696"/>
                <a:ext cx="110828" cy="219015"/>
              </a:xfrm>
              <a:prstGeom prst="rect">
                <a:avLst/>
              </a:prstGeom>
            </p:spPr>
          </p:pic>
        </p:grpSp>
      </p:grpSp>
      <p:pic>
        <p:nvPicPr>
          <p:cNvPr id="66" name="Graphic 65" descr="Storytelling with solid fill">
            <a:extLst>
              <a:ext uri="{FF2B5EF4-FFF2-40B4-BE49-F238E27FC236}">
                <a16:creationId xmlns:a16="http://schemas.microsoft.com/office/drawing/2014/main" id="{7E3D4F51-6CAA-6D47-986C-860098789F11}"/>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564491" y="6239384"/>
            <a:ext cx="677412" cy="724143"/>
          </a:xfrm>
          <a:prstGeom prst="rect">
            <a:avLst/>
          </a:prstGeom>
        </p:spPr>
      </p:pic>
      <p:sp>
        <p:nvSpPr>
          <p:cNvPr id="67" name="TextBox 66">
            <a:extLst>
              <a:ext uri="{FF2B5EF4-FFF2-40B4-BE49-F238E27FC236}">
                <a16:creationId xmlns:a16="http://schemas.microsoft.com/office/drawing/2014/main" id="{3880E4C3-984D-A44B-81F0-E249F4AD9E09}"/>
              </a:ext>
            </a:extLst>
          </p:cNvPr>
          <p:cNvSpPr txBox="1"/>
          <p:nvPr/>
        </p:nvSpPr>
        <p:spPr>
          <a:xfrm>
            <a:off x="12088640" y="7091361"/>
            <a:ext cx="1614398" cy="338554"/>
          </a:xfrm>
          <a:prstGeom prst="rect">
            <a:avLst/>
          </a:prstGeom>
          <a:noFill/>
          <a:ln>
            <a:noFill/>
          </a:ln>
        </p:spPr>
        <p:txBody>
          <a:bodyPr wrap="square" rtlCol="0">
            <a:spAutoFit/>
          </a:bodyPr>
          <a:lstStyle/>
          <a:p>
            <a:pPr algn="ctr"/>
            <a:r>
              <a:rPr lang="en-US" sz="1600" b="1" dirty="0">
                <a:solidFill>
                  <a:srgbClr val="D9232D"/>
                </a:solidFill>
              </a:rPr>
              <a:t>Extra Reading</a:t>
            </a:r>
          </a:p>
        </p:txBody>
      </p:sp>
      <p:sp>
        <p:nvSpPr>
          <p:cNvPr id="69" name="TextBox 68">
            <a:extLst>
              <a:ext uri="{FF2B5EF4-FFF2-40B4-BE49-F238E27FC236}">
                <a16:creationId xmlns:a16="http://schemas.microsoft.com/office/drawing/2014/main" id="{688AB194-B91B-EC42-AB18-6EBD5BA3F208}"/>
              </a:ext>
            </a:extLst>
          </p:cNvPr>
          <p:cNvSpPr txBox="1"/>
          <p:nvPr/>
        </p:nvSpPr>
        <p:spPr>
          <a:xfrm>
            <a:off x="12208871" y="7437148"/>
            <a:ext cx="1390798" cy="646331"/>
          </a:xfrm>
          <a:prstGeom prst="rect">
            <a:avLst/>
          </a:prstGeom>
          <a:noFill/>
        </p:spPr>
        <p:txBody>
          <a:bodyPr wrap="square" rtlCol="0">
            <a:spAutoFit/>
          </a:bodyPr>
          <a:lstStyle/>
          <a:p>
            <a:pPr algn="ctr"/>
            <a:r>
              <a:rPr lang="en-US" sz="900" dirty="0"/>
              <a:t>Detailed Checklist can be found in Appendix A – (Section A.5: </a:t>
            </a:r>
            <a:r>
              <a:rPr lang="en-US" sz="900" i="1" dirty="0"/>
              <a:t>Project Selection Checklist</a:t>
            </a:r>
            <a:r>
              <a:rPr lang="en-US" sz="900" dirty="0"/>
              <a:t>).</a:t>
            </a:r>
          </a:p>
        </p:txBody>
      </p:sp>
      <p:pic>
        <p:nvPicPr>
          <p:cNvPr id="70" name="Graphic 69" descr="Storytelling with solid fill">
            <a:extLst>
              <a:ext uri="{FF2B5EF4-FFF2-40B4-BE49-F238E27FC236}">
                <a16:creationId xmlns:a16="http://schemas.microsoft.com/office/drawing/2014/main" id="{7C598FA3-66DF-2C4E-809F-F269B88FCD57}"/>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28677" y="6037296"/>
            <a:ext cx="455213" cy="486616"/>
          </a:xfrm>
          <a:prstGeom prst="rect">
            <a:avLst/>
          </a:prstGeom>
        </p:spPr>
      </p:pic>
      <p:pic>
        <p:nvPicPr>
          <p:cNvPr id="68" name="Graphic 67" descr="Clipboard Checked with solid fill">
            <a:extLst>
              <a:ext uri="{FF2B5EF4-FFF2-40B4-BE49-F238E27FC236}">
                <a16:creationId xmlns:a16="http://schemas.microsoft.com/office/drawing/2014/main" id="{254EA83C-1FE9-5E44-B808-87046F5D3A7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666697" y="1495279"/>
            <a:ext cx="2532510" cy="3292115"/>
          </a:xfrm>
          <a:prstGeom prst="rect">
            <a:avLst/>
          </a:prstGeom>
        </p:spPr>
      </p:pic>
      <p:sp>
        <p:nvSpPr>
          <p:cNvPr id="71" name="Slide Number Placeholder 1">
            <a:extLst>
              <a:ext uri="{FF2B5EF4-FFF2-40B4-BE49-F238E27FC236}">
                <a16:creationId xmlns:a16="http://schemas.microsoft.com/office/drawing/2014/main" id="{849D0C1C-9933-42DC-A085-7C33B3018060}"/>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18</a:t>
            </a:fld>
            <a:endParaRPr lang="en-US" dirty="0"/>
          </a:p>
        </p:txBody>
      </p:sp>
    </p:spTree>
    <p:extLst>
      <p:ext uri="{BB962C8B-B14F-4D97-AF65-F5344CB8AC3E}">
        <p14:creationId xmlns:p14="http://schemas.microsoft.com/office/powerpoint/2010/main" val="1663576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C60E17-AB1B-4190-9939-951762BD7DF2}"/>
              </a:ext>
            </a:extLst>
          </p:cNvPr>
          <p:cNvSpPr/>
          <p:nvPr/>
        </p:nvSpPr>
        <p:spPr>
          <a:xfrm>
            <a:off x="19050" y="0"/>
            <a:ext cx="6857998" cy="10515600"/>
          </a:xfrm>
          <a:prstGeom prst="rect">
            <a:avLst/>
          </a:prstGeom>
          <a:solidFill>
            <a:srgbClr val="FD515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b="1" dirty="0">
              <a:solidFill>
                <a:schemeClr val="bg1"/>
              </a:solidFill>
            </a:endParaRPr>
          </a:p>
        </p:txBody>
      </p:sp>
      <p:sp>
        <p:nvSpPr>
          <p:cNvPr id="4" name="Title 1">
            <a:extLst>
              <a:ext uri="{FF2B5EF4-FFF2-40B4-BE49-F238E27FC236}">
                <a16:creationId xmlns:a16="http://schemas.microsoft.com/office/drawing/2014/main" id="{467062CD-681B-4116-8B4B-48C3262E46B4}"/>
              </a:ext>
            </a:extLst>
          </p:cNvPr>
          <p:cNvSpPr>
            <a:spLocks noGrp="1"/>
          </p:cNvSpPr>
          <p:nvPr>
            <p:ph type="title"/>
          </p:nvPr>
        </p:nvSpPr>
        <p:spPr>
          <a:xfrm>
            <a:off x="-53577" y="1828795"/>
            <a:ext cx="6977167" cy="1419827"/>
          </a:xfrm>
        </p:spPr>
        <p:txBody>
          <a:bodyPr>
            <a:normAutofit/>
          </a:bodyPr>
          <a:lstStyle/>
          <a:p>
            <a:pPr algn="ctr"/>
            <a:r>
              <a:rPr lang="en-US" sz="9600" dirty="0">
                <a:solidFill>
                  <a:schemeClr val="bg1"/>
                </a:solidFill>
              </a:rPr>
              <a:t>Booklet 2</a:t>
            </a:r>
            <a:endParaRPr lang="en-US" dirty="0">
              <a:solidFill>
                <a:schemeClr val="bg1"/>
              </a:solidFill>
            </a:endParaRPr>
          </a:p>
        </p:txBody>
      </p:sp>
      <p:sp>
        <p:nvSpPr>
          <p:cNvPr id="5" name="Title 1">
            <a:extLst>
              <a:ext uri="{FF2B5EF4-FFF2-40B4-BE49-F238E27FC236}">
                <a16:creationId xmlns:a16="http://schemas.microsoft.com/office/drawing/2014/main" id="{8B884C67-7294-4E7E-9728-744A161AB634}"/>
              </a:ext>
            </a:extLst>
          </p:cNvPr>
          <p:cNvSpPr txBox="1">
            <a:spLocks/>
          </p:cNvSpPr>
          <p:nvPr/>
        </p:nvSpPr>
        <p:spPr>
          <a:xfrm>
            <a:off x="298571" y="3276199"/>
            <a:ext cx="6228709" cy="800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Project Contextualization</a:t>
            </a:r>
          </a:p>
        </p:txBody>
      </p:sp>
      <p:sp>
        <p:nvSpPr>
          <p:cNvPr id="6" name="TextBox 5">
            <a:extLst>
              <a:ext uri="{FF2B5EF4-FFF2-40B4-BE49-F238E27FC236}">
                <a16:creationId xmlns:a16="http://schemas.microsoft.com/office/drawing/2014/main" id="{11871E91-F3AB-4CE0-8220-E5083EDBD08C}"/>
              </a:ext>
            </a:extLst>
          </p:cNvPr>
          <p:cNvSpPr txBox="1"/>
          <p:nvPr/>
        </p:nvSpPr>
        <p:spPr>
          <a:xfrm>
            <a:off x="7737097" y="5621626"/>
            <a:ext cx="3333733" cy="4339650"/>
          </a:xfrm>
          <a:prstGeom prst="rect">
            <a:avLst/>
          </a:prstGeom>
          <a:noFill/>
        </p:spPr>
        <p:txBody>
          <a:bodyPr wrap="none" rtlCol="0">
            <a:spAutoFit/>
          </a:bodyPr>
          <a:lstStyle/>
          <a:p>
            <a:r>
              <a:rPr lang="en-US" sz="3600" b="1" dirty="0">
                <a:solidFill>
                  <a:srgbClr val="FE5159"/>
                </a:solidFill>
              </a:rPr>
              <a:t>Booklet Content</a:t>
            </a:r>
          </a:p>
          <a:p>
            <a:pPr marL="285750" indent="-285750">
              <a:buFont typeface="Arial" panose="020B0604020202020204" pitchFamily="34" charset="0"/>
              <a:buChar char="•"/>
            </a:pPr>
            <a:endParaRPr lang="en-US" sz="1200" dirty="0"/>
          </a:p>
          <a:p>
            <a:r>
              <a:rPr lang="en-US" sz="1200" dirty="0"/>
              <a:t>2.1. Overview of Project Contextualization </a:t>
            </a:r>
          </a:p>
          <a:p>
            <a:endParaRPr lang="en-US" sz="1200" dirty="0"/>
          </a:p>
          <a:p>
            <a:r>
              <a:rPr lang="en-US" sz="1200" dirty="0"/>
              <a:t>2.2. Before Contextualization:</a:t>
            </a:r>
          </a:p>
          <a:p>
            <a:pPr lvl="1"/>
            <a:r>
              <a:rPr lang="en-US" sz="1200" dirty="0"/>
              <a:t>2.2.1. Get Familiar with Project Document</a:t>
            </a:r>
          </a:p>
          <a:p>
            <a:pPr lvl="1"/>
            <a:r>
              <a:rPr lang="en-US" sz="1200" dirty="0"/>
              <a:t>2.2.2. </a:t>
            </a:r>
            <a:r>
              <a:rPr lang="en-US" sz="1200" dirty="0">
                <a:sym typeface="Wingdings" panose="05000000000000000000" pitchFamily="2" charset="2"/>
              </a:rPr>
              <a:t>Understand the Project</a:t>
            </a:r>
          </a:p>
          <a:p>
            <a:pPr lvl="1"/>
            <a:r>
              <a:rPr lang="en-US" sz="1200" dirty="0"/>
              <a:t>2.2.3. </a:t>
            </a:r>
            <a:r>
              <a:rPr lang="en-US" sz="1200" dirty="0">
                <a:sym typeface="Wingdings" panose="05000000000000000000" pitchFamily="2" charset="2"/>
              </a:rPr>
              <a:t>Assess Students’ Previous Learning</a:t>
            </a:r>
          </a:p>
          <a:p>
            <a:pPr lvl="1"/>
            <a:endParaRPr lang="en-US" sz="1200" dirty="0">
              <a:sym typeface="Wingdings" panose="05000000000000000000" pitchFamily="2" charset="2"/>
            </a:endParaRPr>
          </a:p>
          <a:p>
            <a:r>
              <a:rPr lang="en-US" sz="1200" dirty="0">
                <a:sym typeface="Wingdings" panose="05000000000000000000" pitchFamily="2" charset="2"/>
              </a:rPr>
              <a:t>2.3. Contextualize Projects Based on:</a:t>
            </a:r>
          </a:p>
          <a:p>
            <a:pPr lvl="1"/>
            <a:r>
              <a:rPr lang="en-US" sz="1200" dirty="0"/>
              <a:t>2.3.1. Students’ Learning Level</a:t>
            </a:r>
          </a:p>
          <a:p>
            <a:pPr lvl="1"/>
            <a:r>
              <a:rPr lang="en-US" sz="1200" dirty="0"/>
              <a:t>2.3.2. Students’ Environment &amp; Relevance </a:t>
            </a:r>
          </a:p>
          <a:p>
            <a:pPr lvl="1"/>
            <a:r>
              <a:rPr lang="en-US" sz="1200" dirty="0"/>
              <a:t>2.3.3. Available Supplies</a:t>
            </a:r>
          </a:p>
          <a:p>
            <a:pPr lvl="1"/>
            <a:endParaRPr lang="en-US" sz="1200" dirty="0"/>
          </a:p>
          <a:p>
            <a:r>
              <a:rPr lang="en-US" sz="1200" dirty="0">
                <a:sym typeface="Wingdings" panose="05000000000000000000" pitchFamily="2" charset="2"/>
              </a:rPr>
              <a:t>2.4. Summary</a:t>
            </a:r>
          </a:p>
          <a:p>
            <a:endParaRPr lang="en-US" sz="1200" dirty="0">
              <a:sym typeface="Wingdings" panose="05000000000000000000" pitchFamily="2" charset="2"/>
            </a:endParaRPr>
          </a:p>
          <a:p>
            <a:r>
              <a:rPr lang="en-US" sz="1200" dirty="0">
                <a:sym typeface="Wingdings" panose="05000000000000000000" pitchFamily="2" charset="2"/>
              </a:rPr>
              <a:t>2.5. Checklist</a:t>
            </a:r>
            <a:endParaRPr lang="en-US" sz="1200" dirty="0"/>
          </a:p>
          <a:p>
            <a:pPr lvl="1"/>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p:txBody>
      </p:sp>
      <p:sp>
        <p:nvSpPr>
          <p:cNvPr id="7" name="TextBox 6">
            <a:extLst>
              <a:ext uri="{FF2B5EF4-FFF2-40B4-BE49-F238E27FC236}">
                <a16:creationId xmlns:a16="http://schemas.microsoft.com/office/drawing/2014/main" id="{904424D3-C4FF-4C82-999A-9B8BD52695BC}"/>
              </a:ext>
            </a:extLst>
          </p:cNvPr>
          <p:cNvSpPr txBox="1"/>
          <p:nvPr/>
        </p:nvSpPr>
        <p:spPr>
          <a:xfrm>
            <a:off x="1477554" y="4601177"/>
            <a:ext cx="3951800" cy="1661993"/>
          </a:xfrm>
          <a:prstGeom prst="rect">
            <a:avLst/>
          </a:prstGeom>
          <a:noFill/>
        </p:spPr>
        <p:txBody>
          <a:bodyPr wrap="square" rtlCol="0">
            <a:spAutoFit/>
          </a:bodyPr>
          <a:lstStyle/>
          <a:p>
            <a:pPr algn="ctr"/>
            <a:r>
              <a:rPr lang="en-US" b="1" dirty="0">
                <a:solidFill>
                  <a:schemeClr val="bg1"/>
                </a:solidFill>
              </a:rPr>
              <a:t>Competencies &amp; Learning Outcomes</a:t>
            </a:r>
          </a:p>
          <a:p>
            <a:pPr algn="ctr"/>
            <a:endParaRPr lang="en-US" sz="1200" b="1" dirty="0">
              <a:solidFill>
                <a:schemeClr val="bg1"/>
              </a:solidFill>
            </a:endParaRPr>
          </a:p>
          <a:p>
            <a:pPr algn="ctr"/>
            <a:r>
              <a:rPr lang="en-US" sz="1200" dirty="0">
                <a:solidFill>
                  <a:schemeClr val="bg1"/>
                </a:solidFill>
              </a:rPr>
              <a:t>By the end of this booklet, you will be able to contextualize your selected IFERB project to fit your students’ learning level, environment and available supplies. The more relevant the project is to your students’ context, the higher the engagement and the benefit.</a:t>
            </a:r>
            <a:br>
              <a:rPr lang="en-US" sz="1200" dirty="0">
                <a:solidFill>
                  <a:schemeClr val="bg1"/>
                </a:solidFill>
              </a:rPr>
            </a:br>
            <a:endParaRPr lang="en-US" sz="1200" dirty="0">
              <a:solidFill>
                <a:schemeClr val="bg1"/>
              </a:solidFill>
            </a:endParaRPr>
          </a:p>
        </p:txBody>
      </p:sp>
      <p:cxnSp>
        <p:nvCxnSpPr>
          <p:cNvPr id="9" name="Straight Connector 8">
            <a:extLst>
              <a:ext uri="{FF2B5EF4-FFF2-40B4-BE49-F238E27FC236}">
                <a16:creationId xmlns:a16="http://schemas.microsoft.com/office/drawing/2014/main" id="{C021C3B9-C2AE-4EB3-AD7E-497E14E075F0}"/>
              </a:ext>
            </a:extLst>
          </p:cNvPr>
          <p:cNvCxnSpPr>
            <a:cxnSpLocks/>
          </p:cNvCxnSpPr>
          <p:nvPr/>
        </p:nvCxnSpPr>
        <p:spPr>
          <a:xfrm>
            <a:off x="6877050" y="2436734"/>
            <a:ext cx="0" cy="5354717"/>
          </a:xfrm>
          <a:prstGeom prst="line">
            <a:avLst/>
          </a:prstGeom>
          <a:ln>
            <a:solidFill>
              <a:srgbClr val="F7F3E5"/>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2670FC4-1B13-46B8-85B8-FA6C73271509}"/>
              </a:ext>
            </a:extLst>
          </p:cNvPr>
          <p:cNvSpPr txBox="1"/>
          <p:nvPr/>
        </p:nvSpPr>
        <p:spPr>
          <a:xfrm>
            <a:off x="1512788" y="7848930"/>
            <a:ext cx="758541" cy="461665"/>
          </a:xfrm>
          <a:prstGeom prst="rect">
            <a:avLst/>
          </a:prstGeom>
          <a:noFill/>
        </p:spPr>
        <p:txBody>
          <a:bodyPr wrap="none" rtlCol="0">
            <a:spAutoFit/>
          </a:bodyPr>
          <a:lstStyle/>
          <a:p>
            <a:pPr algn="ctr"/>
            <a:r>
              <a:rPr lang="en-US" sz="1200" dirty="0">
                <a:solidFill>
                  <a:schemeClr val="bg1"/>
                </a:solidFill>
              </a:rPr>
              <a:t>Project</a:t>
            </a:r>
          </a:p>
          <a:p>
            <a:pPr algn="ctr"/>
            <a:r>
              <a:rPr lang="en-US" sz="1200" dirty="0">
                <a:solidFill>
                  <a:schemeClr val="bg1"/>
                </a:solidFill>
              </a:rPr>
              <a:t>Selection</a:t>
            </a:r>
          </a:p>
        </p:txBody>
      </p:sp>
      <p:sp>
        <p:nvSpPr>
          <p:cNvPr id="22" name="TextBox 21">
            <a:extLst>
              <a:ext uri="{FF2B5EF4-FFF2-40B4-BE49-F238E27FC236}">
                <a16:creationId xmlns:a16="http://schemas.microsoft.com/office/drawing/2014/main" id="{C97C41CD-4E43-4E6B-BE24-1E4CE2A35143}"/>
              </a:ext>
            </a:extLst>
          </p:cNvPr>
          <p:cNvSpPr txBox="1"/>
          <p:nvPr/>
        </p:nvSpPr>
        <p:spPr>
          <a:xfrm>
            <a:off x="2813943" y="7848930"/>
            <a:ext cx="1273810" cy="461665"/>
          </a:xfrm>
          <a:prstGeom prst="rect">
            <a:avLst/>
          </a:prstGeom>
          <a:noFill/>
        </p:spPr>
        <p:txBody>
          <a:bodyPr wrap="none" rtlCol="0">
            <a:spAutoFit/>
          </a:bodyPr>
          <a:lstStyle/>
          <a:p>
            <a:pPr algn="ctr"/>
            <a:r>
              <a:rPr lang="en-US" sz="1200" dirty="0">
                <a:solidFill>
                  <a:schemeClr val="bg1"/>
                </a:solidFill>
              </a:rPr>
              <a:t>Project</a:t>
            </a:r>
          </a:p>
          <a:p>
            <a:pPr algn="ctr"/>
            <a:r>
              <a:rPr lang="en-US" sz="1200" dirty="0">
                <a:solidFill>
                  <a:schemeClr val="bg1"/>
                </a:solidFill>
              </a:rPr>
              <a:t>Contextualization</a:t>
            </a:r>
          </a:p>
        </p:txBody>
      </p:sp>
      <p:sp>
        <p:nvSpPr>
          <p:cNvPr id="23" name="TextBox 22">
            <a:extLst>
              <a:ext uri="{FF2B5EF4-FFF2-40B4-BE49-F238E27FC236}">
                <a16:creationId xmlns:a16="http://schemas.microsoft.com/office/drawing/2014/main" id="{B4AAEF40-741A-4725-A629-46E9DD3D83C4}"/>
              </a:ext>
            </a:extLst>
          </p:cNvPr>
          <p:cNvSpPr txBox="1"/>
          <p:nvPr/>
        </p:nvSpPr>
        <p:spPr>
          <a:xfrm>
            <a:off x="4404122" y="7848930"/>
            <a:ext cx="1188275" cy="461665"/>
          </a:xfrm>
          <a:prstGeom prst="rect">
            <a:avLst/>
          </a:prstGeom>
          <a:noFill/>
        </p:spPr>
        <p:txBody>
          <a:bodyPr wrap="none" rtlCol="0">
            <a:spAutoFit/>
          </a:bodyPr>
          <a:lstStyle/>
          <a:p>
            <a:pPr algn="ctr"/>
            <a:r>
              <a:rPr lang="en-US" sz="1200" dirty="0">
                <a:solidFill>
                  <a:schemeClr val="bg1"/>
                </a:solidFill>
              </a:rPr>
              <a:t>Project</a:t>
            </a:r>
          </a:p>
          <a:p>
            <a:pPr algn="ctr"/>
            <a:r>
              <a:rPr lang="en-US" sz="1200" dirty="0">
                <a:solidFill>
                  <a:schemeClr val="bg1"/>
                </a:solidFill>
              </a:rPr>
              <a:t>Implementation</a:t>
            </a:r>
          </a:p>
        </p:txBody>
      </p:sp>
      <p:sp>
        <p:nvSpPr>
          <p:cNvPr id="15" name="Oval 14">
            <a:extLst>
              <a:ext uri="{FF2B5EF4-FFF2-40B4-BE49-F238E27FC236}">
                <a16:creationId xmlns:a16="http://schemas.microsoft.com/office/drawing/2014/main" id="{54A84803-00EB-C74F-B1A7-CDB89A10A886}"/>
              </a:ext>
            </a:extLst>
          </p:cNvPr>
          <p:cNvSpPr/>
          <p:nvPr/>
        </p:nvSpPr>
        <p:spPr>
          <a:xfrm>
            <a:off x="7809893" y="409413"/>
            <a:ext cx="2366953" cy="2310599"/>
          </a:xfrm>
          <a:prstGeom prst="ellipse">
            <a:avLst/>
          </a:prstGeom>
          <a:solidFill>
            <a:srgbClr val="EDEBD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38C5867C-57D6-8043-919A-54D7A2823749}"/>
              </a:ext>
            </a:extLst>
          </p:cNvPr>
          <p:cNvSpPr/>
          <p:nvPr/>
        </p:nvSpPr>
        <p:spPr>
          <a:xfrm>
            <a:off x="10176846" y="2577088"/>
            <a:ext cx="823664" cy="804054"/>
          </a:xfrm>
          <a:prstGeom prst="ellipse">
            <a:avLst/>
          </a:prstGeom>
          <a:solidFill>
            <a:srgbClr val="E5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66FEC55D-5C74-AE43-96C4-3DF7E7885CE5}"/>
              </a:ext>
            </a:extLst>
          </p:cNvPr>
          <p:cNvSpPr/>
          <p:nvPr/>
        </p:nvSpPr>
        <p:spPr>
          <a:xfrm>
            <a:off x="11410240" y="1953578"/>
            <a:ext cx="638717" cy="623510"/>
          </a:xfrm>
          <a:prstGeom prst="ellipse">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C5687A30-4CD6-494B-B038-ABB57E155933}"/>
              </a:ext>
            </a:extLst>
          </p:cNvPr>
          <p:cNvSpPr/>
          <p:nvPr/>
        </p:nvSpPr>
        <p:spPr>
          <a:xfrm>
            <a:off x="11467686" y="3181502"/>
            <a:ext cx="377950" cy="368952"/>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DFB90177-5105-7440-8A0C-8E2FA7018050}"/>
              </a:ext>
            </a:extLst>
          </p:cNvPr>
          <p:cNvSpPr/>
          <p:nvPr/>
        </p:nvSpPr>
        <p:spPr>
          <a:xfrm>
            <a:off x="10329245" y="641889"/>
            <a:ext cx="1121203" cy="1094509"/>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B0924922-4742-4434-9AEA-2571EB0013CB}"/>
              </a:ext>
            </a:extLst>
          </p:cNvPr>
          <p:cNvCxnSpPr/>
          <p:nvPr/>
        </p:nvCxnSpPr>
        <p:spPr>
          <a:xfrm>
            <a:off x="2160722" y="7544604"/>
            <a:ext cx="2520175" cy="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sp>
        <p:nvSpPr>
          <p:cNvPr id="29" name="Rectangle 28">
            <a:extLst>
              <a:ext uri="{FF2B5EF4-FFF2-40B4-BE49-F238E27FC236}">
                <a16:creationId xmlns:a16="http://schemas.microsoft.com/office/drawing/2014/main" id="{B70E93EF-D98E-4912-BBC8-04F2FB657970}"/>
              </a:ext>
            </a:extLst>
          </p:cNvPr>
          <p:cNvSpPr/>
          <p:nvPr/>
        </p:nvSpPr>
        <p:spPr>
          <a:xfrm>
            <a:off x="1258184" y="7275940"/>
            <a:ext cx="1528751" cy="537328"/>
          </a:xfrm>
          <a:prstGeom prst="rect">
            <a:avLst/>
          </a:prstGeom>
          <a:ln w="28575">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53ED1BE-B717-4EC5-83C5-C9703467605A}"/>
              </a:ext>
            </a:extLst>
          </p:cNvPr>
          <p:cNvSpPr/>
          <p:nvPr/>
        </p:nvSpPr>
        <p:spPr>
          <a:xfrm>
            <a:off x="2786935" y="7275940"/>
            <a:ext cx="1528751" cy="537328"/>
          </a:xfrm>
          <a:prstGeom prst="rect">
            <a:avLst/>
          </a:prstGeom>
          <a:solidFill>
            <a:srgbClr val="FD5159"/>
          </a:solidFill>
          <a:ln w="28575">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331D251-6F68-46E2-BB29-B637081D66A0}"/>
              </a:ext>
            </a:extLst>
          </p:cNvPr>
          <p:cNvSpPr/>
          <p:nvPr/>
        </p:nvSpPr>
        <p:spPr>
          <a:xfrm>
            <a:off x="4315685" y="7275940"/>
            <a:ext cx="1528751" cy="537328"/>
          </a:xfrm>
          <a:prstGeom prst="rect">
            <a:avLst/>
          </a:prstGeom>
          <a:solidFill>
            <a:schemeClr val="bg2"/>
          </a:solidFill>
          <a:ln w="28575">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32" name="Graphic 31" descr="Checkmark with solid fill">
            <a:extLst>
              <a:ext uri="{FF2B5EF4-FFF2-40B4-BE49-F238E27FC236}">
                <a16:creationId xmlns:a16="http://schemas.microsoft.com/office/drawing/2014/main" id="{B29ECFCA-5448-4FC8-9A05-5993143695D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3852" y="7275940"/>
            <a:ext cx="549185" cy="549185"/>
          </a:xfrm>
          <a:prstGeom prst="rect">
            <a:avLst/>
          </a:prstGeom>
        </p:spPr>
      </p:pic>
      <p:pic>
        <p:nvPicPr>
          <p:cNvPr id="33" name="Graphic 32" descr="Checkmark with solid fill">
            <a:extLst>
              <a:ext uri="{FF2B5EF4-FFF2-40B4-BE49-F238E27FC236}">
                <a16:creationId xmlns:a16="http://schemas.microsoft.com/office/drawing/2014/main" id="{60FC449C-DBD8-4992-A962-A74DFF9BA56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02662" y="7281914"/>
            <a:ext cx="549185" cy="549185"/>
          </a:xfrm>
          <a:prstGeom prst="rect">
            <a:avLst/>
          </a:prstGeom>
        </p:spPr>
      </p:pic>
    </p:spTree>
    <p:extLst>
      <p:ext uri="{BB962C8B-B14F-4D97-AF65-F5344CB8AC3E}">
        <p14:creationId xmlns:p14="http://schemas.microsoft.com/office/powerpoint/2010/main" val="4268852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321216-A047-4AB4-83FE-1945E3621067}"/>
              </a:ext>
            </a:extLst>
          </p:cNvPr>
          <p:cNvSpPr txBox="1"/>
          <p:nvPr/>
        </p:nvSpPr>
        <p:spPr>
          <a:xfrm>
            <a:off x="2310473" y="1352250"/>
            <a:ext cx="4276876" cy="7632859"/>
          </a:xfrm>
          <a:prstGeom prst="rect">
            <a:avLst/>
          </a:prstGeom>
          <a:noFill/>
        </p:spPr>
        <p:txBody>
          <a:bodyPr wrap="none" rtlCol="0">
            <a:spAutoFit/>
          </a:bodyPr>
          <a:lstStyle/>
          <a:p>
            <a:r>
              <a:rPr lang="en-US" sz="1400" b="1" dirty="0">
                <a:solidFill>
                  <a:srgbClr val="E52831"/>
                </a:solidFill>
              </a:rPr>
              <a:t>Preface</a:t>
            </a:r>
          </a:p>
          <a:p>
            <a:endParaRPr lang="en-US" sz="1400" dirty="0"/>
          </a:p>
          <a:p>
            <a:pPr marL="285750" indent="-285750">
              <a:buFont typeface="+mj-lt"/>
              <a:buAutoNum type="romanUcPeriod"/>
            </a:pPr>
            <a:r>
              <a:rPr lang="en-US" sz="1400" dirty="0"/>
              <a:t>Who is this toolkit for?</a:t>
            </a:r>
          </a:p>
          <a:p>
            <a:pPr marL="285750" indent="-285750">
              <a:buFont typeface="+mj-lt"/>
              <a:buAutoNum type="romanUcPeriod"/>
            </a:pPr>
            <a:r>
              <a:rPr lang="en-US" sz="1400" dirty="0"/>
              <a:t>How to Read This Toolkit?</a:t>
            </a:r>
          </a:p>
          <a:p>
            <a:pPr marL="285750" indent="-285750">
              <a:buFont typeface="+mj-lt"/>
              <a:buAutoNum type="romanUcPeriod"/>
            </a:pPr>
            <a:r>
              <a:rPr lang="en-US" sz="1400" dirty="0"/>
              <a:t>How Do You Develop Competencies?</a:t>
            </a:r>
          </a:p>
          <a:p>
            <a:pPr marL="285750" indent="-285750">
              <a:buFont typeface="+mj-lt"/>
              <a:buAutoNum type="romanUcPeriod"/>
            </a:pPr>
            <a:r>
              <a:rPr lang="en-US" sz="1400" dirty="0"/>
              <a:t>Icons Used In The Toolkit</a:t>
            </a:r>
          </a:p>
          <a:p>
            <a:pPr marL="285750" indent="-285750">
              <a:buFont typeface="+mj-lt"/>
              <a:buAutoNum type="romanUcPeriod"/>
            </a:pPr>
            <a:r>
              <a:rPr lang="en-US" sz="1400" dirty="0"/>
              <a:t>What Is IFERB?</a:t>
            </a:r>
          </a:p>
          <a:p>
            <a:pPr marL="285750" indent="-285750">
              <a:buFont typeface="+mj-lt"/>
              <a:buAutoNum type="romanUcPeriod"/>
            </a:pPr>
            <a:endParaRPr lang="en-US" sz="1400" dirty="0">
              <a:solidFill>
                <a:srgbClr val="FD5159"/>
              </a:solidFill>
            </a:endParaRPr>
          </a:p>
          <a:p>
            <a:r>
              <a:rPr lang="en-US" sz="1400" b="1" dirty="0">
                <a:solidFill>
                  <a:srgbClr val="E52831"/>
                </a:solidFill>
              </a:rPr>
              <a:t>Introduction</a:t>
            </a:r>
            <a:r>
              <a:rPr lang="en-US" sz="1400" b="1" dirty="0">
                <a:solidFill>
                  <a:srgbClr val="FD5159"/>
                </a:solidFill>
              </a:rPr>
              <a:t> </a:t>
            </a:r>
          </a:p>
          <a:p>
            <a:pPr marL="285750" indent="-285750">
              <a:buFont typeface="Arial" panose="020B0604020202020204" pitchFamily="34" charset="0"/>
              <a:buChar char="•"/>
            </a:pPr>
            <a:endParaRPr lang="en-US" sz="1400" dirty="0"/>
          </a:p>
          <a:p>
            <a:pPr marL="228600" indent="-228600">
              <a:buFont typeface="+mj-lt"/>
              <a:buAutoNum type="arabicPeriod"/>
            </a:pPr>
            <a:r>
              <a:rPr lang="en-US" sz="1400" dirty="0"/>
              <a:t>What Is Project Based Learning (PBL)?</a:t>
            </a:r>
          </a:p>
          <a:p>
            <a:pPr marL="228600" indent="-228600">
              <a:buFont typeface="+mj-lt"/>
              <a:buAutoNum type="arabicPeriod"/>
            </a:pPr>
            <a:r>
              <a:rPr lang="en-US" sz="1400" dirty="0"/>
              <a:t>Why Is PBL A Powerful Tool For Teachers &amp; Students?</a:t>
            </a:r>
          </a:p>
          <a:p>
            <a:pPr marL="228600" indent="-228600">
              <a:buFont typeface="+mj-lt"/>
              <a:buAutoNum type="arabicPeriod"/>
            </a:pPr>
            <a:r>
              <a:rPr lang="en-US" sz="1400" dirty="0"/>
              <a:t>How To Use IFERB Projects Bank?</a:t>
            </a:r>
          </a:p>
          <a:p>
            <a:pPr marL="228600" indent="-228600">
              <a:buFont typeface="+mj-lt"/>
              <a:buAutoNum type="arabicPeriod"/>
            </a:pPr>
            <a:r>
              <a:rPr lang="en-US" sz="1400" dirty="0"/>
              <a:t>IFERB PBL Impact (Success Stories)</a:t>
            </a:r>
          </a:p>
          <a:p>
            <a:pPr marL="285750" indent="-285750">
              <a:buFont typeface="+mj-lt"/>
              <a:buAutoNum type="romanUcPeriod"/>
            </a:pPr>
            <a:endParaRPr lang="en-US" sz="1400" dirty="0"/>
          </a:p>
          <a:p>
            <a:r>
              <a:rPr lang="en-US" sz="1400" b="1" dirty="0">
                <a:solidFill>
                  <a:srgbClr val="E52831"/>
                </a:solidFill>
              </a:rPr>
              <a:t>Booklet 1: Project Selection</a:t>
            </a:r>
            <a:endParaRPr lang="en-US" sz="1400" dirty="0">
              <a:solidFill>
                <a:srgbClr val="E52831"/>
              </a:solidFill>
            </a:endParaRPr>
          </a:p>
          <a:p>
            <a:br>
              <a:rPr lang="en-US" sz="1400" dirty="0"/>
            </a:br>
            <a:r>
              <a:rPr lang="en-US" sz="1400" dirty="0"/>
              <a:t>1.1.  Project Selection Overview</a:t>
            </a:r>
          </a:p>
          <a:p>
            <a:r>
              <a:rPr lang="en-US" sz="1400" dirty="0"/>
              <a:t>1.2. How to Access IFERB Projects Bank?</a:t>
            </a:r>
          </a:p>
          <a:p>
            <a:pPr marL="285750" indent="-285750">
              <a:buFont typeface="Arial" panose="020B0604020202020204" pitchFamily="34" charset="0"/>
              <a:buChar char="•"/>
            </a:pPr>
            <a:endParaRPr lang="en-US" sz="1400" dirty="0"/>
          </a:p>
          <a:p>
            <a:pPr lvl="1"/>
            <a:r>
              <a:rPr lang="en-US" sz="1400" dirty="0"/>
              <a:t>1.2.1. If Offline Projects Documents are Available:</a:t>
            </a:r>
          </a:p>
          <a:p>
            <a:pPr marL="1200150" lvl="2" indent="-285750">
              <a:buFont typeface="Arial" panose="020B0604020202020204" pitchFamily="34" charset="0"/>
              <a:buChar char="•"/>
            </a:pPr>
            <a:r>
              <a:rPr lang="en-US" sz="1400" dirty="0"/>
              <a:t>How to Read </a:t>
            </a:r>
            <a:r>
              <a:rPr lang="en-US" sz="1400" i="1" dirty="0"/>
              <a:t>Projects’ Documents</a:t>
            </a:r>
            <a:r>
              <a:rPr lang="en-US" sz="1400" dirty="0"/>
              <a:t>?</a:t>
            </a:r>
          </a:p>
          <a:p>
            <a:pPr lvl="1"/>
            <a:r>
              <a:rPr lang="en-US" sz="1400" dirty="0"/>
              <a:t>1.2.2. If Online Access is Available:</a:t>
            </a:r>
          </a:p>
          <a:p>
            <a:pPr marL="1200150" lvl="2" indent="-285750">
              <a:buFont typeface="Arial" panose="020B0604020202020204" pitchFamily="34" charset="0"/>
              <a:buChar char="•"/>
            </a:pPr>
            <a:r>
              <a:rPr lang="en-US" sz="1400" dirty="0"/>
              <a:t>How to Use Online Filters?</a:t>
            </a:r>
          </a:p>
          <a:p>
            <a:pPr marL="742950" lvl="1" indent="-285750">
              <a:buFont typeface="Arial" panose="020B0604020202020204" pitchFamily="34" charset="0"/>
              <a:buChar char="•"/>
            </a:pPr>
            <a:endParaRPr lang="en-US" sz="1400" dirty="0"/>
          </a:p>
          <a:p>
            <a:r>
              <a:rPr lang="en-US" sz="1400" dirty="0"/>
              <a:t>1.3. How to Select Projects – Quick Start.</a:t>
            </a:r>
          </a:p>
          <a:p>
            <a:pPr lvl="1"/>
            <a:r>
              <a:rPr lang="en-US" sz="1400" dirty="0"/>
              <a:t>1.3.1. Select by Subject </a:t>
            </a:r>
          </a:p>
          <a:p>
            <a:pPr lvl="1"/>
            <a:r>
              <a:rPr lang="en-US" sz="1400" dirty="0"/>
              <a:t>1.3.2. Select by Context – Based on:</a:t>
            </a:r>
          </a:p>
          <a:p>
            <a:pPr lvl="2"/>
            <a:r>
              <a:rPr lang="en-US" sz="1400" dirty="0"/>
              <a:t>A) Students’ Level</a:t>
            </a:r>
          </a:p>
          <a:p>
            <a:pPr lvl="2"/>
            <a:r>
              <a:rPr lang="en-US" sz="1400" dirty="0"/>
              <a:t>B) Students’ Environment &amp; Interests</a:t>
            </a:r>
          </a:p>
          <a:p>
            <a:pPr lvl="2"/>
            <a:r>
              <a:rPr lang="en-US" sz="1400" dirty="0"/>
              <a:t>C) Students’ Engagement</a:t>
            </a:r>
          </a:p>
          <a:p>
            <a:pPr lvl="2"/>
            <a:r>
              <a:rPr lang="en-US" sz="1400" dirty="0"/>
              <a:t>D) Guidance &amp; Resource Requirements</a:t>
            </a:r>
          </a:p>
          <a:p>
            <a:pPr lvl="1"/>
            <a:endParaRPr lang="en-US" sz="1400" dirty="0"/>
          </a:p>
          <a:p>
            <a:r>
              <a:rPr lang="en-US" sz="1400" dirty="0"/>
              <a:t>1.4. Application Exercise </a:t>
            </a:r>
          </a:p>
          <a:p>
            <a:r>
              <a:rPr lang="en-US" sz="1400" dirty="0"/>
              <a:t>1.5. Summary/Checklist</a:t>
            </a:r>
          </a:p>
        </p:txBody>
      </p:sp>
      <p:sp>
        <p:nvSpPr>
          <p:cNvPr id="3" name="TextBox 2">
            <a:extLst>
              <a:ext uri="{FF2B5EF4-FFF2-40B4-BE49-F238E27FC236}">
                <a16:creationId xmlns:a16="http://schemas.microsoft.com/office/drawing/2014/main" id="{B318FE51-BF0F-494A-BA68-0C2E095A6620}"/>
              </a:ext>
            </a:extLst>
          </p:cNvPr>
          <p:cNvSpPr txBox="1"/>
          <p:nvPr/>
        </p:nvSpPr>
        <p:spPr>
          <a:xfrm>
            <a:off x="7815903" y="1352250"/>
            <a:ext cx="5107296" cy="7848302"/>
          </a:xfrm>
          <a:prstGeom prst="rect">
            <a:avLst/>
          </a:prstGeom>
          <a:noFill/>
        </p:spPr>
        <p:txBody>
          <a:bodyPr wrap="none" rtlCol="0">
            <a:spAutoFit/>
          </a:bodyPr>
          <a:lstStyle/>
          <a:p>
            <a:r>
              <a:rPr lang="en-US" sz="1400" b="1" dirty="0">
                <a:solidFill>
                  <a:srgbClr val="E52831"/>
                </a:solidFill>
              </a:rPr>
              <a:t>Booklet 2: Project Contextualization </a:t>
            </a:r>
          </a:p>
          <a:p>
            <a:endParaRPr lang="en-US" sz="1400" dirty="0"/>
          </a:p>
          <a:p>
            <a:r>
              <a:rPr lang="en-US" sz="1400" dirty="0"/>
              <a:t>2.1. Overview of Project Contextualization </a:t>
            </a:r>
          </a:p>
          <a:p>
            <a:r>
              <a:rPr lang="en-US" sz="1400" dirty="0"/>
              <a:t>2.2. Before Contextualization:</a:t>
            </a:r>
          </a:p>
          <a:p>
            <a:pPr lvl="1"/>
            <a:r>
              <a:rPr lang="en-US" sz="1400" dirty="0"/>
              <a:t>2.2.1. Get Familiar with Project Document</a:t>
            </a:r>
          </a:p>
          <a:p>
            <a:pPr lvl="1"/>
            <a:r>
              <a:rPr lang="en-US" sz="1400" dirty="0"/>
              <a:t>2.2.2. </a:t>
            </a:r>
            <a:r>
              <a:rPr lang="en-US" sz="1400" dirty="0">
                <a:sym typeface="Wingdings" panose="05000000000000000000" pitchFamily="2" charset="2"/>
              </a:rPr>
              <a:t>Understand the Project</a:t>
            </a:r>
          </a:p>
          <a:p>
            <a:pPr lvl="1"/>
            <a:r>
              <a:rPr lang="en-US" sz="1400" dirty="0"/>
              <a:t>2.2.3. </a:t>
            </a:r>
            <a:r>
              <a:rPr lang="en-US" sz="1400" dirty="0">
                <a:sym typeface="Wingdings" panose="05000000000000000000" pitchFamily="2" charset="2"/>
              </a:rPr>
              <a:t>Assess Students’ Previous Learning</a:t>
            </a:r>
          </a:p>
          <a:p>
            <a:pPr lvl="1"/>
            <a:endParaRPr lang="en-US" sz="1400" dirty="0">
              <a:sym typeface="Wingdings" panose="05000000000000000000" pitchFamily="2" charset="2"/>
            </a:endParaRPr>
          </a:p>
          <a:p>
            <a:r>
              <a:rPr lang="en-US" sz="1400" dirty="0">
                <a:sym typeface="Wingdings" panose="05000000000000000000" pitchFamily="2" charset="2"/>
              </a:rPr>
              <a:t>2.3. Contextualize Projects Based on:</a:t>
            </a:r>
          </a:p>
          <a:p>
            <a:pPr lvl="1"/>
            <a:r>
              <a:rPr lang="en-US" sz="1400" dirty="0"/>
              <a:t>2.3.1. Students’ Learning Level</a:t>
            </a:r>
          </a:p>
          <a:p>
            <a:pPr lvl="1"/>
            <a:r>
              <a:rPr lang="en-US" sz="1400" dirty="0"/>
              <a:t>2.3.2. Students’ Environment &amp; Relevance </a:t>
            </a:r>
          </a:p>
          <a:p>
            <a:pPr lvl="1"/>
            <a:r>
              <a:rPr lang="en-US" sz="1400" dirty="0"/>
              <a:t>2.3.3. Available Supplies</a:t>
            </a:r>
          </a:p>
          <a:p>
            <a:pPr lvl="1"/>
            <a:endParaRPr lang="en-US" sz="1400" dirty="0"/>
          </a:p>
          <a:p>
            <a:r>
              <a:rPr lang="en-US" sz="1400" dirty="0">
                <a:sym typeface="Wingdings" panose="05000000000000000000" pitchFamily="2" charset="2"/>
              </a:rPr>
              <a:t>2.4. Summary</a:t>
            </a:r>
          </a:p>
          <a:p>
            <a:r>
              <a:rPr lang="en-US" sz="1400" dirty="0">
                <a:sym typeface="Wingdings" panose="05000000000000000000" pitchFamily="2" charset="2"/>
              </a:rPr>
              <a:t>2.5. Checklist</a:t>
            </a:r>
            <a:endParaRPr lang="en-US" sz="1400" dirty="0"/>
          </a:p>
          <a:p>
            <a:endParaRPr lang="en-US" sz="1400" dirty="0"/>
          </a:p>
          <a:p>
            <a:endParaRPr lang="en-US" sz="1400" dirty="0">
              <a:solidFill>
                <a:srgbClr val="E52831"/>
              </a:solidFill>
            </a:endParaRPr>
          </a:p>
          <a:p>
            <a:r>
              <a:rPr lang="en-US" sz="1400" b="1" dirty="0">
                <a:solidFill>
                  <a:srgbClr val="E52831"/>
                </a:solidFill>
              </a:rPr>
              <a:t>Booklet 3: Project Implementation</a:t>
            </a:r>
          </a:p>
          <a:p>
            <a:pPr marL="285750" indent="-285750">
              <a:buFont typeface="Arial" panose="020B0604020202020204" pitchFamily="34" charset="0"/>
              <a:buChar char="•"/>
            </a:pPr>
            <a:endParaRPr lang="en-US" sz="1400" dirty="0"/>
          </a:p>
          <a:p>
            <a:r>
              <a:rPr lang="en-US" sz="1400" dirty="0"/>
              <a:t>3.1. Overview for Project Implementation:</a:t>
            </a:r>
          </a:p>
          <a:p>
            <a:pPr lvl="1"/>
            <a:r>
              <a:rPr lang="en-US" sz="1400" dirty="0"/>
              <a:t>3.1.1. What is Project Implementation?</a:t>
            </a:r>
          </a:p>
          <a:p>
            <a:pPr lvl="1"/>
            <a:r>
              <a:rPr lang="en-US" sz="1400" dirty="0"/>
              <a:t>3.1.2. Remote Communication Channels</a:t>
            </a:r>
          </a:p>
          <a:p>
            <a:pPr lvl="1"/>
            <a:r>
              <a:rPr lang="en-US" sz="1400" dirty="0"/>
              <a:t>3.1.3. Implementation Guidelines Overview</a:t>
            </a:r>
          </a:p>
          <a:p>
            <a:pPr marL="742950" lvl="1" indent="-285750">
              <a:buFont typeface="Arial" panose="020B0604020202020204" pitchFamily="34" charset="0"/>
              <a:buChar char="•"/>
            </a:pPr>
            <a:endParaRPr lang="en-US" sz="1400" dirty="0"/>
          </a:p>
          <a:p>
            <a:r>
              <a:rPr lang="en-US" sz="1400" dirty="0"/>
              <a:t>3.2. Giving Instructions to Students:</a:t>
            </a:r>
          </a:p>
          <a:p>
            <a:pPr lvl="1"/>
            <a:r>
              <a:rPr lang="en-US" sz="1400" dirty="0"/>
              <a:t>3.2.1. Introduce Activities to Students</a:t>
            </a:r>
          </a:p>
          <a:p>
            <a:pPr lvl="1"/>
            <a:r>
              <a:rPr lang="en-US" sz="1400" dirty="0"/>
              <a:t>3.2.2. Differentiating Instructions</a:t>
            </a:r>
          </a:p>
          <a:p>
            <a:pPr marL="742950" lvl="1" indent="-285750">
              <a:buFont typeface="Arial" panose="020B0604020202020204" pitchFamily="34" charset="0"/>
              <a:buChar char="•"/>
            </a:pPr>
            <a:endParaRPr lang="en-US" sz="1400" dirty="0"/>
          </a:p>
          <a:p>
            <a:r>
              <a:rPr lang="en-US" sz="1400" dirty="0"/>
              <a:t>3.3. Fostering Effective Learning Environment </a:t>
            </a:r>
          </a:p>
          <a:p>
            <a:pPr lvl="1"/>
            <a:r>
              <a:rPr lang="en-US" sz="1400" dirty="0"/>
              <a:t>3.3.1. How to setup an effective learning environment?</a:t>
            </a:r>
          </a:p>
          <a:p>
            <a:pPr lvl="1"/>
            <a:r>
              <a:rPr lang="en-US" sz="1400" dirty="0"/>
              <a:t>3.3.2. How to Effectively Involve Parents?</a:t>
            </a:r>
          </a:p>
          <a:p>
            <a:pPr lvl="1"/>
            <a:r>
              <a:rPr lang="en-US" sz="1400" dirty="0"/>
              <a:t>3.3.3. Guidelines to working with students – KWL framework:</a:t>
            </a:r>
          </a:p>
          <a:p>
            <a:pPr lvl="2"/>
            <a:r>
              <a:rPr lang="en-US" sz="1400" dirty="0"/>
              <a:t>A) Build Curiosity and Interest</a:t>
            </a:r>
          </a:p>
          <a:p>
            <a:pPr lvl="2"/>
            <a:r>
              <a:rPr lang="en-US" sz="1400" dirty="0"/>
              <a:t>B) Create Space for Creativity &amp; Ownership</a:t>
            </a:r>
          </a:p>
          <a:p>
            <a:pPr lvl="2"/>
            <a:r>
              <a:rPr lang="en-US" sz="1400" dirty="0"/>
              <a:t>C) Develop Capacity for Reflection</a:t>
            </a:r>
          </a:p>
          <a:p>
            <a:pPr marL="285750" indent="-285750">
              <a:buFont typeface="Arial" panose="020B0604020202020204" pitchFamily="34" charset="0"/>
              <a:buChar char="•"/>
            </a:pPr>
            <a:endParaRPr lang="en-US" sz="1400" dirty="0"/>
          </a:p>
        </p:txBody>
      </p:sp>
      <p:sp>
        <p:nvSpPr>
          <p:cNvPr id="5" name="Rectangle 4">
            <a:extLst>
              <a:ext uri="{FF2B5EF4-FFF2-40B4-BE49-F238E27FC236}">
                <a16:creationId xmlns:a16="http://schemas.microsoft.com/office/drawing/2014/main" id="{29882F13-BAC3-4910-BBCF-65C4AC562B80}"/>
              </a:ext>
            </a:extLst>
          </p:cNvPr>
          <p:cNvSpPr/>
          <p:nvPr/>
        </p:nvSpPr>
        <p:spPr>
          <a:xfrm>
            <a:off x="0" y="0"/>
            <a:ext cx="1886857" cy="10515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spc="600" dirty="0">
                <a:solidFill>
                  <a:srgbClr val="FBF8F3"/>
                </a:solidFill>
              </a:rPr>
              <a:t>Table of Content</a:t>
            </a:r>
          </a:p>
        </p:txBody>
      </p:sp>
      <p:cxnSp>
        <p:nvCxnSpPr>
          <p:cNvPr id="6" name="Straight Connector 5">
            <a:extLst>
              <a:ext uri="{FF2B5EF4-FFF2-40B4-BE49-F238E27FC236}">
                <a16:creationId xmlns:a16="http://schemas.microsoft.com/office/drawing/2014/main" id="{9BAB91F6-C056-9943-AB39-7EB7FA9B384D}"/>
              </a:ext>
            </a:extLst>
          </p:cNvPr>
          <p:cNvCxnSpPr>
            <a:cxnSpLocks/>
          </p:cNvCxnSpPr>
          <p:nvPr/>
        </p:nvCxnSpPr>
        <p:spPr>
          <a:xfrm>
            <a:off x="7240699" y="719294"/>
            <a:ext cx="0" cy="9077011"/>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C4822B0B-D8B7-4E4A-8314-570F0C362228}"/>
              </a:ext>
            </a:extLst>
          </p:cNvPr>
          <p:cNvSpPr/>
          <p:nvPr/>
        </p:nvSpPr>
        <p:spPr>
          <a:xfrm>
            <a:off x="13539537" y="1244528"/>
            <a:ext cx="176463" cy="7848302"/>
          </a:xfrm>
          <a:prstGeom prst="rect">
            <a:avLst/>
          </a:prstGeom>
          <a:solidFill>
            <a:srgbClr val="E5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Tree>
    <p:extLst>
      <p:ext uri="{BB962C8B-B14F-4D97-AF65-F5344CB8AC3E}">
        <p14:creationId xmlns:p14="http://schemas.microsoft.com/office/powerpoint/2010/main" val="29070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DA8895C6-5698-0B43-AA4E-AB944CEDC995}"/>
              </a:ext>
            </a:extLst>
          </p:cNvPr>
          <p:cNvSpPr/>
          <p:nvPr/>
        </p:nvSpPr>
        <p:spPr>
          <a:xfrm>
            <a:off x="9503841" y="1"/>
            <a:ext cx="4212159" cy="10515600"/>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FE515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2 – Project Contextualization </a:t>
            </a:r>
          </a:p>
        </p:txBody>
      </p:sp>
      <p:sp>
        <p:nvSpPr>
          <p:cNvPr id="68" name="Google Shape;120;p54">
            <a:extLst>
              <a:ext uri="{FF2B5EF4-FFF2-40B4-BE49-F238E27FC236}">
                <a16:creationId xmlns:a16="http://schemas.microsoft.com/office/drawing/2014/main" id="{4C0DD7EF-4C36-774E-9AA4-0B97B7440C29}"/>
              </a:ext>
            </a:extLst>
          </p:cNvPr>
          <p:cNvSpPr txBox="1">
            <a:spLocks/>
          </p:cNvSpPr>
          <p:nvPr/>
        </p:nvSpPr>
        <p:spPr>
          <a:xfrm>
            <a:off x="1973411" y="364823"/>
            <a:ext cx="7355606"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ea typeface="+mn-ea"/>
                <a:cs typeface="+mn-cs"/>
                <a:sym typeface="Lustria"/>
              </a:rPr>
              <a:t>2.1. Overview of Project Contextualization</a:t>
            </a:r>
            <a:endParaRPr lang="en-US" sz="2000" b="1" dirty="0">
              <a:solidFill>
                <a:srgbClr val="E52831"/>
              </a:solidFill>
              <a:latin typeface="Lustria"/>
              <a:ea typeface="+mn-ea"/>
              <a:cs typeface="+mn-cs"/>
            </a:endParaRPr>
          </a:p>
        </p:txBody>
      </p:sp>
      <p:sp>
        <p:nvSpPr>
          <p:cNvPr id="70" name="Content Placeholder 2">
            <a:extLst>
              <a:ext uri="{FF2B5EF4-FFF2-40B4-BE49-F238E27FC236}">
                <a16:creationId xmlns:a16="http://schemas.microsoft.com/office/drawing/2014/main" id="{F5F56091-AF2E-BE4C-A2C5-14A82849939D}"/>
              </a:ext>
            </a:extLst>
          </p:cNvPr>
          <p:cNvSpPr>
            <a:spLocks noGrp="1"/>
          </p:cNvSpPr>
          <p:nvPr>
            <p:ph idx="1"/>
          </p:nvPr>
        </p:nvSpPr>
        <p:spPr>
          <a:xfrm>
            <a:off x="2282721" y="921107"/>
            <a:ext cx="7153782" cy="4449796"/>
          </a:xfrm>
        </p:spPr>
        <p:txBody>
          <a:bodyPr>
            <a:noAutofit/>
          </a:bodyPr>
          <a:lstStyle/>
          <a:p>
            <a:pPr>
              <a:buFont typeface="Wingdings" panose="05000000000000000000" pitchFamily="2" charset="2"/>
              <a:buChar char="§"/>
            </a:pPr>
            <a:r>
              <a:rPr lang="en-US" sz="1050" dirty="0"/>
              <a:t>This booklet will show you how to modify and adjust your chosen project to fit your and your students’ needs. This process is called “Contextualization.”</a:t>
            </a:r>
          </a:p>
          <a:p>
            <a:pPr>
              <a:buFont typeface="Wingdings" panose="05000000000000000000" pitchFamily="2" charset="2"/>
              <a:buChar char="§"/>
            </a:pPr>
            <a:r>
              <a:rPr lang="en-US" sz="1050" dirty="0"/>
              <a:t>A context is defined as </a:t>
            </a:r>
            <a:r>
              <a:rPr lang="en-US" sz="1050" dirty="0">
                <a:solidFill>
                  <a:srgbClr val="202124"/>
                </a:solidFill>
              </a:rPr>
              <a:t>the circumstances that form the setting for an event, statement, </a:t>
            </a:r>
            <a:r>
              <a:rPr lang="en-US" sz="1050" dirty="0"/>
              <a:t>or idea, and in terms of which it can be fully understood and assessed.</a:t>
            </a:r>
          </a:p>
          <a:p>
            <a:pPr>
              <a:buFont typeface="Wingdings" panose="05000000000000000000" pitchFamily="2" charset="2"/>
              <a:buChar char="§"/>
            </a:pPr>
            <a:r>
              <a:rPr lang="en-US" sz="1050" dirty="0"/>
              <a:t>The more relevant the project is, the more engaged your students will be; hence, learn more.</a:t>
            </a:r>
          </a:p>
          <a:p>
            <a:pPr>
              <a:buFont typeface="Wingdings" panose="05000000000000000000" pitchFamily="2" charset="2"/>
              <a:buChar char="§"/>
            </a:pPr>
            <a:r>
              <a:rPr lang="en-US" sz="1050" dirty="0"/>
              <a:t>Figure 2.1 showcases an overview of </a:t>
            </a:r>
            <a:r>
              <a:rPr lang="en-US" sz="1050" i="1" dirty="0"/>
              <a:t>Project Contextualization </a:t>
            </a:r>
            <a:r>
              <a:rPr lang="en-US" sz="1050" dirty="0"/>
              <a:t>steps that you need to follow to successfully contextualize your project(s).</a:t>
            </a:r>
          </a:p>
          <a:p>
            <a:pPr>
              <a:buFont typeface="Wingdings" panose="05000000000000000000" pitchFamily="2" charset="2"/>
              <a:buChar char="§"/>
            </a:pPr>
            <a:r>
              <a:rPr lang="en-US" sz="1050" dirty="0"/>
              <a:t>Before you start contextualization, you will need to get familiar with IFERB </a:t>
            </a:r>
            <a:r>
              <a:rPr lang="en-US" sz="1050" i="1" dirty="0"/>
              <a:t>Project Document </a:t>
            </a:r>
            <a:r>
              <a:rPr lang="en-US" sz="1050" dirty="0"/>
              <a:t>(its structure).</a:t>
            </a:r>
          </a:p>
          <a:p>
            <a:pPr>
              <a:buFont typeface="Wingdings" panose="05000000000000000000" pitchFamily="2" charset="2"/>
              <a:buChar char="§"/>
            </a:pPr>
            <a:r>
              <a:rPr lang="en-US" sz="1050" dirty="0"/>
              <a:t>Then you will find yourself reading the </a:t>
            </a:r>
            <a:r>
              <a:rPr lang="en-US" sz="1050" i="1" dirty="0"/>
              <a:t>Project Document</a:t>
            </a:r>
            <a:r>
              <a:rPr lang="en-US" sz="1050" dirty="0"/>
              <a:t> multiple times for different objectives in mind:</a:t>
            </a:r>
          </a:p>
          <a:p>
            <a:pPr lvl="1">
              <a:buClr>
                <a:srgbClr val="C43E38"/>
              </a:buClr>
              <a:buFont typeface="Wingdings" panose="05000000000000000000" pitchFamily="2" charset="2"/>
              <a:buChar char="§"/>
            </a:pPr>
            <a:r>
              <a:rPr lang="en-US" sz="1050" b="1" dirty="0">
                <a:solidFill>
                  <a:srgbClr val="C43E38"/>
                </a:solidFill>
              </a:rPr>
              <a:t>Objective 1: </a:t>
            </a:r>
            <a:r>
              <a:rPr lang="en-US" sz="1050" dirty="0"/>
              <a:t>Read it for understanding. </a:t>
            </a:r>
          </a:p>
          <a:p>
            <a:pPr lvl="1">
              <a:buClr>
                <a:srgbClr val="C43E38"/>
              </a:buClr>
              <a:buFont typeface="Wingdings" panose="05000000000000000000" pitchFamily="2" charset="2"/>
              <a:buChar char="§"/>
            </a:pPr>
            <a:r>
              <a:rPr lang="en-US" sz="1050" b="1" dirty="0">
                <a:solidFill>
                  <a:srgbClr val="C43E38"/>
                </a:solidFill>
              </a:rPr>
              <a:t>Objective 2: </a:t>
            </a:r>
            <a:r>
              <a:rPr lang="en-US" sz="1050" dirty="0"/>
              <a:t>Read activities and assess if they will be too challenging, too easy or just right for your students.</a:t>
            </a:r>
          </a:p>
          <a:p>
            <a:pPr lvl="1">
              <a:buClr>
                <a:srgbClr val="C43E38"/>
              </a:buClr>
              <a:buFont typeface="Wingdings" panose="05000000000000000000" pitchFamily="2" charset="2"/>
              <a:buChar char="§"/>
            </a:pPr>
            <a:r>
              <a:rPr lang="en-US" sz="1050" b="1" dirty="0">
                <a:solidFill>
                  <a:srgbClr val="C43E38"/>
                </a:solidFill>
              </a:rPr>
              <a:t>Objective 3: </a:t>
            </a:r>
            <a:r>
              <a:rPr lang="en-US" sz="1050" i="1" dirty="0"/>
              <a:t>For advanced educators</a:t>
            </a:r>
            <a:r>
              <a:rPr lang="en-US" sz="1050" dirty="0"/>
              <a:t>, you can refer to Appendix C – (C.2.1: </a:t>
            </a:r>
            <a:r>
              <a:rPr lang="en-US" sz="1050" i="1" dirty="0"/>
              <a:t>Before Contextualization: Extract Subjects from Project Document</a:t>
            </a:r>
            <a:r>
              <a:rPr lang="en-US" sz="1050" dirty="0"/>
              <a:t>) -   to learn how you can extract subjects covered in the project.</a:t>
            </a:r>
          </a:p>
          <a:p>
            <a:pPr>
              <a:buFont typeface="Wingdings" panose="05000000000000000000" pitchFamily="2" charset="2"/>
              <a:buChar char="§"/>
            </a:pPr>
            <a:r>
              <a:rPr lang="en-US" sz="1050" dirty="0"/>
              <a:t>Once the project is fully read and understood, you will be ready to:</a:t>
            </a:r>
          </a:p>
          <a:p>
            <a:pPr lvl="1">
              <a:buFont typeface="Wingdings" panose="05000000000000000000" pitchFamily="2" charset="2"/>
              <a:buChar char="§"/>
            </a:pPr>
            <a:r>
              <a:rPr lang="en-US" sz="1050" dirty="0"/>
              <a:t>Make the project easier or more challenging for your students based on their level. </a:t>
            </a:r>
          </a:p>
          <a:p>
            <a:pPr lvl="1">
              <a:buFont typeface="Wingdings" panose="05000000000000000000" pitchFamily="2" charset="2"/>
              <a:buChar char="§"/>
            </a:pPr>
            <a:r>
              <a:rPr lang="en-US" sz="1050" dirty="0"/>
              <a:t>Adjust the project to be more relevant to your students’ environment. </a:t>
            </a:r>
          </a:p>
          <a:p>
            <a:pPr lvl="1">
              <a:buFont typeface="Wingdings" panose="05000000000000000000" pitchFamily="2" charset="2"/>
              <a:buChar char="§"/>
            </a:pPr>
            <a:r>
              <a:rPr lang="en-US" sz="1050" dirty="0"/>
              <a:t>Prepare supplies and/or their alternatives.</a:t>
            </a:r>
          </a:p>
          <a:p>
            <a:endParaRPr lang="en-US" sz="1050" dirty="0"/>
          </a:p>
        </p:txBody>
      </p:sp>
      <p:grpSp>
        <p:nvGrpSpPr>
          <p:cNvPr id="73" name="Group 72">
            <a:extLst>
              <a:ext uri="{FF2B5EF4-FFF2-40B4-BE49-F238E27FC236}">
                <a16:creationId xmlns:a16="http://schemas.microsoft.com/office/drawing/2014/main" id="{400721FF-CCD0-8841-985D-31B82ACE6054}"/>
              </a:ext>
            </a:extLst>
          </p:cNvPr>
          <p:cNvGrpSpPr/>
          <p:nvPr/>
        </p:nvGrpSpPr>
        <p:grpSpPr>
          <a:xfrm>
            <a:off x="9856016" y="319424"/>
            <a:ext cx="3373982" cy="4106479"/>
            <a:chOff x="10148229" y="118425"/>
            <a:chExt cx="3373982" cy="4106479"/>
          </a:xfrm>
        </p:grpSpPr>
        <p:sp>
          <p:nvSpPr>
            <p:cNvPr id="74" name="Rectangle 73">
              <a:extLst>
                <a:ext uri="{FF2B5EF4-FFF2-40B4-BE49-F238E27FC236}">
                  <a16:creationId xmlns:a16="http://schemas.microsoft.com/office/drawing/2014/main" id="{C2EBF633-D43D-524C-8B09-118A0D6FB93A}"/>
                </a:ext>
              </a:extLst>
            </p:cNvPr>
            <p:cNvSpPr/>
            <p:nvPr/>
          </p:nvSpPr>
          <p:spPr>
            <a:xfrm>
              <a:off x="10148229" y="118425"/>
              <a:ext cx="3373982" cy="3843975"/>
            </a:xfrm>
            <a:prstGeom prst="rect">
              <a:avLst/>
            </a:prstGeom>
            <a:solidFill>
              <a:srgbClr val="EDEBDF"/>
            </a:solidFill>
            <a:ln w="19050">
              <a:solidFill>
                <a:srgbClr val="F6E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72FA26F8-465A-5149-BB81-0302AE78CB7C}"/>
                </a:ext>
              </a:extLst>
            </p:cNvPr>
            <p:cNvSpPr txBox="1"/>
            <p:nvPr/>
          </p:nvSpPr>
          <p:spPr>
            <a:xfrm>
              <a:off x="10226075" y="3978683"/>
              <a:ext cx="3142264" cy="246221"/>
            </a:xfrm>
            <a:prstGeom prst="rect">
              <a:avLst/>
            </a:prstGeom>
            <a:noFill/>
          </p:spPr>
          <p:txBody>
            <a:bodyPr wrap="square" rtlCol="0">
              <a:spAutoFit/>
            </a:bodyPr>
            <a:lstStyle/>
            <a:p>
              <a:pPr algn="ctr"/>
              <a:r>
                <a:rPr lang="en-US" sz="1000" b="1" dirty="0"/>
                <a:t>Figure 2.1: </a:t>
              </a:r>
              <a:r>
                <a:rPr lang="en-US" sz="1000" dirty="0"/>
                <a:t>Project Contextualization Steps Overview</a:t>
              </a:r>
            </a:p>
          </p:txBody>
        </p:sp>
        <p:cxnSp>
          <p:nvCxnSpPr>
            <p:cNvPr id="76" name="Straight Arrow Connector 75">
              <a:extLst>
                <a:ext uri="{FF2B5EF4-FFF2-40B4-BE49-F238E27FC236}">
                  <a16:creationId xmlns:a16="http://schemas.microsoft.com/office/drawing/2014/main" id="{107D6D3B-AC31-B34A-8B54-D14EDA43870F}"/>
                </a:ext>
              </a:extLst>
            </p:cNvPr>
            <p:cNvCxnSpPr>
              <a:cxnSpLocks/>
            </p:cNvCxnSpPr>
            <p:nvPr/>
          </p:nvCxnSpPr>
          <p:spPr>
            <a:xfrm>
              <a:off x="11835220" y="338490"/>
              <a:ext cx="0" cy="2005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F8B79671-8C4A-2F4C-8B51-7AB5D4E71B06}"/>
                </a:ext>
              </a:extLst>
            </p:cNvPr>
            <p:cNvCxnSpPr>
              <a:cxnSpLocks/>
            </p:cNvCxnSpPr>
            <p:nvPr/>
          </p:nvCxnSpPr>
          <p:spPr>
            <a:xfrm>
              <a:off x="11835220" y="972952"/>
              <a:ext cx="0" cy="2005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id="{A4CE91E3-B330-2E49-A046-2437DB97FB8A}"/>
                </a:ext>
              </a:extLst>
            </p:cNvPr>
            <p:cNvCxnSpPr>
              <a:cxnSpLocks/>
            </p:cNvCxnSpPr>
            <p:nvPr/>
          </p:nvCxnSpPr>
          <p:spPr>
            <a:xfrm>
              <a:off x="11835220" y="1435964"/>
              <a:ext cx="0" cy="2005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id="{9481274A-A7F2-F246-A871-70FCE31A81EE}"/>
                </a:ext>
              </a:extLst>
            </p:cNvPr>
            <p:cNvCxnSpPr>
              <a:cxnSpLocks/>
            </p:cNvCxnSpPr>
            <p:nvPr/>
          </p:nvCxnSpPr>
          <p:spPr>
            <a:xfrm>
              <a:off x="11835220" y="1911676"/>
              <a:ext cx="0" cy="2005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F5A343EC-B57D-4541-ACCE-AF1FDEEE27BC}"/>
                </a:ext>
              </a:extLst>
            </p:cNvPr>
            <p:cNvCxnSpPr>
              <a:cxnSpLocks/>
            </p:cNvCxnSpPr>
            <p:nvPr/>
          </p:nvCxnSpPr>
          <p:spPr>
            <a:xfrm>
              <a:off x="11835220" y="2365163"/>
              <a:ext cx="0" cy="2005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id="{2383A887-164B-0E4F-B457-C234C63E90D6}"/>
                </a:ext>
              </a:extLst>
            </p:cNvPr>
            <p:cNvCxnSpPr>
              <a:cxnSpLocks/>
            </p:cNvCxnSpPr>
            <p:nvPr/>
          </p:nvCxnSpPr>
          <p:spPr>
            <a:xfrm>
              <a:off x="11835220" y="2828175"/>
              <a:ext cx="0" cy="2005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id="{B8E28DDE-8D32-B144-88E6-8E2F5495A807}"/>
                </a:ext>
              </a:extLst>
            </p:cNvPr>
            <p:cNvCxnSpPr>
              <a:cxnSpLocks/>
            </p:cNvCxnSpPr>
            <p:nvPr/>
          </p:nvCxnSpPr>
          <p:spPr>
            <a:xfrm>
              <a:off x="11835220" y="3376911"/>
              <a:ext cx="0" cy="1477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3" name="Rectangle 82">
              <a:extLst>
                <a:ext uri="{FF2B5EF4-FFF2-40B4-BE49-F238E27FC236}">
                  <a16:creationId xmlns:a16="http://schemas.microsoft.com/office/drawing/2014/main" id="{F8953CEA-2A6F-0847-ABB1-2503B8D4F78B}"/>
                </a:ext>
              </a:extLst>
            </p:cNvPr>
            <p:cNvSpPr/>
            <p:nvPr/>
          </p:nvSpPr>
          <p:spPr>
            <a:xfrm>
              <a:off x="10264088" y="209336"/>
              <a:ext cx="3142264" cy="34822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100" dirty="0"/>
                <a:t>Get Familiar with Selected Project Document</a:t>
              </a:r>
              <a:br>
                <a:rPr lang="en-US" sz="1100" dirty="0"/>
              </a:br>
              <a:r>
                <a:rPr lang="en-US" sz="900" i="1" dirty="0"/>
                <a:t>See section 2.1. </a:t>
              </a:r>
            </a:p>
          </p:txBody>
        </p:sp>
        <p:sp>
          <p:nvSpPr>
            <p:cNvPr id="84" name="Rectangle 83">
              <a:extLst>
                <a:ext uri="{FF2B5EF4-FFF2-40B4-BE49-F238E27FC236}">
                  <a16:creationId xmlns:a16="http://schemas.microsoft.com/office/drawing/2014/main" id="{8D6AF948-0A36-854A-9D17-0F315ADCD027}"/>
                </a:ext>
              </a:extLst>
            </p:cNvPr>
            <p:cNvSpPr/>
            <p:nvPr/>
          </p:nvSpPr>
          <p:spPr>
            <a:xfrm>
              <a:off x="10264088" y="691398"/>
              <a:ext cx="3142264" cy="34822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100" dirty="0"/>
                <a:t>Read &amp; Understand Project</a:t>
              </a:r>
            </a:p>
            <a:p>
              <a:pPr algn="ctr"/>
              <a:r>
                <a:rPr lang="en-US" sz="900" i="1" dirty="0"/>
                <a:t>See section 2.2.1-2.2.2.</a:t>
              </a:r>
              <a:endParaRPr lang="en-US" sz="900" dirty="0"/>
            </a:p>
          </p:txBody>
        </p:sp>
        <p:sp>
          <p:nvSpPr>
            <p:cNvPr id="85" name="Rectangle 84">
              <a:extLst>
                <a:ext uri="{FF2B5EF4-FFF2-40B4-BE49-F238E27FC236}">
                  <a16:creationId xmlns:a16="http://schemas.microsoft.com/office/drawing/2014/main" id="{43DF0DB6-3341-B747-932B-3FA1ED7B7144}"/>
                </a:ext>
              </a:extLst>
            </p:cNvPr>
            <p:cNvSpPr/>
            <p:nvPr/>
          </p:nvSpPr>
          <p:spPr>
            <a:xfrm>
              <a:off x="10264088" y="1163935"/>
              <a:ext cx="3142264" cy="34822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100" dirty="0"/>
                <a:t>Assess Students’ Previous Learning</a:t>
              </a:r>
            </a:p>
            <a:p>
              <a:pPr algn="ctr"/>
              <a:r>
                <a:rPr lang="en-US" sz="900" i="1" dirty="0"/>
                <a:t>See section 2.3.2.</a:t>
              </a:r>
              <a:endParaRPr lang="en-US" sz="900" dirty="0"/>
            </a:p>
          </p:txBody>
        </p:sp>
        <p:sp>
          <p:nvSpPr>
            <p:cNvPr id="86" name="Rectangle 85">
              <a:extLst>
                <a:ext uri="{FF2B5EF4-FFF2-40B4-BE49-F238E27FC236}">
                  <a16:creationId xmlns:a16="http://schemas.microsoft.com/office/drawing/2014/main" id="{5E107B3B-2237-444A-9446-6F945D12168E}"/>
                </a:ext>
              </a:extLst>
            </p:cNvPr>
            <p:cNvSpPr/>
            <p:nvPr/>
          </p:nvSpPr>
          <p:spPr>
            <a:xfrm>
              <a:off x="10264088" y="1645997"/>
              <a:ext cx="3142264" cy="348229"/>
            </a:xfrm>
            <a:prstGeom prst="rect">
              <a:avLst/>
            </a:prstGeom>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100" dirty="0"/>
                <a:t>Start Contextualizing based on:</a:t>
              </a:r>
            </a:p>
            <a:p>
              <a:pPr algn="ctr"/>
              <a:r>
                <a:rPr lang="en-US" sz="900" i="1" dirty="0"/>
                <a:t>See section 2.3.</a:t>
              </a:r>
              <a:r>
                <a:rPr lang="en-US" sz="900" dirty="0"/>
                <a:t> </a:t>
              </a:r>
            </a:p>
          </p:txBody>
        </p:sp>
        <p:sp>
          <p:nvSpPr>
            <p:cNvPr id="87" name="Rectangle 86">
              <a:extLst>
                <a:ext uri="{FF2B5EF4-FFF2-40B4-BE49-F238E27FC236}">
                  <a16:creationId xmlns:a16="http://schemas.microsoft.com/office/drawing/2014/main" id="{79654424-EF83-1F43-993D-D56744E439BA}"/>
                </a:ext>
              </a:extLst>
            </p:cNvPr>
            <p:cNvSpPr/>
            <p:nvPr/>
          </p:nvSpPr>
          <p:spPr>
            <a:xfrm>
              <a:off x="10264088" y="2115359"/>
              <a:ext cx="3142264" cy="348229"/>
            </a:xfrm>
            <a:prstGeom prst="rect">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100" dirty="0"/>
                <a:t>Students’ Learning Level</a:t>
              </a:r>
            </a:p>
            <a:p>
              <a:pPr algn="ctr"/>
              <a:r>
                <a:rPr lang="en-US" sz="900" i="1" dirty="0"/>
                <a:t>See section 2.3.1.</a:t>
              </a:r>
              <a:endParaRPr lang="en-US" sz="900" dirty="0"/>
            </a:p>
          </p:txBody>
        </p:sp>
        <p:sp>
          <p:nvSpPr>
            <p:cNvPr id="88" name="Rectangle 87">
              <a:extLst>
                <a:ext uri="{FF2B5EF4-FFF2-40B4-BE49-F238E27FC236}">
                  <a16:creationId xmlns:a16="http://schemas.microsoft.com/office/drawing/2014/main" id="{8A45B666-CC01-D143-BEA1-92C9C63CEDDE}"/>
                </a:ext>
              </a:extLst>
            </p:cNvPr>
            <p:cNvSpPr/>
            <p:nvPr/>
          </p:nvSpPr>
          <p:spPr>
            <a:xfrm>
              <a:off x="10264088" y="2575196"/>
              <a:ext cx="3142264" cy="348229"/>
            </a:xfrm>
            <a:prstGeom prst="rect">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100" dirty="0"/>
                <a:t>Students’ Environment &amp; Relevance</a:t>
              </a:r>
            </a:p>
            <a:p>
              <a:pPr algn="ctr"/>
              <a:r>
                <a:rPr lang="en-US" sz="900" i="1" dirty="0"/>
                <a:t>See section 2.3.2.</a:t>
              </a:r>
              <a:endParaRPr lang="en-US" sz="900" dirty="0"/>
            </a:p>
          </p:txBody>
        </p:sp>
        <p:sp>
          <p:nvSpPr>
            <p:cNvPr id="89" name="Rectangle 88">
              <a:extLst>
                <a:ext uri="{FF2B5EF4-FFF2-40B4-BE49-F238E27FC236}">
                  <a16:creationId xmlns:a16="http://schemas.microsoft.com/office/drawing/2014/main" id="{2A5297E3-2754-5F46-AE37-AEDDCCE48DE5}"/>
                </a:ext>
              </a:extLst>
            </p:cNvPr>
            <p:cNvSpPr/>
            <p:nvPr/>
          </p:nvSpPr>
          <p:spPr>
            <a:xfrm>
              <a:off x="10264088" y="3038207"/>
              <a:ext cx="3142264" cy="348229"/>
            </a:xfrm>
            <a:prstGeom prst="rect">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100" dirty="0"/>
                <a:t>Students’ Available Supplies/ Resources</a:t>
              </a:r>
            </a:p>
            <a:p>
              <a:pPr algn="ctr"/>
              <a:r>
                <a:rPr lang="en-US" sz="900" i="1" dirty="0"/>
                <a:t>See section 2.3.3.</a:t>
              </a:r>
              <a:endParaRPr lang="en-US" sz="900" dirty="0"/>
            </a:p>
          </p:txBody>
        </p:sp>
        <p:sp>
          <p:nvSpPr>
            <p:cNvPr id="90" name="Rectangle 89">
              <a:extLst>
                <a:ext uri="{FF2B5EF4-FFF2-40B4-BE49-F238E27FC236}">
                  <a16:creationId xmlns:a16="http://schemas.microsoft.com/office/drawing/2014/main" id="{D5758D35-D2A8-634C-BEEB-05A0651EDFE5}"/>
                </a:ext>
              </a:extLst>
            </p:cNvPr>
            <p:cNvSpPr/>
            <p:nvPr/>
          </p:nvSpPr>
          <p:spPr>
            <a:xfrm>
              <a:off x="10264087" y="3546929"/>
              <a:ext cx="3142243" cy="316425"/>
            </a:xfrm>
            <a:prstGeom prst="rect">
              <a:avLst/>
            </a:prstGeom>
            <a:solidFill>
              <a:srgbClr val="44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Start Project Implementation</a:t>
              </a:r>
              <a:br>
                <a:rPr lang="en-US" sz="1100" b="1" dirty="0">
                  <a:solidFill>
                    <a:schemeClr val="bg1"/>
                  </a:solidFill>
                </a:rPr>
              </a:br>
              <a:r>
                <a:rPr lang="en-US" sz="1100" b="1" dirty="0">
                  <a:solidFill>
                    <a:schemeClr val="bg1"/>
                  </a:solidFill>
                </a:rPr>
                <a:t>(see Booklet 3)</a:t>
              </a:r>
            </a:p>
          </p:txBody>
        </p:sp>
      </p:grpSp>
      <p:sp>
        <p:nvSpPr>
          <p:cNvPr id="93" name="TextBox 92">
            <a:extLst>
              <a:ext uri="{FF2B5EF4-FFF2-40B4-BE49-F238E27FC236}">
                <a16:creationId xmlns:a16="http://schemas.microsoft.com/office/drawing/2014/main" id="{9E04772A-B80D-3342-BBC5-A02D79D2F227}"/>
              </a:ext>
            </a:extLst>
          </p:cNvPr>
          <p:cNvSpPr txBox="1"/>
          <p:nvPr/>
        </p:nvSpPr>
        <p:spPr>
          <a:xfrm>
            <a:off x="9809076" y="7301418"/>
            <a:ext cx="3545518" cy="246221"/>
          </a:xfrm>
          <a:prstGeom prst="rect">
            <a:avLst/>
          </a:prstGeom>
          <a:noFill/>
        </p:spPr>
        <p:txBody>
          <a:bodyPr wrap="square" rtlCol="0">
            <a:spAutoFit/>
          </a:bodyPr>
          <a:lstStyle/>
          <a:p>
            <a:pPr algn="ctr"/>
            <a:r>
              <a:rPr lang="en-US" sz="1000" b="1" dirty="0"/>
              <a:t>Figure 2.2: </a:t>
            </a:r>
            <a:r>
              <a:rPr lang="en-US" sz="1000" dirty="0"/>
              <a:t>Project Document – Block #1</a:t>
            </a:r>
          </a:p>
        </p:txBody>
      </p:sp>
      <p:pic>
        <p:nvPicPr>
          <p:cNvPr id="94" name="Picture 93" descr="Graphical user interface, application, Word&#10;&#10;Description automatically generated">
            <a:extLst>
              <a:ext uri="{FF2B5EF4-FFF2-40B4-BE49-F238E27FC236}">
                <a16:creationId xmlns:a16="http://schemas.microsoft.com/office/drawing/2014/main" id="{8F528212-516A-C04B-BA9C-2BF476C42F1A}"/>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rcRect l="26111" t="31491" r="25725" b="10231"/>
          <a:stretch/>
        </p:blipFill>
        <p:spPr>
          <a:xfrm>
            <a:off x="9881555" y="4620102"/>
            <a:ext cx="3373982" cy="2551479"/>
          </a:xfrm>
          <a:prstGeom prst="rect">
            <a:avLst/>
          </a:prstGeom>
          <a:solidFill>
            <a:srgbClr val="EEECDF"/>
          </a:solidFill>
          <a:ln w="76200">
            <a:solidFill>
              <a:srgbClr val="EDEBDF"/>
            </a:solidFill>
          </a:ln>
          <a:effectLst>
            <a:outerShdw blurRad="50800" dist="50800" dir="5400000" algn="ctr" rotWithShape="0">
              <a:schemeClr val="bg2">
                <a:lumMod val="90000"/>
              </a:schemeClr>
            </a:outerShdw>
          </a:effectLst>
        </p:spPr>
      </p:pic>
      <p:sp>
        <p:nvSpPr>
          <p:cNvPr id="95" name="Title 1">
            <a:extLst>
              <a:ext uri="{FF2B5EF4-FFF2-40B4-BE49-F238E27FC236}">
                <a16:creationId xmlns:a16="http://schemas.microsoft.com/office/drawing/2014/main" id="{722A5B37-AC6C-1943-B457-4E4D6BC33D19}"/>
              </a:ext>
            </a:extLst>
          </p:cNvPr>
          <p:cNvSpPr>
            <a:spLocks noGrp="1"/>
          </p:cNvSpPr>
          <p:nvPr>
            <p:ph type="title"/>
          </p:nvPr>
        </p:nvSpPr>
        <p:spPr>
          <a:xfrm>
            <a:off x="2120379" y="5366408"/>
            <a:ext cx="4678249" cy="315912"/>
          </a:xfrm>
        </p:spPr>
        <p:txBody>
          <a:bodyPr>
            <a:noAutofit/>
          </a:bodyPr>
          <a:lstStyle/>
          <a:p>
            <a:r>
              <a:rPr lang="en-US" sz="2000" b="1" dirty="0">
                <a:solidFill>
                  <a:srgbClr val="E52831"/>
                </a:solidFill>
                <a:latin typeface="Lustria"/>
                <a:ea typeface="+mn-ea"/>
                <a:cs typeface="+mn-cs"/>
              </a:rPr>
              <a:t>2.2. Before Contextualization (1/4)  </a:t>
            </a:r>
          </a:p>
        </p:txBody>
      </p:sp>
      <p:sp>
        <p:nvSpPr>
          <p:cNvPr id="96" name="TextBox 95">
            <a:extLst>
              <a:ext uri="{FF2B5EF4-FFF2-40B4-BE49-F238E27FC236}">
                <a16:creationId xmlns:a16="http://schemas.microsoft.com/office/drawing/2014/main" id="{B7F1D2C3-DCA4-604D-8394-7FB3124A66F0}"/>
              </a:ext>
            </a:extLst>
          </p:cNvPr>
          <p:cNvSpPr txBox="1"/>
          <p:nvPr/>
        </p:nvSpPr>
        <p:spPr>
          <a:xfrm>
            <a:off x="2120381" y="6053715"/>
            <a:ext cx="7383838" cy="573940"/>
          </a:xfrm>
          <a:prstGeom prst="rect">
            <a:avLst/>
          </a:prstGeom>
          <a:noFill/>
        </p:spPr>
        <p:txBody>
          <a:bodyPr wrap="square" rtlCol="0">
            <a:spAutoFit/>
          </a:bodyPr>
          <a:lstStyle/>
          <a:p>
            <a:pPr marL="285750" indent="-285750">
              <a:lnSpc>
                <a:spcPct val="150000"/>
              </a:lnSpc>
              <a:buFont typeface="Wingdings" pitchFamily="2" charset="2"/>
              <a:buChar char="§"/>
            </a:pPr>
            <a:r>
              <a:rPr lang="en-US" sz="1050" dirty="0"/>
              <a:t>Before reading the selected project, let us give you an overview of the document’s different sections.</a:t>
            </a:r>
          </a:p>
          <a:p>
            <a:pPr marL="285750" indent="-285750">
              <a:lnSpc>
                <a:spcPct val="150000"/>
              </a:lnSpc>
              <a:buFont typeface="Wingdings" pitchFamily="2" charset="2"/>
              <a:buChar char="§"/>
            </a:pPr>
            <a:r>
              <a:rPr lang="en-US" sz="1050" dirty="0"/>
              <a:t>As per Figure 2.2, right below the title </a:t>
            </a:r>
            <a:r>
              <a:rPr lang="en-US" sz="1050" i="1" dirty="0"/>
              <a:t>Water is Life  (Level 2</a:t>
            </a:r>
            <a:r>
              <a:rPr lang="en-US" sz="1050" dirty="0"/>
              <a:t>), you will find the project’s brief block that includes:</a:t>
            </a:r>
          </a:p>
        </p:txBody>
      </p:sp>
      <p:sp>
        <p:nvSpPr>
          <p:cNvPr id="97" name="TextBox 96">
            <a:extLst>
              <a:ext uri="{FF2B5EF4-FFF2-40B4-BE49-F238E27FC236}">
                <a16:creationId xmlns:a16="http://schemas.microsoft.com/office/drawing/2014/main" id="{8DA2AE71-F7D2-BA48-83A8-2CF7518CAC15}"/>
              </a:ext>
            </a:extLst>
          </p:cNvPr>
          <p:cNvSpPr txBox="1"/>
          <p:nvPr/>
        </p:nvSpPr>
        <p:spPr>
          <a:xfrm>
            <a:off x="1929219" y="6667691"/>
            <a:ext cx="7205476" cy="1763881"/>
          </a:xfrm>
          <a:prstGeom prst="rect">
            <a:avLst/>
          </a:prstGeom>
          <a:noFill/>
        </p:spPr>
        <p:txBody>
          <a:bodyPr wrap="square" rtlCol="0">
            <a:spAutoFit/>
          </a:bodyPr>
          <a:lstStyle/>
          <a:p>
            <a:pPr marL="742950" lvl="1" indent="-285750">
              <a:lnSpc>
                <a:spcPct val="150000"/>
              </a:lnSpc>
              <a:buClr>
                <a:srgbClr val="AE1224"/>
              </a:buClr>
              <a:buSzPts val="1200"/>
              <a:buFont typeface="Wingdings" pitchFamily="2" charset="2"/>
              <a:buChar char="§"/>
            </a:pPr>
            <a:r>
              <a:rPr lang="en-US" sz="1050" dirty="0">
                <a:solidFill>
                  <a:srgbClr val="AE1224"/>
                </a:solidFill>
              </a:rPr>
              <a:t>Description of the project </a:t>
            </a:r>
            <a:r>
              <a:rPr lang="en-US" sz="1050" dirty="0"/>
              <a:t>– </a:t>
            </a:r>
            <a:r>
              <a:rPr lang="en-US" sz="1050" dirty="0">
                <a:latin typeface="Calibri"/>
                <a:cs typeface="Calibri"/>
                <a:sym typeface="Calibri"/>
              </a:rPr>
              <a:t>I</a:t>
            </a:r>
            <a:r>
              <a:rPr lang="en-US" sz="1050" dirty="0">
                <a:latin typeface="Calibri"/>
                <a:ea typeface="Calibri"/>
                <a:cs typeface="Calibri"/>
                <a:sym typeface="Calibri"/>
              </a:rPr>
              <a:t>t</a:t>
            </a:r>
            <a:r>
              <a:rPr lang="en-US" sz="1050" dirty="0">
                <a:solidFill>
                  <a:srgbClr val="FF0000"/>
                </a:solidFill>
                <a:latin typeface="Calibri"/>
                <a:ea typeface="Calibri"/>
                <a:cs typeface="Calibri"/>
                <a:sym typeface="Calibri"/>
              </a:rPr>
              <a:t> </a:t>
            </a:r>
            <a:r>
              <a:rPr lang="en-US" sz="1050" dirty="0">
                <a:latin typeface="Calibri"/>
                <a:ea typeface="Calibri"/>
                <a:cs typeface="Calibri"/>
                <a:sym typeface="Calibri"/>
              </a:rPr>
              <a:t>explains the main idea of the project</a:t>
            </a:r>
            <a:endParaRPr lang="en-US" sz="1050" dirty="0"/>
          </a:p>
          <a:p>
            <a:pPr marL="742950" lvl="1" indent="-285750">
              <a:lnSpc>
                <a:spcPct val="150000"/>
              </a:lnSpc>
              <a:buFont typeface="Wingdings" pitchFamily="2" charset="2"/>
              <a:buChar char="§"/>
            </a:pPr>
            <a:r>
              <a:rPr lang="en-US" sz="1050" dirty="0">
                <a:solidFill>
                  <a:srgbClr val="AE1224"/>
                </a:solidFill>
              </a:rPr>
              <a:t>Leading</a:t>
            </a:r>
            <a:r>
              <a:rPr lang="en-US" sz="1050" dirty="0">
                <a:solidFill>
                  <a:srgbClr val="D9232D"/>
                </a:solidFill>
              </a:rPr>
              <a:t> </a:t>
            </a:r>
            <a:r>
              <a:rPr lang="en-US" sz="1050" dirty="0">
                <a:solidFill>
                  <a:srgbClr val="AE1224"/>
                </a:solidFill>
              </a:rPr>
              <a:t>Question</a:t>
            </a:r>
            <a:r>
              <a:rPr lang="en-US" sz="1050" dirty="0">
                <a:solidFill>
                  <a:srgbClr val="D9232D"/>
                </a:solidFill>
              </a:rPr>
              <a:t> </a:t>
            </a:r>
            <a:r>
              <a:rPr lang="en-US" sz="1050" dirty="0"/>
              <a:t>– It is a question that triggers students’ curiosity and interest to learn more about the project’s topic.</a:t>
            </a:r>
          </a:p>
          <a:p>
            <a:pPr marL="742950" lvl="1" indent="-285750">
              <a:lnSpc>
                <a:spcPct val="150000"/>
              </a:lnSpc>
              <a:buFont typeface="Wingdings" pitchFamily="2" charset="2"/>
              <a:buChar char="§"/>
            </a:pPr>
            <a:r>
              <a:rPr lang="en-US" sz="1050" dirty="0">
                <a:solidFill>
                  <a:srgbClr val="AE1224"/>
                </a:solidFill>
              </a:rPr>
              <a:t>Total Time Required </a:t>
            </a:r>
            <a:r>
              <a:rPr lang="en-US" sz="1050" dirty="0"/>
              <a:t>– It indicates expected time needed to successfully complete this project. Kindly note that your students may require less or more time.</a:t>
            </a:r>
          </a:p>
          <a:p>
            <a:pPr marL="742950" lvl="1" indent="-285750">
              <a:lnSpc>
                <a:spcPct val="150000"/>
              </a:lnSpc>
              <a:buFont typeface="Wingdings" pitchFamily="2" charset="2"/>
              <a:buChar char="§"/>
            </a:pPr>
            <a:r>
              <a:rPr lang="en-US" sz="1050" dirty="0">
                <a:solidFill>
                  <a:srgbClr val="AE1224"/>
                </a:solidFill>
              </a:rPr>
              <a:t>Supplies Required </a:t>
            </a:r>
            <a:r>
              <a:rPr lang="en-US" sz="1050" dirty="0"/>
              <a:t>– All needed supplies will be listed here. </a:t>
            </a:r>
          </a:p>
          <a:p>
            <a:pPr marL="742950" lvl="1" indent="-285750">
              <a:lnSpc>
                <a:spcPct val="150000"/>
              </a:lnSpc>
              <a:buFont typeface="Wingdings" pitchFamily="2" charset="2"/>
              <a:buChar char="§"/>
            </a:pPr>
            <a:endParaRPr lang="en-US" sz="1050" dirty="0"/>
          </a:p>
        </p:txBody>
      </p:sp>
      <p:sp>
        <p:nvSpPr>
          <p:cNvPr id="98" name="TextBox 97">
            <a:extLst>
              <a:ext uri="{FF2B5EF4-FFF2-40B4-BE49-F238E27FC236}">
                <a16:creationId xmlns:a16="http://schemas.microsoft.com/office/drawing/2014/main" id="{E0F867B1-67E8-3C4E-8ECE-885AAE353027}"/>
              </a:ext>
            </a:extLst>
          </p:cNvPr>
          <p:cNvSpPr txBox="1"/>
          <p:nvPr/>
        </p:nvSpPr>
        <p:spPr>
          <a:xfrm>
            <a:off x="2144078" y="9710382"/>
            <a:ext cx="7365692" cy="552011"/>
          </a:xfrm>
          <a:prstGeom prst="rect">
            <a:avLst/>
          </a:prstGeom>
          <a:noFill/>
        </p:spPr>
        <p:txBody>
          <a:bodyPr wrap="square" rtlCol="0">
            <a:spAutoFit/>
          </a:bodyPr>
          <a:lstStyle/>
          <a:p>
            <a:pPr marL="285750" indent="-285750">
              <a:lnSpc>
                <a:spcPct val="150000"/>
              </a:lnSpc>
              <a:buFont typeface="Wingdings" pitchFamily="2" charset="2"/>
              <a:buChar char="§"/>
            </a:pPr>
            <a:r>
              <a:rPr lang="en-US" sz="1050" dirty="0"/>
              <a:t>Kindly note that at the end of every page of the project document, EAA provides you with a form to submit your feedback about the any project; as shown in Figure 2.4, you only need to click on the link to access the form.</a:t>
            </a:r>
          </a:p>
        </p:txBody>
      </p:sp>
      <p:sp>
        <p:nvSpPr>
          <p:cNvPr id="100" name="TextBox 99">
            <a:extLst>
              <a:ext uri="{FF2B5EF4-FFF2-40B4-BE49-F238E27FC236}">
                <a16:creationId xmlns:a16="http://schemas.microsoft.com/office/drawing/2014/main" id="{9C96CDBF-94A5-964E-BCA9-69849755A4D5}"/>
              </a:ext>
            </a:extLst>
          </p:cNvPr>
          <p:cNvSpPr txBox="1"/>
          <p:nvPr/>
        </p:nvSpPr>
        <p:spPr>
          <a:xfrm>
            <a:off x="9853393" y="9113568"/>
            <a:ext cx="3501201" cy="246221"/>
          </a:xfrm>
          <a:prstGeom prst="rect">
            <a:avLst/>
          </a:prstGeom>
          <a:noFill/>
        </p:spPr>
        <p:txBody>
          <a:bodyPr wrap="square" rtlCol="0">
            <a:spAutoFit/>
          </a:bodyPr>
          <a:lstStyle/>
          <a:p>
            <a:pPr algn="ctr"/>
            <a:r>
              <a:rPr lang="en-US" sz="1000" b="1" dirty="0"/>
              <a:t>Figure 2.3: </a:t>
            </a:r>
            <a:r>
              <a:rPr lang="en-US" sz="1000" dirty="0"/>
              <a:t>My Lovely Bird Project Overview</a:t>
            </a:r>
          </a:p>
        </p:txBody>
      </p:sp>
      <p:sp>
        <p:nvSpPr>
          <p:cNvPr id="101" name="Title 1">
            <a:extLst>
              <a:ext uri="{FF2B5EF4-FFF2-40B4-BE49-F238E27FC236}">
                <a16:creationId xmlns:a16="http://schemas.microsoft.com/office/drawing/2014/main" id="{2804AC73-8B27-4240-A8F7-B5C4513BB19C}"/>
              </a:ext>
            </a:extLst>
          </p:cNvPr>
          <p:cNvSpPr txBox="1">
            <a:spLocks/>
          </p:cNvSpPr>
          <p:nvPr/>
        </p:nvSpPr>
        <p:spPr>
          <a:xfrm>
            <a:off x="2120379" y="5655902"/>
            <a:ext cx="6709081" cy="395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rgbClr val="C43E38"/>
                </a:solidFill>
              </a:rPr>
              <a:t>2.2.1. Get Familiar with Project Document (1/2) </a:t>
            </a:r>
          </a:p>
        </p:txBody>
      </p:sp>
      <p:sp>
        <p:nvSpPr>
          <p:cNvPr id="102" name="TextBox 101">
            <a:extLst>
              <a:ext uri="{FF2B5EF4-FFF2-40B4-BE49-F238E27FC236}">
                <a16:creationId xmlns:a16="http://schemas.microsoft.com/office/drawing/2014/main" id="{3483282E-48F1-444F-982B-22F0DDD6ED62}"/>
              </a:ext>
            </a:extLst>
          </p:cNvPr>
          <p:cNvSpPr txBox="1"/>
          <p:nvPr/>
        </p:nvSpPr>
        <p:spPr>
          <a:xfrm>
            <a:off x="1929219" y="8215087"/>
            <a:ext cx="7507284" cy="1521507"/>
          </a:xfrm>
          <a:prstGeom prst="rect">
            <a:avLst/>
          </a:prstGeom>
          <a:noFill/>
        </p:spPr>
        <p:txBody>
          <a:bodyPr wrap="square" rtlCol="0">
            <a:spAutoFit/>
          </a:bodyPr>
          <a:lstStyle/>
          <a:p>
            <a:pPr marL="742950" lvl="1" indent="-285750">
              <a:lnSpc>
                <a:spcPct val="150000"/>
              </a:lnSpc>
              <a:buFont typeface="Wingdings" pitchFamily="2" charset="2"/>
              <a:buChar char="§"/>
            </a:pPr>
            <a:r>
              <a:rPr lang="en-US" sz="1050" dirty="0">
                <a:solidFill>
                  <a:srgbClr val="AE1224"/>
                </a:solidFill>
              </a:rPr>
              <a:t>Learning Outcomes </a:t>
            </a:r>
            <a:r>
              <a:rPr lang="en-US" sz="1050" dirty="0"/>
              <a:t>– It includes a list of the learning results that this project is designed to accomplish. For example, </a:t>
            </a:r>
            <a:r>
              <a:rPr lang="en-US" sz="1050" i="1" dirty="0"/>
              <a:t>My Lovely Bird (Level 1) </a:t>
            </a:r>
            <a:r>
              <a:rPr lang="en-US" sz="1050" dirty="0"/>
              <a:t>project </a:t>
            </a:r>
            <a:r>
              <a:rPr lang="en-US" sz="1050" i="1" dirty="0"/>
              <a:t>, </a:t>
            </a:r>
            <a:r>
              <a:rPr lang="en-US" sz="1050" dirty="0"/>
              <a:t>Figure 2.3, will be reduced to an art and craft project if the project outcome </a:t>
            </a:r>
            <a:r>
              <a:rPr lang="en-US" sz="1050" dirty="0">
                <a:highlight>
                  <a:srgbClr val="FFFF00"/>
                </a:highlight>
              </a:rPr>
              <a:t>“counting from 11 to 20” </a:t>
            </a:r>
            <a:r>
              <a:rPr lang="en-US" sz="1050" dirty="0"/>
              <a:t>is not achieved; other skills, like fine motor, creativity, and eye-hand coordination will still be developed.</a:t>
            </a:r>
            <a:endParaRPr lang="en-US" sz="1050" dirty="0">
              <a:solidFill>
                <a:schemeClr val="accent1">
                  <a:lumMod val="75000"/>
                </a:schemeClr>
              </a:solidFill>
              <a:highlight>
                <a:srgbClr val="00FF00"/>
              </a:highlight>
            </a:endParaRPr>
          </a:p>
          <a:p>
            <a:pPr marL="742950" lvl="1" indent="-285750">
              <a:lnSpc>
                <a:spcPct val="150000"/>
              </a:lnSpc>
              <a:buFont typeface="Wingdings" pitchFamily="2" charset="2"/>
              <a:buChar char="§"/>
            </a:pPr>
            <a:r>
              <a:rPr lang="en-US" sz="1050" dirty="0">
                <a:solidFill>
                  <a:srgbClr val="AE1224"/>
                </a:solidFill>
              </a:rPr>
              <a:t>Previous Learning </a:t>
            </a:r>
            <a:r>
              <a:rPr lang="en-US" sz="1050" dirty="0"/>
              <a:t>– This section will indicate if any specific prior knowledge is required for your students to successfully implement the project. </a:t>
            </a:r>
          </a:p>
          <a:p>
            <a:pPr marL="742950" lvl="1" indent="-285750">
              <a:lnSpc>
                <a:spcPct val="150000"/>
              </a:lnSpc>
              <a:buFont typeface="Wingdings" pitchFamily="2" charset="2"/>
              <a:buChar char="§"/>
            </a:pPr>
            <a:endParaRPr lang="en-US" sz="1050" dirty="0"/>
          </a:p>
        </p:txBody>
      </p:sp>
      <p:sp>
        <p:nvSpPr>
          <p:cNvPr id="106" name="TextBox 105">
            <a:extLst>
              <a:ext uri="{FF2B5EF4-FFF2-40B4-BE49-F238E27FC236}">
                <a16:creationId xmlns:a16="http://schemas.microsoft.com/office/drawing/2014/main" id="{CA24605C-682A-1841-ADAD-89A512C331E9}"/>
              </a:ext>
            </a:extLst>
          </p:cNvPr>
          <p:cNvSpPr txBox="1"/>
          <p:nvPr/>
        </p:nvSpPr>
        <p:spPr>
          <a:xfrm>
            <a:off x="9853393" y="9956741"/>
            <a:ext cx="3565425" cy="246221"/>
          </a:xfrm>
          <a:prstGeom prst="rect">
            <a:avLst/>
          </a:prstGeom>
          <a:noFill/>
        </p:spPr>
        <p:txBody>
          <a:bodyPr wrap="square" rtlCol="0">
            <a:spAutoFit/>
          </a:bodyPr>
          <a:lstStyle/>
          <a:p>
            <a:pPr algn="ctr"/>
            <a:r>
              <a:rPr lang="en-US" sz="1000" b="1" dirty="0"/>
              <a:t>Figure 2.4: </a:t>
            </a:r>
            <a:r>
              <a:rPr lang="en-US" sz="1000" dirty="0"/>
              <a:t>Project Document – Footer at every page</a:t>
            </a:r>
          </a:p>
        </p:txBody>
      </p:sp>
      <p:pic>
        <p:nvPicPr>
          <p:cNvPr id="107" name="Picture 106">
            <a:extLst>
              <a:ext uri="{FF2B5EF4-FFF2-40B4-BE49-F238E27FC236}">
                <a16:creationId xmlns:a16="http://schemas.microsoft.com/office/drawing/2014/main" id="{5A76D8A4-F7D7-7B4E-9582-58A5F9791D4B}"/>
              </a:ext>
            </a:extLst>
          </p:cNvPr>
          <p:cNvPicPr>
            <a:picLocks noChangeAspect="1"/>
          </p:cNvPicPr>
          <p:nvPr/>
        </p:nvPicPr>
        <p:blipFill rotWithShape="1">
          <a:blip r:embed="rId4"/>
          <a:srcRect l="24140" t="59497" r="37031" b="33870"/>
          <a:stretch/>
        </p:blipFill>
        <p:spPr>
          <a:xfrm>
            <a:off x="9853393" y="9588613"/>
            <a:ext cx="3565425" cy="342590"/>
          </a:xfrm>
          <a:prstGeom prst="rect">
            <a:avLst/>
          </a:prstGeom>
          <a:ln w="19050">
            <a:solidFill>
              <a:schemeClr val="bg2">
                <a:lumMod val="90000"/>
              </a:schemeClr>
            </a:solidFill>
          </a:ln>
          <a:effectLst/>
        </p:spPr>
      </p:pic>
      <p:pic>
        <p:nvPicPr>
          <p:cNvPr id="38" name="Picture 37">
            <a:extLst>
              <a:ext uri="{FF2B5EF4-FFF2-40B4-BE49-F238E27FC236}">
                <a16:creationId xmlns:a16="http://schemas.microsoft.com/office/drawing/2014/main" id="{F1901D8B-4EE4-44ED-8473-E13951A1F5F1}"/>
              </a:ext>
            </a:extLst>
          </p:cNvPr>
          <p:cNvPicPr>
            <a:picLocks noChangeAspect="1"/>
          </p:cNvPicPr>
          <p:nvPr/>
        </p:nvPicPr>
        <p:blipFill rotWithShape="1">
          <a:blip r:embed="rId5"/>
          <a:srcRect l="26033" t="35362" r="42120" b="53291"/>
          <a:stretch/>
        </p:blipFill>
        <p:spPr>
          <a:xfrm>
            <a:off x="9904608" y="7818401"/>
            <a:ext cx="3492275" cy="699940"/>
          </a:xfrm>
          <a:prstGeom prst="rect">
            <a:avLst/>
          </a:prstGeom>
          <a:solidFill>
            <a:srgbClr val="DAE3F3"/>
          </a:solidFill>
          <a:ln w="28575">
            <a:solidFill>
              <a:schemeClr val="bg2">
                <a:lumMod val="90000"/>
              </a:schemeClr>
            </a:solidFill>
          </a:ln>
          <a:effectLst/>
        </p:spPr>
      </p:pic>
      <p:pic>
        <p:nvPicPr>
          <p:cNvPr id="3" name="Picture 2">
            <a:extLst>
              <a:ext uri="{FF2B5EF4-FFF2-40B4-BE49-F238E27FC236}">
                <a16:creationId xmlns:a16="http://schemas.microsoft.com/office/drawing/2014/main" id="{6A74566B-A643-4A57-AF9E-1346E10725CD}"/>
              </a:ext>
            </a:extLst>
          </p:cNvPr>
          <p:cNvPicPr>
            <a:picLocks noChangeAspect="1"/>
          </p:cNvPicPr>
          <p:nvPr/>
        </p:nvPicPr>
        <p:blipFill rotWithShape="1">
          <a:blip r:embed="rId6"/>
          <a:srcRect l="30745" t="69373" r="31825" b="15882"/>
          <a:stretch/>
        </p:blipFill>
        <p:spPr>
          <a:xfrm>
            <a:off x="9881555" y="8500102"/>
            <a:ext cx="3515328" cy="579689"/>
          </a:xfrm>
          <a:prstGeom prst="rect">
            <a:avLst/>
          </a:prstGeom>
        </p:spPr>
      </p:pic>
      <p:pic>
        <p:nvPicPr>
          <p:cNvPr id="42" name="Picture 41">
            <a:extLst>
              <a:ext uri="{FF2B5EF4-FFF2-40B4-BE49-F238E27FC236}">
                <a16:creationId xmlns:a16="http://schemas.microsoft.com/office/drawing/2014/main" id="{A5CF6366-144F-4FB0-A75C-0BB4E33FD86F}"/>
              </a:ext>
            </a:extLst>
          </p:cNvPr>
          <p:cNvPicPr>
            <a:picLocks noChangeAspect="1"/>
          </p:cNvPicPr>
          <p:nvPr/>
        </p:nvPicPr>
        <p:blipFill rotWithShape="1">
          <a:blip r:embed="rId5"/>
          <a:srcRect l="5389" t="35362" r="75222" b="34177"/>
          <a:stretch/>
        </p:blipFill>
        <p:spPr>
          <a:xfrm>
            <a:off x="12918820" y="7825675"/>
            <a:ext cx="464009" cy="410057"/>
          </a:xfrm>
          <a:prstGeom prst="rect">
            <a:avLst/>
          </a:prstGeom>
          <a:ln>
            <a:noFill/>
          </a:ln>
          <a:effectLst/>
        </p:spPr>
      </p:pic>
      <p:sp>
        <p:nvSpPr>
          <p:cNvPr id="4" name="Rectangle 3">
            <a:extLst>
              <a:ext uri="{FF2B5EF4-FFF2-40B4-BE49-F238E27FC236}">
                <a16:creationId xmlns:a16="http://schemas.microsoft.com/office/drawing/2014/main" id="{72CFEDB7-C65B-446A-9A0E-13C2E967AFF1}"/>
              </a:ext>
            </a:extLst>
          </p:cNvPr>
          <p:cNvSpPr/>
          <p:nvPr/>
        </p:nvSpPr>
        <p:spPr>
          <a:xfrm>
            <a:off x="9881555" y="7804978"/>
            <a:ext cx="3515328" cy="1260076"/>
          </a:xfrm>
          <a:prstGeom prst="rect">
            <a:avLst/>
          </a:prstGeom>
          <a:noFill/>
          <a:ln w="38100">
            <a:solidFill>
              <a:srgbClr val="D0CE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EA0617CE-D296-4B84-AB6D-DBCD19DF0A09}"/>
                  </a:ext>
                </a:extLst>
              </p14:cNvPr>
              <p14:cNvContentPartPr/>
              <p14:nvPr/>
            </p14:nvContentPartPr>
            <p14:xfrm>
              <a:off x="10924763" y="8651955"/>
              <a:ext cx="1190520" cy="35280"/>
            </p14:xfrm>
          </p:contentPart>
        </mc:Choice>
        <mc:Fallback xmlns="">
          <p:pic>
            <p:nvPicPr>
              <p:cNvPr id="5" name="Ink 4">
                <a:extLst>
                  <a:ext uri="{FF2B5EF4-FFF2-40B4-BE49-F238E27FC236}">
                    <a16:creationId xmlns:a16="http://schemas.microsoft.com/office/drawing/2014/main" id="{EA0617CE-D296-4B84-AB6D-DBCD19DF0A09}"/>
                  </a:ext>
                </a:extLst>
              </p:cNvPr>
              <p:cNvPicPr/>
              <p:nvPr/>
            </p:nvPicPr>
            <p:blipFill>
              <a:blip r:embed="rId8"/>
              <a:stretch>
                <a:fillRect/>
              </a:stretch>
            </p:blipFill>
            <p:spPr>
              <a:xfrm>
                <a:off x="10888763" y="8579955"/>
                <a:ext cx="1262160" cy="178920"/>
              </a:xfrm>
              <a:prstGeom prst="rect">
                <a:avLst/>
              </a:prstGeom>
            </p:spPr>
          </p:pic>
        </mc:Fallback>
      </mc:AlternateContent>
      <p:pic>
        <p:nvPicPr>
          <p:cNvPr id="45" name="Graphic 44" descr="Cursor with solid fill">
            <a:extLst>
              <a:ext uri="{FF2B5EF4-FFF2-40B4-BE49-F238E27FC236}">
                <a16:creationId xmlns:a16="http://schemas.microsoft.com/office/drawing/2014/main" id="{9A7FD2EE-764F-4B04-983C-42CCE272F4E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285624">
            <a:off x="11546357" y="9673858"/>
            <a:ext cx="399342" cy="399342"/>
          </a:xfrm>
          <a:prstGeom prst="rect">
            <a:avLst/>
          </a:prstGeom>
        </p:spPr>
      </p:pic>
    </p:spTree>
    <p:extLst>
      <p:ext uri="{BB962C8B-B14F-4D97-AF65-F5344CB8AC3E}">
        <p14:creationId xmlns:p14="http://schemas.microsoft.com/office/powerpoint/2010/main" val="1985527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228CC586-E11E-2942-9300-85748EC4E15E}"/>
              </a:ext>
            </a:extLst>
          </p:cNvPr>
          <p:cNvSpPr/>
          <p:nvPr/>
        </p:nvSpPr>
        <p:spPr>
          <a:xfrm>
            <a:off x="12097343" y="0"/>
            <a:ext cx="1618657" cy="10573987"/>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FE515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2 – Project Contextualization </a:t>
            </a:r>
          </a:p>
        </p:txBody>
      </p:sp>
      <p:pic>
        <p:nvPicPr>
          <p:cNvPr id="3" name="Picture 2" descr="A group of people sitting on the floor&#10;&#10;Description automatically generated with low confidence">
            <a:extLst>
              <a:ext uri="{FF2B5EF4-FFF2-40B4-BE49-F238E27FC236}">
                <a16:creationId xmlns:a16="http://schemas.microsoft.com/office/drawing/2014/main" id="{7152F781-AAE6-5B46-8D0E-0114BDECB3D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456"/>
                    </a14:imgEffect>
                    <a14:imgEffect>
                      <a14:brightnessContrast bright="11000" contrast="-4000"/>
                    </a14:imgEffect>
                  </a14:imgLayer>
                </a14:imgProps>
              </a:ext>
              <a:ext uri="{28A0092B-C50C-407E-A947-70E740481C1C}">
                <a14:useLocalDpi xmlns:a14="http://schemas.microsoft.com/office/drawing/2010/main" val="0"/>
              </a:ext>
            </a:extLst>
          </a:blip>
          <a:srcRect t="8733"/>
          <a:stretch/>
        </p:blipFill>
        <p:spPr>
          <a:xfrm>
            <a:off x="7285953" y="7046546"/>
            <a:ext cx="4632221" cy="3174413"/>
          </a:xfrm>
          <a:prstGeom prst="rect">
            <a:avLst/>
          </a:prstGeom>
        </p:spPr>
      </p:pic>
      <p:sp>
        <p:nvSpPr>
          <p:cNvPr id="71" name="TextBox 70">
            <a:extLst>
              <a:ext uri="{FF2B5EF4-FFF2-40B4-BE49-F238E27FC236}">
                <a16:creationId xmlns:a16="http://schemas.microsoft.com/office/drawing/2014/main" id="{06C96277-01C2-034C-8B75-0BC3E01DD56F}"/>
              </a:ext>
            </a:extLst>
          </p:cNvPr>
          <p:cNvSpPr txBox="1"/>
          <p:nvPr/>
        </p:nvSpPr>
        <p:spPr>
          <a:xfrm>
            <a:off x="7244339" y="3015908"/>
            <a:ext cx="4105696" cy="253916"/>
          </a:xfrm>
          <a:prstGeom prst="rect">
            <a:avLst/>
          </a:prstGeom>
          <a:noFill/>
          <a:effectLst/>
        </p:spPr>
        <p:txBody>
          <a:bodyPr wrap="square" rtlCol="0">
            <a:spAutoFit/>
          </a:bodyPr>
          <a:lstStyle/>
          <a:p>
            <a:pPr algn="ctr"/>
            <a:r>
              <a:rPr lang="en-US" sz="1050" b="1" dirty="0"/>
              <a:t>Figure 2.5: </a:t>
            </a:r>
            <a:r>
              <a:rPr lang="en-US" sz="1050" dirty="0"/>
              <a:t>Project Document – Block #2</a:t>
            </a:r>
          </a:p>
        </p:txBody>
      </p:sp>
      <p:sp>
        <p:nvSpPr>
          <p:cNvPr id="72" name="TextBox 71">
            <a:extLst>
              <a:ext uri="{FF2B5EF4-FFF2-40B4-BE49-F238E27FC236}">
                <a16:creationId xmlns:a16="http://schemas.microsoft.com/office/drawing/2014/main" id="{E969E577-51A3-CD4B-A860-6AC4D92F05CC}"/>
              </a:ext>
            </a:extLst>
          </p:cNvPr>
          <p:cNvSpPr txBox="1"/>
          <p:nvPr/>
        </p:nvSpPr>
        <p:spPr>
          <a:xfrm>
            <a:off x="7367284" y="4380691"/>
            <a:ext cx="4214975" cy="246221"/>
          </a:xfrm>
          <a:prstGeom prst="rect">
            <a:avLst/>
          </a:prstGeom>
          <a:noFill/>
          <a:effectLst/>
        </p:spPr>
        <p:txBody>
          <a:bodyPr wrap="square" rtlCol="0">
            <a:spAutoFit/>
          </a:bodyPr>
          <a:lstStyle/>
          <a:p>
            <a:pPr algn="ctr"/>
            <a:r>
              <a:rPr lang="en-US" sz="1000" b="1" dirty="0"/>
              <a:t>Figure 2.6: </a:t>
            </a:r>
            <a:r>
              <a:rPr lang="en-US" sz="1000" dirty="0"/>
              <a:t>Project Document – Block #3</a:t>
            </a:r>
          </a:p>
        </p:txBody>
      </p:sp>
      <p:sp>
        <p:nvSpPr>
          <p:cNvPr id="73" name="TextBox 72">
            <a:extLst>
              <a:ext uri="{FF2B5EF4-FFF2-40B4-BE49-F238E27FC236}">
                <a16:creationId xmlns:a16="http://schemas.microsoft.com/office/drawing/2014/main" id="{B20574CF-CB07-2D4C-93BD-2FA42BACECEB}"/>
              </a:ext>
            </a:extLst>
          </p:cNvPr>
          <p:cNvSpPr txBox="1"/>
          <p:nvPr/>
        </p:nvSpPr>
        <p:spPr>
          <a:xfrm>
            <a:off x="7367286" y="6527739"/>
            <a:ext cx="4214975" cy="246221"/>
          </a:xfrm>
          <a:prstGeom prst="rect">
            <a:avLst/>
          </a:prstGeom>
          <a:noFill/>
          <a:effectLst/>
        </p:spPr>
        <p:txBody>
          <a:bodyPr wrap="square" rtlCol="0">
            <a:spAutoFit/>
          </a:bodyPr>
          <a:lstStyle/>
          <a:p>
            <a:pPr algn="ctr"/>
            <a:r>
              <a:rPr lang="en-US" sz="1000" b="1" dirty="0"/>
              <a:t>Figure 2.7: </a:t>
            </a:r>
            <a:r>
              <a:rPr lang="en-US" sz="1000" dirty="0"/>
              <a:t>Project Document – Block #4 &amp; Block #5</a:t>
            </a:r>
          </a:p>
        </p:txBody>
      </p:sp>
      <p:pic>
        <p:nvPicPr>
          <p:cNvPr id="74" name="Picture 73" descr="Graphical user interface, text, application&#10;&#10;Description automatically generated">
            <a:extLst>
              <a:ext uri="{FF2B5EF4-FFF2-40B4-BE49-F238E27FC236}">
                <a16:creationId xmlns:a16="http://schemas.microsoft.com/office/drawing/2014/main" id="{3B8DADF7-5481-064A-BDCC-E95CBFC206B7}"/>
              </a:ext>
            </a:extLst>
          </p:cNvPr>
          <p:cNvPicPr>
            <a:picLocks noChangeAspect="1"/>
          </p:cNvPicPr>
          <p:nvPr/>
        </p:nvPicPr>
        <p:blipFill rotWithShape="1">
          <a:blip r:embed="rId4">
            <a:extLst>
              <a:ext uri="{28A0092B-C50C-407E-A947-70E740481C1C}">
                <a14:useLocalDpi xmlns:a14="http://schemas.microsoft.com/office/drawing/2010/main" val="0"/>
              </a:ext>
            </a:extLst>
          </a:blip>
          <a:srcRect l="26085" t="11528" r="24045" b="70625"/>
          <a:stretch/>
        </p:blipFill>
        <p:spPr>
          <a:xfrm>
            <a:off x="7257578" y="3342069"/>
            <a:ext cx="4585765" cy="1025712"/>
          </a:xfrm>
          <a:prstGeom prst="rect">
            <a:avLst/>
          </a:prstGeom>
          <a:ln>
            <a:solidFill>
              <a:schemeClr val="tx1">
                <a:lumMod val="65000"/>
                <a:lumOff val="35000"/>
              </a:schemeClr>
            </a:solidFill>
          </a:ln>
          <a:effectLst/>
        </p:spPr>
      </p:pic>
      <p:pic>
        <p:nvPicPr>
          <p:cNvPr id="75" name="Picture 74" descr="Graphical user interface, text, application&#10;&#10;Description automatically generated">
            <a:extLst>
              <a:ext uri="{FF2B5EF4-FFF2-40B4-BE49-F238E27FC236}">
                <a16:creationId xmlns:a16="http://schemas.microsoft.com/office/drawing/2014/main" id="{BD10D66A-38AD-2B47-9D3D-68C37B5DA9FB}"/>
              </a:ext>
            </a:extLst>
          </p:cNvPr>
          <p:cNvPicPr>
            <a:picLocks noChangeAspect="1"/>
          </p:cNvPicPr>
          <p:nvPr/>
        </p:nvPicPr>
        <p:blipFill rotWithShape="1">
          <a:blip r:embed="rId4">
            <a:extLst>
              <a:ext uri="{28A0092B-C50C-407E-A947-70E740481C1C}">
                <a14:useLocalDpi xmlns:a14="http://schemas.microsoft.com/office/drawing/2010/main" val="0"/>
              </a:ext>
            </a:extLst>
          </a:blip>
          <a:srcRect l="26085" t="65130" r="25217" b="5301"/>
          <a:stretch/>
        </p:blipFill>
        <p:spPr>
          <a:xfrm>
            <a:off x="7285953" y="4761589"/>
            <a:ext cx="4557389" cy="1729553"/>
          </a:xfrm>
          <a:prstGeom prst="rect">
            <a:avLst/>
          </a:prstGeom>
          <a:ln>
            <a:solidFill>
              <a:schemeClr val="tx1">
                <a:lumMod val="65000"/>
                <a:lumOff val="35000"/>
              </a:schemeClr>
            </a:solidFill>
          </a:ln>
          <a:effectLst/>
        </p:spPr>
      </p:pic>
      <p:pic>
        <p:nvPicPr>
          <p:cNvPr id="76" name="Picture 75" descr="Graphical user interface, text, application, Word&#10;&#10;Description automatically generated">
            <a:extLst>
              <a:ext uri="{FF2B5EF4-FFF2-40B4-BE49-F238E27FC236}">
                <a16:creationId xmlns:a16="http://schemas.microsoft.com/office/drawing/2014/main" id="{82AB9D5D-7E01-4F4B-B456-937FAD674A61}"/>
              </a:ext>
            </a:extLst>
          </p:cNvPr>
          <p:cNvPicPr>
            <a:picLocks noChangeAspect="1"/>
          </p:cNvPicPr>
          <p:nvPr/>
        </p:nvPicPr>
        <p:blipFill rotWithShape="1">
          <a:blip r:embed="rId5">
            <a:extLst>
              <a:ext uri="{28A0092B-C50C-407E-A947-70E740481C1C}">
                <a14:useLocalDpi xmlns:a14="http://schemas.microsoft.com/office/drawing/2010/main" val="0"/>
              </a:ext>
            </a:extLst>
          </a:blip>
          <a:srcRect l="24913" t="10465" r="25217" b="54495"/>
          <a:stretch/>
        </p:blipFill>
        <p:spPr>
          <a:xfrm>
            <a:off x="7257578" y="953821"/>
            <a:ext cx="4585764" cy="2013840"/>
          </a:xfrm>
          <a:prstGeom prst="rect">
            <a:avLst/>
          </a:prstGeom>
          <a:ln>
            <a:solidFill>
              <a:schemeClr val="tx1">
                <a:lumMod val="65000"/>
                <a:lumOff val="35000"/>
              </a:schemeClr>
            </a:solidFill>
          </a:ln>
          <a:effectLst/>
        </p:spPr>
      </p:pic>
      <p:sp>
        <p:nvSpPr>
          <p:cNvPr id="77" name="TextBox 76">
            <a:extLst>
              <a:ext uri="{FF2B5EF4-FFF2-40B4-BE49-F238E27FC236}">
                <a16:creationId xmlns:a16="http://schemas.microsoft.com/office/drawing/2014/main" id="{1030A52E-F4F2-6D49-8601-E407EFD322EB}"/>
              </a:ext>
            </a:extLst>
          </p:cNvPr>
          <p:cNvSpPr txBox="1"/>
          <p:nvPr/>
        </p:nvSpPr>
        <p:spPr>
          <a:xfrm>
            <a:off x="2069210" y="917044"/>
            <a:ext cx="4934367" cy="2248629"/>
          </a:xfrm>
          <a:prstGeom prst="rect">
            <a:avLst/>
          </a:prstGeom>
          <a:noFill/>
          <a:effectLst/>
        </p:spPr>
        <p:txBody>
          <a:bodyPr wrap="square" rtlCol="0">
            <a:spAutoFit/>
          </a:bodyPr>
          <a:lstStyle/>
          <a:p>
            <a:pPr marL="285750" indent="-285750">
              <a:lnSpc>
                <a:spcPct val="150000"/>
              </a:lnSpc>
              <a:buFont typeface="Wingdings" pitchFamily="2" charset="2"/>
              <a:buChar char="§"/>
            </a:pPr>
            <a:r>
              <a:rPr lang="en-US" sz="1050" dirty="0"/>
              <a:t>The next consecutive blocks are titled </a:t>
            </a:r>
            <a:r>
              <a:rPr lang="en-US" sz="1050" i="1" dirty="0"/>
              <a:t>Day 1, Day 2 …etc. </a:t>
            </a:r>
            <a:r>
              <a:rPr lang="en-US" sz="1050" dirty="0"/>
              <a:t> These include the daily activities/lesson plan.</a:t>
            </a:r>
          </a:p>
          <a:p>
            <a:pPr marL="285750" indent="-285750" algn="justLow">
              <a:lnSpc>
                <a:spcPct val="150000"/>
              </a:lnSpc>
              <a:buFont typeface="Wingdings" pitchFamily="2" charset="2"/>
              <a:buChar char="§"/>
            </a:pPr>
            <a:r>
              <a:rPr lang="en-US" sz="1050" dirty="0"/>
              <a:t>Right below the block title (e.g., </a:t>
            </a:r>
            <a:r>
              <a:rPr lang="en-US" sz="1050" i="1" dirty="0"/>
              <a:t>Day 1), </a:t>
            </a:r>
            <a:r>
              <a:rPr lang="en-US" sz="1050" dirty="0"/>
              <a:t>you will find a sentence indicating the main objective of the lesson plan of that day. For example, in Figure 2.5, this objective is: </a:t>
            </a:r>
            <a:r>
              <a:rPr lang="en-US" sz="1050" dirty="0">
                <a:highlight>
                  <a:srgbClr val="FFFF00"/>
                </a:highlight>
              </a:rPr>
              <a:t>“</a:t>
            </a:r>
            <a:r>
              <a:rPr lang="en-US" sz="1050" i="1" dirty="0">
                <a:highlight>
                  <a:srgbClr val="FFFF00"/>
                </a:highlight>
              </a:rPr>
              <a:t>Today you will find out the different ways we use water!.”</a:t>
            </a:r>
          </a:p>
          <a:p>
            <a:pPr marL="285750" indent="-285750">
              <a:lnSpc>
                <a:spcPct val="150000"/>
              </a:lnSpc>
              <a:buFont typeface="Wingdings" pitchFamily="2" charset="2"/>
              <a:buChar char="§"/>
            </a:pPr>
            <a:r>
              <a:rPr lang="en-US" sz="1050" dirty="0"/>
              <a:t>Each daily lesson plan is divided into several activities that are organized in a table that indicates the </a:t>
            </a:r>
            <a:r>
              <a:rPr lang="en-US" sz="1050" dirty="0">
                <a:solidFill>
                  <a:srgbClr val="AE1224"/>
                </a:solidFill>
              </a:rPr>
              <a:t>Suggested Duration </a:t>
            </a:r>
            <a:r>
              <a:rPr lang="en-US" sz="1050" dirty="0"/>
              <a:t>for every activity. All activities are detailed in </a:t>
            </a:r>
            <a:r>
              <a:rPr lang="en-US" sz="1050" dirty="0">
                <a:solidFill>
                  <a:srgbClr val="AE1224"/>
                </a:solidFill>
              </a:rPr>
              <a:t>Activity and Description </a:t>
            </a:r>
            <a:r>
              <a:rPr lang="en-US" sz="1050" dirty="0"/>
              <a:t>column of the organized table.</a:t>
            </a:r>
          </a:p>
          <a:p>
            <a:pPr marL="285750" indent="-285750">
              <a:lnSpc>
                <a:spcPct val="150000"/>
              </a:lnSpc>
              <a:buFont typeface="Wingdings" pitchFamily="2" charset="2"/>
              <a:buChar char="§"/>
            </a:pPr>
            <a:endParaRPr lang="en-US" sz="1050" dirty="0"/>
          </a:p>
        </p:txBody>
      </p:sp>
      <p:sp>
        <p:nvSpPr>
          <p:cNvPr id="78" name="Rectangle 77">
            <a:extLst>
              <a:ext uri="{FF2B5EF4-FFF2-40B4-BE49-F238E27FC236}">
                <a16:creationId xmlns:a16="http://schemas.microsoft.com/office/drawing/2014/main" id="{34A0848A-DE70-1948-9E44-238DE5F01B2A}"/>
              </a:ext>
            </a:extLst>
          </p:cNvPr>
          <p:cNvSpPr/>
          <p:nvPr/>
        </p:nvSpPr>
        <p:spPr>
          <a:xfrm>
            <a:off x="12183642" y="1628071"/>
            <a:ext cx="1429061" cy="359211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solidFill>
                  <a:srgbClr val="E61831"/>
                </a:solidFill>
              </a:rPr>
              <a:t>Tip: </a:t>
            </a:r>
          </a:p>
          <a:p>
            <a:pPr algn="ctr">
              <a:lnSpc>
                <a:spcPct val="150000"/>
              </a:lnSpc>
            </a:pPr>
            <a:r>
              <a:rPr lang="en-US" sz="900" dirty="0">
                <a:solidFill>
                  <a:schemeClr val="tx1"/>
                </a:solidFill>
              </a:rPr>
              <a:t>Suggested Duration for each activity gives you an indication of how long it takes. If you need more or less time to conduct a specific activity, do not panic! It is okay as you will continue the rest of activities the next day.  </a:t>
            </a:r>
          </a:p>
        </p:txBody>
      </p:sp>
      <p:sp>
        <p:nvSpPr>
          <p:cNvPr id="79" name="TextBox 78">
            <a:extLst>
              <a:ext uri="{FF2B5EF4-FFF2-40B4-BE49-F238E27FC236}">
                <a16:creationId xmlns:a16="http://schemas.microsoft.com/office/drawing/2014/main" id="{D28FF595-616F-E440-BAF9-0296A3FB6549}"/>
              </a:ext>
            </a:extLst>
          </p:cNvPr>
          <p:cNvSpPr txBox="1"/>
          <p:nvPr/>
        </p:nvSpPr>
        <p:spPr>
          <a:xfrm>
            <a:off x="2054696" y="2904607"/>
            <a:ext cx="4802577" cy="2733377"/>
          </a:xfrm>
          <a:prstGeom prst="rect">
            <a:avLst/>
          </a:prstGeom>
          <a:noFill/>
          <a:effectLst/>
        </p:spPr>
        <p:txBody>
          <a:bodyPr wrap="square" rtlCol="0">
            <a:spAutoFit/>
          </a:bodyPr>
          <a:lstStyle/>
          <a:p>
            <a:pPr marL="285750" indent="-285750">
              <a:lnSpc>
                <a:spcPct val="150000"/>
              </a:lnSpc>
              <a:buFont typeface="Wingdings" pitchFamily="2" charset="2"/>
              <a:buChar char="§"/>
            </a:pPr>
            <a:r>
              <a:rPr lang="en-US" sz="1050" dirty="0"/>
              <a:t>The following major block, Figure 2.6, is </a:t>
            </a:r>
            <a:r>
              <a:rPr lang="en-US" sz="1050" i="1" dirty="0"/>
              <a:t>Assessment Criteria, </a:t>
            </a:r>
            <a:r>
              <a:rPr lang="en-US" sz="1050" dirty="0"/>
              <a:t>outlines </a:t>
            </a:r>
            <a:r>
              <a:rPr lang="en-US" sz="1050" dirty="0">
                <a:latin typeface="Calibri"/>
                <a:ea typeface="Calibri"/>
                <a:cs typeface="Calibri"/>
                <a:sym typeface="Calibri"/>
              </a:rPr>
              <a:t>quality criteria based on which students’ work can be assessed</a:t>
            </a:r>
            <a:r>
              <a:rPr lang="en-US" sz="1050" dirty="0"/>
              <a:t>. This criteria is usually in alignment with Learning Outcomes.</a:t>
            </a:r>
          </a:p>
          <a:p>
            <a:pPr marL="285750" indent="-285750" algn="justLow">
              <a:lnSpc>
                <a:spcPct val="150000"/>
              </a:lnSpc>
              <a:buFont typeface="Wingdings" pitchFamily="2" charset="2"/>
              <a:buChar char="§"/>
            </a:pPr>
            <a:r>
              <a:rPr lang="en-US" sz="1050" dirty="0"/>
              <a:t>Block #4, </a:t>
            </a:r>
            <a:r>
              <a:rPr lang="en-US" sz="1050" i="1" dirty="0"/>
              <a:t>Additional Enrichment Activities, </a:t>
            </a:r>
            <a:r>
              <a:rPr lang="en-US" sz="1050" dirty="0"/>
              <a:t>includes a list of suggested activities to be used if the project’s main activities were too easy for students or if students can handle more challenging tasks for further enrichment and engagement purposes. An example is provided in Figure 2.7.</a:t>
            </a:r>
          </a:p>
          <a:p>
            <a:pPr marL="285750" indent="-285750">
              <a:lnSpc>
                <a:spcPct val="150000"/>
              </a:lnSpc>
              <a:buFont typeface="Wingdings" pitchFamily="2" charset="2"/>
              <a:buChar char="§"/>
            </a:pPr>
            <a:r>
              <a:rPr lang="en-US" sz="1050" dirty="0"/>
              <a:t>However, if the project and/or its activities seem to be hard for students, the </a:t>
            </a:r>
            <a:r>
              <a:rPr lang="en-US" sz="1050" i="1" dirty="0"/>
              <a:t>Modifications for simplification </a:t>
            </a:r>
            <a:r>
              <a:rPr lang="en-US" sz="1050" dirty="0"/>
              <a:t>block</a:t>
            </a:r>
            <a:r>
              <a:rPr lang="en-US" sz="1050" i="1" dirty="0"/>
              <a:t> </a:t>
            </a:r>
            <a:r>
              <a:rPr lang="en-US" sz="1050" dirty="0"/>
              <a:t>has suggestions to simplify some activities.</a:t>
            </a:r>
          </a:p>
          <a:p>
            <a:pPr marL="171450" indent="-171450">
              <a:lnSpc>
                <a:spcPct val="150000"/>
              </a:lnSpc>
              <a:buFont typeface="Wingdings" pitchFamily="2" charset="2"/>
              <a:buChar char="§"/>
            </a:pPr>
            <a:endParaRPr lang="en-US" sz="1050" dirty="0"/>
          </a:p>
        </p:txBody>
      </p:sp>
      <p:sp>
        <p:nvSpPr>
          <p:cNvPr id="80" name="Title 1">
            <a:extLst>
              <a:ext uri="{FF2B5EF4-FFF2-40B4-BE49-F238E27FC236}">
                <a16:creationId xmlns:a16="http://schemas.microsoft.com/office/drawing/2014/main" id="{C574BBE8-8156-7048-968C-F8B5FC5101DF}"/>
              </a:ext>
            </a:extLst>
          </p:cNvPr>
          <p:cNvSpPr>
            <a:spLocks noGrp="1"/>
          </p:cNvSpPr>
          <p:nvPr>
            <p:ph type="title"/>
          </p:nvPr>
        </p:nvSpPr>
        <p:spPr>
          <a:xfrm>
            <a:off x="2054696" y="304089"/>
            <a:ext cx="10515600" cy="315912"/>
          </a:xfrm>
          <a:effectLst/>
        </p:spPr>
        <p:txBody>
          <a:bodyPr>
            <a:noAutofit/>
          </a:bodyPr>
          <a:lstStyle/>
          <a:p>
            <a:r>
              <a:rPr lang="en-US" sz="2000" b="1" dirty="0">
                <a:solidFill>
                  <a:srgbClr val="E52831"/>
                </a:solidFill>
                <a:latin typeface="Lustria"/>
                <a:ea typeface="+mn-ea"/>
                <a:cs typeface="+mn-cs"/>
              </a:rPr>
              <a:t>2.2. Before Contextualization (2/4)  </a:t>
            </a:r>
          </a:p>
        </p:txBody>
      </p:sp>
      <p:sp>
        <p:nvSpPr>
          <p:cNvPr id="81" name="Title 1">
            <a:extLst>
              <a:ext uri="{FF2B5EF4-FFF2-40B4-BE49-F238E27FC236}">
                <a16:creationId xmlns:a16="http://schemas.microsoft.com/office/drawing/2014/main" id="{AB6D5288-BEBB-3942-B231-8191A2684DD0}"/>
              </a:ext>
            </a:extLst>
          </p:cNvPr>
          <p:cNvSpPr txBox="1">
            <a:spLocks/>
          </p:cNvSpPr>
          <p:nvPr/>
        </p:nvSpPr>
        <p:spPr>
          <a:xfrm>
            <a:off x="2054696" y="655307"/>
            <a:ext cx="10515600" cy="315912"/>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rgbClr val="C43E38"/>
                </a:solidFill>
              </a:rPr>
              <a:t>2.2.1. Get Familiar with Project Document (2/2) </a:t>
            </a:r>
          </a:p>
        </p:txBody>
      </p:sp>
      <p:pic>
        <p:nvPicPr>
          <p:cNvPr id="82" name="Graphic 81" descr="Lightbulb with solid fill">
            <a:extLst>
              <a:ext uri="{FF2B5EF4-FFF2-40B4-BE49-F238E27FC236}">
                <a16:creationId xmlns:a16="http://schemas.microsoft.com/office/drawing/2014/main" id="{5BEA7072-147C-8848-8477-60F898D1929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638236" y="1108199"/>
            <a:ext cx="519872" cy="519872"/>
          </a:xfrm>
          <a:prstGeom prst="rect">
            <a:avLst/>
          </a:prstGeom>
        </p:spPr>
      </p:pic>
      <p:sp>
        <p:nvSpPr>
          <p:cNvPr id="84" name="TextBox 83">
            <a:extLst>
              <a:ext uri="{FF2B5EF4-FFF2-40B4-BE49-F238E27FC236}">
                <a16:creationId xmlns:a16="http://schemas.microsoft.com/office/drawing/2014/main" id="{38CB5B37-5134-BE4F-BCB7-A0EEB409D7A4}"/>
              </a:ext>
            </a:extLst>
          </p:cNvPr>
          <p:cNvSpPr txBox="1"/>
          <p:nvPr/>
        </p:nvSpPr>
        <p:spPr>
          <a:xfrm>
            <a:off x="2044649" y="5877822"/>
            <a:ext cx="4911000" cy="2006255"/>
          </a:xfrm>
          <a:prstGeom prst="rect">
            <a:avLst/>
          </a:prstGeom>
          <a:noFill/>
        </p:spPr>
        <p:txBody>
          <a:bodyPr wrap="square" rtlCol="0">
            <a:spAutoFit/>
          </a:bodyPr>
          <a:lstStyle/>
          <a:p>
            <a:pPr marL="285750" indent="-285750" algn="justLow">
              <a:lnSpc>
                <a:spcPct val="150000"/>
              </a:lnSpc>
              <a:buFont typeface="Arial" panose="020B0604020202020204" pitchFamily="34" charset="0"/>
              <a:buChar char="•"/>
            </a:pPr>
            <a:r>
              <a:rPr lang="en-US" sz="1050" dirty="0"/>
              <a:t>Now that you know the different blocks of the project document, it is time to read it.</a:t>
            </a:r>
          </a:p>
          <a:p>
            <a:pPr marL="285750" indent="-285750" algn="justLow">
              <a:lnSpc>
                <a:spcPct val="150000"/>
              </a:lnSpc>
              <a:buFont typeface="Arial" panose="020B0604020202020204" pitchFamily="34" charset="0"/>
              <a:buChar char="•"/>
            </a:pPr>
            <a:r>
              <a:rPr lang="en-US" sz="1050" dirty="0"/>
              <a:t>If you read a new word that you are unfamiliar with its meaning, you can refer to the dictionary or </a:t>
            </a:r>
            <a:r>
              <a:rPr lang="en-US" sz="1050" dirty="0">
                <a:hlinkClick r:id="rId8"/>
              </a:rPr>
              <a:t>https://translate.google.com</a:t>
            </a:r>
            <a:r>
              <a:rPr lang="en-US" sz="1050" dirty="0"/>
              <a:t>  to find the meaning.  If there are multiple meanings for a word, pick the meaning that is closest to educational context. </a:t>
            </a:r>
          </a:p>
          <a:p>
            <a:pPr marL="285750" indent="-285750" algn="justLow">
              <a:lnSpc>
                <a:spcPct val="150000"/>
              </a:lnSpc>
              <a:buFont typeface="Arial" panose="020B0604020202020204" pitchFamily="34" charset="0"/>
              <a:buChar char="•"/>
            </a:pPr>
            <a:r>
              <a:rPr lang="en-US" sz="1050" dirty="0"/>
              <a:t>Write down your notes when reading the project document along with any other questions.</a:t>
            </a:r>
          </a:p>
        </p:txBody>
      </p:sp>
      <p:sp>
        <p:nvSpPr>
          <p:cNvPr id="86" name="Title 1">
            <a:extLst>
              <a:ext uri="{FF2B5EF4-FFF2-40B4-BE49-F238E27FC236}">
                <a16:creationId xmlns:a16="http://schemas.microsoft.com/office/drawing/2014/main" id="{F0724AB4-5BBB-394A-9E03-B0F09C71C1EA}"/>
              </a:ext>
            </a:extLst>
          </p:cNvPr>
          <p:cNvSpPr txBox="1">
            <a:spLocks/>
          </p:cNvSpPr>
          <p:nvPr/>
        </p:nvSpPr>
        <p:spPr>
          <a:xfrm>
            <a:off x="2034670" y="5631528"/>
            <a:ext cx="4020571" cy="315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rgbClr val="C43E38"/>
                </a:solidFill>
              </a:rPr>
              <a:t>2.2.2. Understand the Project (1/2) </a:t>
            </a:r>
          </a:p>
        </p:txBody>
      </p:sp>
      <p:grpSp>
        <p:nvGrpSpPr>
          <p:cNvPr id="6" name="Group 5">
            <a:extLst>
              <a:ext uri="{FF2B5EF4-FFF2-40B4-BE49-F238E27FC236}">
                <a16:creationId xmlns:a16="http://schemas.microsoft.com/office/drawing/2014/main" id="{D0670A88-E6BF-3A4C-897A-DDD50C835C98}"/>
              </a:ext>
            </a:extLst>
          </p:cNvPr>
          <p:cNvGrpSpPr/>
          <p:nvPr/>
        </p:nvGrpSpPr>
        <p:grpSpPr>
          <a:xfrm>
            <a:off x="2115883" y="8092782"/>
            <a:ext cx="4741390" cy="2097288"/>
            <a:chOff x="2115883" y="8154152"/>
            <a:chExt cx="4741390" cy="2097288"/>
          </a:xfrm>
        </p:grpSpPr>
        <p:sp>
          <p:nvSpPr>
            <p:cNvPr id="87" name="Title 1">
              <a:extLst>
                <a:ext uri="{FF2B5EF4-FFF2-40B4-BE49-F238E27FC236}">
                  <a16:creationId xmlns:a16="http://schemas.microsoft.com/office/drawing/2014/main" id="{86705D70-C719-D649-A67C-6935F6258F02}"/>
                </a:ext>
              </a:extLst>
            </p:cNvPr>
            <p:cNvSpPr txBox="1">
              <a:spLocks/>
            </p:cNvSpPr>
            <p:nvPr/>
          </p:nvSpPr>
          <p:spPr>
            <a:xfrm>
              <a:off x="2950141" y="8273202"/>
              <a:ext cx="3063554" cy="409647"/>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i="1" dirty="0">
                  <a:solidFill>
                    <a:srgbClr val="44C503"/>
                  </a:solidFill>
                </a:rPr>
                <a:t>Exercise: </a:t>
              </a:r>
              <a:r>
                <a:rPr lang="en-US" sz="1800" b="1" i="1" dirty="0"/>
                <a:t>Read to understand the project</a:t>
              </a:r>
            </a:p>
          </p:txBody>
        </p:sp>
        <p:pic>
          <p:nvPicPr>
            <p:cNvPr id="88" name="Graphic 87" descr="Pencil with solid fill">
              <a:extLst>
                <a:ext uri="{FF2B5EF4-FFF2-40B4-BE49-F238E27FC236}">
                  <a16:creationId xmlns:a16="http://schemas.microsoft.com/office/drawing/2014/main" id="{A055AF0B-BE27-534C-94D5-411F38EBBDA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41190" y="8239587"/>
              <a:ext cx="443262" cy="443262"/>
            </a:xfrm>
            <a:prstGeom prst="rect">
              <a:avLst/>
            </a:prstGeom>
          </p:spPr>
        </p:pic>
        <p:sp>
          <p:nvSpPr>
            <p:cNvPr id="4" name="Rectangle 3">
              <a:extLst>
                <a:ext uri="{FF2B5EF4-FFF2-40B4-BE49-F238E27FC236}">
                  <a16:creationId xmlns:a16="http://schemas.microsoft.com/office/drawing/2014/main" id="{6A4AF44C-7974-C449-BEFA-52464DF361BC}"/>
                </a:ext>
              </a:extLst>
            </p:cNvPr>
            <p:cNvSpPr/>
            <p:nvPr/>
          </p:nvSpPr>
          <p:spPr>
            <a:xfrm>
              <a:off x="2115883" y="8801899"/>
              <a:ext cx="4741390" cy="1323439"/>
            </a:xfrm>
            <a:prstGeom prst="rect">
              <a:avLst/>
            </a:prstGeom>
          </p:spPr>
          <p:txBody>
            <a:bodyPr wrap="square">
              <a:spAutoFit/>
            </a:bodyPr>
            <a:lstStyle/>
            <a:p>
              <a:pPr marL="171450" lvl="0" indent="-171450">
                <a:buFont typeface="Wingdings" pitchFamily="2" charset="2"/>
                <a:buChar char="§"/>
              </a:pPr>
              <a:r>
                <a:rPr lang="en-US" sz="1000" dirty="0">
                  <a:solidFill>
                    <a:prstClr val="black"/>
                  </a:solidFill>
                </a:rPr>
                <a:t>After selecting your project, start reading the </a:t>
              </a:r>
              <a:r>
                <a:rPr lang="en-US" sz="1000" i="1" dirty="0">
                  <a:solidFill>
                    <a:prstClr val="black"/>
                  </a:solidFill>
                </a:rPr>
                <a:t>Project Document </a:t>
              </a:r>
              <a:r>
                <a:rPr lang="en-US" sz="1000" dirty="0">
                  <a:solidFill>
                    <a:prstClr val="black"/>
                  </a:solidFill>
                </a:rPr>
                <a:t>and make sure you understand the project’s objective(s) along with any new vocabulary. Make sure to use the new vocabulary meaning in the education context. It might be helpful to write down the list of new words and their meanings in a notebook for your future reference.</a:t>
              </a:r>
            </a:p>
            <a:p>
              <a:pPr marL="171450" lvl="0" indent="-171450">
                <a:buFont typeface="Wingdings" pitchFamily="2" charset="2"/>
                <a:buChar char="§"/>
              </a:pPr>
              <a:r>
                <a:rPr lang="en-US" sz="1000" dirty="0">
                  <a:solidFill>
                    <a:prstClr val="black"/>
                  </a:solidFill>
                </a:rPr>
                <a:t>Explore any new concepts/topics introduced in the project. Again, writing down a list of your questions about the project can be helpful if you want to further discuss with your peers.</a:t>
              </a:r>
              <a:endParaRPr lang="en-US" sz="1000" b="1" i="1" dirty="0">
                <a:solidFill>
                  <a:prstClr val="black"/>
                </a:solidFill>
              </a:endParaRPr>
            </a:p>
          </p:txBody>
        </p:sp>
        <p:sp>
          <p:nvSpPr>
            <p:cNvPr id="5" name="Rectangle 4">
              <a:extLst>
                <a:ext uri="{FF2B5EF4-FFF2-40B4-BE49-F238E27FC236}">
                  <a16:creationId xmlns:a16="http://schemas.microsoft.com/office/drawing/2014/main" id="{05731BCF-4D88-5846-B212-7718D77B008D}"/>
                </a:ext>
              </a:extLst>
            </p:cNvPr>
            <p:cNvSpPr/>
            <p:nvPr/>
          </p:nvSpPr>
          <p:spPr>
            <a:xfrm>
              <a:off x="2115883" y="8154152"/>
              <a:ext cx="4741390" cy="2097288"/>
            </a:xfrm>
            <a:prstGeom prst="rect">
              <a:avLst/>
            </a:prstGeom>
            <a:noFill/>
            <a:ln>
              <a:solidFill>
                <a:schemeClr val="tx1">
                  <a:lumMod val="65000"/>
                  <a:lumOff val="3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9" name="Graphic 88" descr="Lightbulb with solid fill">
            <a:extLst>
              <a:ext uri="{FF2B5EF4-FFF2-40B4-BE49-F238E27FC236}">
                <a16:creationId xmlns:a16="http://schemas.microsoft.com/office/drawing/2014/main" id="{64394713-3D8D-4244-B791-2EDCAA412DCD}"/>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57245" y="2601102"/>
            <a:ext cx="364053" cy="364053"/>
          </a:xfrm>
          <a:prstGeom prst="rect">
            <a:avLst/>
          </a:prstGeom>
        </p:spPr>
      </p:pic>
      <p:sp>
        <p:nvSpPr>
          <p:cNvPr id="26" name="Slide Number Placeholder 1">
            <a:extLst>
              <a:ext uri="{FF2B5EF4-FFF2-40B4-BE49-F238E27FC236}">
                <a16:creationId xmlns:a16="http://schemas.microsoft.com/office/drawing/2014/main" id="{B3942F14-897E-4164-859F-49DC7FACBE78}"/>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21</a:t>
            </a:fld>
            <a:endParaRPr lang="en-US" dirty="0"/>
          </a:p>
        </p:txBody>
      </p:sp>
      <mc:AlternateContent xmlns:mc="http://schemas.openxmlformats.org/markup-compatibility/2006" xmlns:p14="http://schemas.microsoft.com/office/powerpoint/2010/main">
        <mc:Choice Requires="p14">
          <p:contentPart p14:bwMode="auto" r:id="rId13">
            <p14:nvContentPartPr>
              <p14:cNvPr id="2" name="Ink 1">
                <a:extLst>
                  <a:ext uri="{FF2B5EF4-FFF2-40B4-BE49-F238E27FC236}">
                    <a16:creationId xmlns:a16="http://schemas.microsoft.com/office/drawing/2014/main" id="{FAE04C40-539B-41F1-A2A3-6664191999F9}"/>
                  </a:ext>
                </a:extLst>
              </p14:cNvPr>
              <p14:cNvContentPartPr/>
              <p14:nvPr/>
            </p14:nvContentPartPr>
            <p14:xfrm>
              <a:off x="7461070" y="1421570"/>
              <a:ext cx="2418480" cy="26280"/>
            </p14:xfrm>
          </p:contentPart>
        </mc:Choice>
        <mc:Fallback xmlns="">
          <p:pic>
            <p:nvPicPr>
              <p:cNvPr id="2" name="Ink 1">
                <a:extLst>
                  <a:ext uri="{FF2B5EF4-FFF2-40B4-BE49-F238E27FC236}">
                    <a16:creationId xmlns:a16="http://schemas.microsoft.com/office/drawing/2014/main" id="{FAE04C40-539B-41F1-A2A3-6664191999F9}"/>
                  </a:ext>
                </a:extLst>
              </p:cNvPr>
              <p:cNvPicPr/>
              <p:nvPr/>
            </p:nvPicPr>
            <p:blipFill>
              <a:blip r:embed="rId14"/>
              <a:stretch>
                <a:fillRect/>
              </a:stretch>
            </p:blipFill>
            <p:spPr>
              <a:xfrm>
                <a:off x="7425070" y="1349570"/>
                <a:ext cx="2490120" cy="169920"/>
              </a:xfrm>
              <a:prstGeom prst="rect">
                <a:avLst/>
              </a:prstGeom>
            </p:spPr>
          </p:pic>
        </mc:Fallback>
      </mc:AlternateContent>
    </p:spTree>
    <p:extLst>
      <p:ext uri="{BB962C8B-B14F-4D97-AF65-F5344CB8AC3E}">
        <p14:creationId xmlns:p14="http://schemas.microsoft.com/office/powerpoint/2010/main" val="378519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BB99BA6-5429-284C-A219-81CACABC4B9A}"/>
              </a:ext>
            </a:extLst>
          </p:cNvPr>
          <p:cNvSpPr/>
          <p:nvPr/>
        </p:nvSpPr>
        <p:spPr>
          <a:xfrm>
            <a:off x="12097343" y="0"/>
            <a:ext cx="1618657" cy="10515601"/>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2303603E-83C5-421A-884E-31FC43203192}"/>
              </a:ext>
            </a:extLst>
          </p:cNvPr>
          <p:cNvSpPr txBox="1"/>
          <p:nvPr/>
        </p:nvSpPr>
        <p:spPr>
          <a:xfrm>
            <a:off x="7266606" y="4795343"/>
            <a:ext cx="4634242" cy="246221"/>
          </a:xfrm>
          <a:prstGeom prst="rect">
            <a:avLst/>
          </a:prstGeom>
          <a:noFill/>
        </p:spPr>
        <p:txBody>
          <a:bodyPr wrap="square" rtlCol="0">
            <a:spAutoFit/>
          </a:bodyPr>
          <a:lstStyle/>
          <a:p>
            <a:pPr algn="ctr"/>
            <a:r>
              <a:rPr lang="en-US" sz="1000" b="1" dirty="0"/>
              <a:t>Figure 2.8: </a:t>
            </a:r>
            <a:r>
              <a:rPr lang="en-US" sz="1000" dirty="0"/>
              <a:t>Project brief - </a:t>
            </a:r>
            <a:r>
              <a:rPr lang="en-US" sz="1000" i="1" dirty="0"/>
              <a:t>Water is Life Project Document.</a:t>
            </a:r>
            <a:endParaRPr lang="en-US" sz="1000" dirty="0"/>
          </a:p>
        </p:txBody>
      </p:sp>
      <p:pic>
        <p:nvPicPr>
          <p:cNvPr id="27" name="Picture 26" descr="Graphical user interface, application, Word&#10;&#10;Description automatically generated">
            <a:extLst>
              <a:ext uri="{FF2B5EF4-FFF2-40B4-BE49-F238E27FC236}">
                <a16:creationId xmlns:a16="http://schemas.microsoft.com/office/drawing/2014/main" id="{171CBEFB-03B6-E942-BA02-10B06716489B}"/>
              </a:ext>
            </a:extLst>
          </p:cNvPr>
          <p:cNvPicPr>
            <a:picLocks noChangeAspect="1"/>
          </p:cNvPicPr>
          <p:nvPr/>
        </p:nvPicPr>
        <p:blipFill rotWithShape="1">
          <a:blip r:embed="rId2">
            <a:extLst>
              <a:ext uri="{28A0092B-C50C-407E-A947-70E740481C1C}">
                <a14:useLocalDpi xmlns:a14="http://schemas.microsoft.com/office/drawing/2010/main" val="0"/>
              </a:ext>
            </a:extLst>
          </a:blip>
          <a:srcRect l="24326" t="31491" r="25725" b="10231"/>
          <a:stretch/>
        </p:blipFill>
        <p:spPr>
          <a:xfrm>
            <a:off x="7266605" y="1419788"/>
            <a:ext cx="4616892" cy="3366671"/>
          </a:xfrm>
          <a:prstGeom prst="rect">
            <a:avLst/>
          </a:prstGeom>
          <a:ln>
            <a:solidFill>
              <a:schemeClr val="tx1">
                <a:lumMod val="65000"/>
                <a:lumOff val="35000"/>
              </a:schemeClr>
            </a:solidFill>
          </a:ln>
          <a:effectLst/>
        </p:spPr>
      </p:pic>
      <p:sp>
        <p:nvSpPr>
          <p:cNvPr id="2" name="Slide Number Placeholder 1">
            <a:extLst>
              <a:ext uri="{FF2B5EF4-FFF2-40B4-BE49-F238E27FC236}">
                <a16:creationId xmlns:a16="http://schemas.microsoft.com/office/drawing/2014/main" id="{7F58E764-58B0-4CBA-9FE1-C86AED53C022}"/>
              </a:ext>
            </a:extLst>
          </p:cNvPr>
          <p:cNvSpPr>
            <a:spLocks noGrp="1"/>
          </p:cNvSpPr>
          <p:nvPr>
            <p:ph type="sldNum" sz="quarter" idx="12"/>
          </p:nvPr>
        </p:nvSpPr>
        <p:spPr>
          <a:xfrm>
            <a:off x="10615839" y="9949606"/>
            <a:ext cx="3086100" cy="559858"/>
          </a:xfrm>
        </p:spPr>
        <p:txBody>
          <a:bodyPr/>
          <a:lstStyle/>
          <a:p>
            <a:fld id="{BD68A684-2416-462E-A295-DA63975C2470}" type="slidenum">
              <a:rPr lang="en-US" smtClean="0"/>
              <a:t>22</a:t>
            </a:fld>
            <a:endParaRPr lang="en-US" dirty="0"/>
          </a:p>
        </p:txBody>
      </p:sp>
      <p:sp>
        <p:nvSpPr>
          <p:cNvPr id="28" name="Title 1">
            <a:extLst>
              <a:ext uri="{FF2B5EF4-FFF2-40B4-BE49-F238E27FC236}">
                <a16:creationId xmlns:a16="http://schemas.microsoft.com/office/drawing/2014/main" id="{6EA1F1C3-99DA-4C30-8563-A1E2C86BF735}"/>
              </a:ext>
            </a:extLst>
          </p:cNvPr>
          <p:cNvSpPr txBox="1">
            <a:spLocks/>
          </p:cNvSpPr>
          <p:nvPr/>
        </p:nvSpPr>
        <p:spPr>
          <a:xfrm>
            <a:off x="1994363" y="540781"/>
            <a:ext cx="3681361" cy="315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rgbClr val="C43E38"/>
                </a:solidFill>
              </a:rPr>
              <a:t>2.2.2. Understand the Project (2/2) </a:t>
            </a:r>
          </a:p>
        </p:txBody>
      </p:sp>
      <p:grpSp>
        <p:nvGrpSpPr>
          <p:cNvPr id="9" name="Group 8">
            <a:extLst>
              <a:ext uri="{FF2B5EF4-FFF2-40B4-BE49-F238E27FC236}">
                <a16:creationId xmlns:a16="http://schemas.microsoft.com/office/drawing/2014/main" id="{C4988D74-6032-F44D-B497-E5DF3D23E4F0}"/>
              </a:ext>
            </a:extLst>
          </p:cNvPr>
          <p:cNvGrpSpPr/>
          <p:nvPr/>
        </p:nvGrpSpPr>
        <p:grpSpPr>
          <a:xfrm>
            <a:off x="2137705" y="1441867"/>
            <a:ext cx="4835363" cy="3362558"/>
            <a:chOff x="2155804" y="1271031"/>
            <a:chExt cx="4835363" cy="3362558"/>
          </a:xfrm>
        </p:grpSpPr>
        <p:sp>
          <p:nvSpPr>
            <p:cNvPr id="19" name="TextBox 18">
              <a:extLst>
                <a:ext uri="{FF2B5EF4-FFF2-40B4-BE49-F238E27FC236}">
                  <a16:creationId xmlns:a16="http://schemas.microsoft.com/office/drawing/2014/main" id="{EC5D60F1-F8E2-41DF-95E2-90B89054DC27}"/>
                </a:ext>
              </a:extLst>
            </p:cNvPr>
            <p:cNvSpPr txBox="1"/>
            <p:nvPr/>
          </p:nvSpPr>
          <p:spPr>
            <a:xfrm>
              <a:off x="3526170" y="1271031"/>
              <a:ext cx="3464997" cy="953453"/>
            </a:xfrm>
            <a:prstGeom prst="wedgeRoundRectCallout">
              <a:avLst>
                <a:gd name="adj1" fmla="val -59514"/>
                <a:gd name="adj2" fmla="val 26164"/>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First thing I had to do is to understand the objective of the project, Figure 2.8. When I did not know what a word meant, I looked it up and made sure I learned its meaning. I read the full project carefully and made sure that I fully understood the leading question and the activities included. </a:t>
              </a:r>
            </a:p>
          </p:txBody>
        </p:sp>
        <p:sp>
          <p:nvSpPr>
            <p:cNvPr id="20" name="TextBox 19">
              <a:extLst>
                <a:ext uri="{FF2B5EF4-FFF2-40B4-BE49-F238E27FC236}">
                  <a16:creationId xmlns:a16="http://schemas.microsoft.com/office/drawing/2014/main" id="{F8932273-9E97-4CE4-AFAE-9B16EF553758}"/>
                </a:ext>
              </a:extLst>
            </p:cNvPr>
            <p:cNvSpPr txBox="1"/>
            <p:nvPr/>
          </p:nvSpPr>
          <p:spPr>
            <a:xfrm>
              <a:off x="3580172" y="2305160"/>
              <a:ext cx="3393188" cy="953453"/>
            </a:xfrm>
            <a:prstGeom prst="wedgeRoundRectCallout">
              <a:avLst>
                <a:gd name="adj1" fmla="val -61363"/>
                <a:gd name="adj2" fmla="val -33225"/>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When I was looking for new vocabulary meanings, I noticed that some words might have multiple meanings/uses. For example, the word “</a:t>
              </a:r>
              <a:r>
                <a:rPr lang="en-US" sz="1000" i="1" dirty="0"/>
                <a:t>Data” </a:t>
              </a:r>
              <a:r>
                <a:rPr lang="en-US" sz="1000" dirty="0"/>
                <a:t> can refer to your phone internet data plan. However, in educational context, it refers to a collection of information, statistics, facts …etc.</a:t>
              </a:r>
            </a:p>
          </p:txBody>
        </p:sp>
        <p:sp>
          <p:nvSpPr>
            <p:cNvPr id="21" name="TextBox 20">
              <a:extLst>
                <a:ext uri="{FF2B5EF4-FFF2-40B4-BE49-F238E27FC236}">
                  <a16:creationId xmlns:a16="http://schemas.microsoft.com/office/drawing/2014/main" id="{F94993D1-BB4F-4183-88E3-7409BA7D41EE}"/>
                </a:ext>
              </a:extLst>
            </p:cNvPr>
            <p:cNvSpPr txBox="1"/>
            <p:nvPr/>
          </p:nvSpPr>
          <p:spPr>
            <a:xfrm>
              <a:off x="3526170" y="3339618"/>
              <a:ext cx="3464997" cy="1293971"/>
            </a:xfrm>
            <a:prstGeom prst="wedgeRoundRectCallout">
              <a:avLst>
                <a:gd name="adj1" fmla="val -60624"/>
                <a:gd name="adj2" fmla="val -55919"/>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A lot of the project’s concepts are explained in the </a:t>
              </a:r>
              <a:r>
                <a:rPr lang="en-US" sz="1000" i="1" dirty="0"/>
                <a:t>Project Document. </a:t>
              </a:r>
              <a:r>
                <a:rPr lang="en-US" sz="1000" dirty="0"/>
                <a:t>However, I had to further research the following concepts to make sure I fully understand them:</a:t>
              </a:r>
            </a:p>
            <a:p>
              <a:pPr marL="285750" indent="-285750">
                <a:buFontTx/>
                <a:buChar char="-"/>
              </a:pPr>
              <a:r>
                <a:rPr lang="en-US" sz="1000" dirty="0"/>
                <a:t>Source of water </a:t>
              </a:r>
            </a:p>
            <a:p>
              <a:pPr marL="285750" indent="-285750">
                <a:buFontTx/>
                <a:buChar char="-"/>
              </a:pPr>
              <a:r>
                <a:rPr lang="en-US" sz="1000" dirty="0"/>
                <a:t>Clean water</a:t>
              </a:r>
            </a:p>
            <a:p>
              <a:pPr marL="285750" indent="-285750">
                <a:buFontTx/>
                <a:buChar char="-"/>
              </a:pPr>
              <a:r>
                <a:rPr lang="en-US" sz="1000" dirty="0"/>
                <a:t>Water cycle</a:t>
              </a:r>
            </a:p>
            <a:p>
              <a:r>
                <a:rPr lang="en-US" sz="1000" dirty="0"/>
                <a:t>These concepts are crucial for understanding the project.</a:t>
              </a:r>
            </a:p>
          </p:txBody>
        </p:sp>
        <p:pic>
          <p:nvPicPr>
            <p:cNvPr id="29" name="Picture 28">
              <a:extLst>
                <a:ext uri="{FF2B5EF4-FFF2-40B4-BE49-F238E27FC236}">
                  <a16:creationId xmlns:a16="http://schemas.microsoft.com/office/drawing/2014/main" id="{7D127F3E-6BBC-47B5-ACDA-E163AAC66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804" y="1412703"/>
              <a:ext cx="933095" cy="3187386"/>
            </a:xfrm>
            <a:prstGeom prst="rect">
              <a:avLst/>
            </a:prstGeom>
          </p:spPr>
        </p:pic>
      </p:grpSp>
      <p:sp>
        <p:nvSpPr>
          <p:cNvPr id="42" name="TextBox 41">
            <a:extLst>
              <a:ext uri="{FF2B5EF4-FFF2-40B4-BE49-F238E27FC236}">
                <a16:creationId xmlns:a16="http://schemas.microsoft.com/office/drawing/2014/main" id="{A0DE552C-3131-45A9-96B3-392256773CFB}"/>
              </a:ext>
            </a:extLst>
          </p:cNvPr>
          <p:cNvSpPr txBox="1"/>
          <p:nvPr/>
        </p:nvSpPr>
        <p:spPr>
          <a:xfrm>
            <a:off x="1994363" y="5416219"/>
            <a:ext cx="9871613" cy="2446824"/>
          </a:xfrm>
          <a:prstGeom prst="rect">
            <a:avLst/>
          </a:prstGeom>
          <a:noFill/>
        </p:spPr>
        <p:txBody>
          <a:bodyPr wrap="square" rtlCol="0">
            <a:spAutoFit/>
          </a:bodyPr>
          <a:lstStyle/>
          <a:p>
            <a:pPr marL="285750" indent="-285750">
              <a:spcBef>
                <a:spcPts val="1000"/>
              </a:spcBef>
              <a:buFont typeface="Arial" panose="020B0604020202020204" pitchFamily="34" charset="0"/>
              <a:buChar char="•"/>
            </a:pPr>
            <a:r>
              <a:rPr lang="en-US" sz="1100" dirty="0"/>
              <a:t>As discussed earlier, when selecting the project, you can collect data to assess previous learning to ensure that they can successfully teach the selected project.</a:t>
            </a:r>
          </a:p>
          <a:p>
            <a:pPr marL="285750" indent="-285750">
              <a:spcBef>
                <a:spcPts val="1000"/>
              </a:spcBef>
              <a:buFont typeface="Arial" panose="020B0604020202020204" pitchFamily="34" charset="0"/>
              <a:buChar char="•"/>
            </a:pPr>
            <a:r>
              <a:rPr lang="en-US" sz="1100" dirty="0"/>
              <a:t>Start by checking </a:t>
            </a:r>
            <a:r>
              <a:rPr lang="en-US" sz="1100" i="1" dirty="0"/>
              <a:t>Previous Learning </a:t>
            </a:r>
            <a:r>
              <a:rPr lang="en-US" sz="1100" dirty="0"/>
              <a:t>Section from block #1 portion of the project document; refer to Figure 2.2 in section 2.2.1 to locate this block.</a:t>
            </a:r>
          </a:p>
          <a:p>
            <a:pPr marL="285750" indent="-285750">
              <a:spcBef>
                <a:spcPts val="1000"/>
              </a:spcBef>
              <a:buFont typeface="Arial" panose="020B0604020202020204" pitchFamily="34" charset="0"/>
              <a:buChar char="•"/>
            </a:pPr>
            <a:r>
              <a:rPr lang="en-US" sz="1100" dirty="0"/>
              <a:t>Try to ensure that your students have the necessary previous learning indicated in the project. You can always refer to local curriculum to give you an indication. If your students are not attending school and/or not following a local curriculum, you can still use the following steps to assess their previous learning. </a:t>
            </a:r>
          </a:p>
          <a:p>
            <a:pPr marL="285750" indent="-285750">
              <a:spcBef>
                <a:spcPts val="1000"/>
              </a:spcBef>
              <a:spcAft>
                <a:spcPts val="600"/>
              </a:spcAft>
              <a:buFont typeface="Arial" panose="020B0604020202020204" pitchFamily="34" charset="0"/>
              <a:buChar char="•"/>
            </a:pPr>
            <a:r>
              <a:rPr lang="en-US" sz="1100" dirty="0"/>
              <a:t>The next step is to check </a:t>
            </a:r>
            <a:r>
              <a:rPr lang="en-US" sz="1100" i="1" dirty="0"/>
              <a:t>Daily Activities (e.g., Day 1, Day 2 …etc.) </a:t>
            </a:r>
            <a:r>
              <a:rPr lang="en-US" sz="1100" dirty="0"/>
              <a:t>from </a:t>
            </a:r>
            <a:r>
              <a:rPr lang="en-US" sz="1100" i="1" dirty="0"/>
              <a:t>Project Document </a:t>
            </a:r>
            <a:r>
              <a:rPr lang="en-US" sz="1100" dirty="0"/>
              <a:t>to anticipate any missing previous learning skills.</a:t>
            </a:r>
          </a:p>
          <a:p>
            <a:pPr marL="285750" indent="-285750">
              <a:spcBef>
                <a:spcPts val="1000"/>
              </a:spcBef>
              <a:spcAft>
                <a:spcPts val="600"/>
              </a:spcAft>
              <a:buFont typeface="Arial" panose="020B0604020202020204" pitchFamily="34" charset="0"/>
              <a:buChar char="•"/>
            </a:pPr>
            <a:r>
              <a:rPr lang="en-US" sz="1100" dirty="0"/>
              <a:t>One way to help you anticipate these gaps is to picture a sample of students who you have taught before and who are close in age and context to your students.</a:t>
            </a:r>
          </a:p>
          <a:p>
            <a:pPr marL="285750" indent="-285750">
              <a:spcBef>
                <a:spcPts val="1000"/>
              </a:spcBef>
              <a:spcAft>
                <a:spcPts val="600"/>
              </a:spcAft>
              <a:buFont typeface="Arial" panose="020B0604020202020204" pitchFamily="34" charset="0"/>
              <a:buChar char="•"/>
            </a:pPr>
            <a:r>
              <a:rPr lang="en-US" sz="1100" dirty="0"/>
              <a:t>Now try to imagine how will they react if you teach them the daily activities (do this for all daily activities to make sure you are well prepared).</a:t>
            </a:r>
          </a:p>
          <a:p>
            <a:pPr marL="285750" indent="-285750">
              <a:spcBef>
                <a:spcPts val="1000"/>
              </a:spcBef>
              <a:spcAft>
                <a:spcPts val="600"/>
              </a:spcAft>
              <a:buFont typeface="Arial" panose="020B0604020202020204" pitchFamily="34" charset="0"/>
              <a:buChar char="•"/>
            </a:pPr>
            <a:r>
              <a:rPr lang="en-US" sz="1100" dirty="0"/>
              <a:t>During your imagination exercise, ask yourself the following questions:</a:t>
            </a:r>
          </a:p>
        </p:txBody>
      </p:sp>
      <p:sp>
        <p:nvSpPr>
          <p:cNvPr id="43" name="Title 1">
            <a:extLst>
              <a:ext uri="{FF2B5EF4-FFF2-40B4-BE49-F238E27FC236}">
                <a16:creationId xmlns:a16="http://schemas.microsoft.com/office/drawing/2014/main" id="{7AA2554E-79D4-4FEB-879F-A3EF8107DFBC}"/>
              </a:ext>
            </a:extLst>
          </p:cNvPr>
          <p:cNvSpPr txBox="1">
            <a:spLocks/>
          </p:cNvSpPr>
          <p:nvPr/>
        </p:nvSpPr>
        <p:spPr>
          <a:xfrm>
            <a:off x="1994363" y="5148926"/>
            <a:ext cx="3393188" cy="2904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rgbClr val="C43E38"/>
                </a:solidFill>
              </a:rPr>
              <a:t>2.2.3. Assess Students’ Previous Learning (1/2)</a:t>
            </a:r>
          </a:p>
        </p:txBody>
      </p:sp>
      <p:sp>
        <p:nvSpPr>
          <p:cNvPr id="45" name="Rectangle 44">
            <a:extLst>
              <a:ext uri="{FF2B5EF4-FFF2-40B4-BE49-F238E27FC236}">
                <a16:creationId xmlns:a16="http://schemas.microsoft.com/office/drawing/2014/main" id="{1D215C72-2188-4914-8C7F-4A3514CEC3FD}"/>
              </a:ext>
            </a:extLst>
          </p:cNvPr>
          <p:cNvSpPr/>
          <p:nvPr/>
        </p:nvSpPr>
        <p:spPr>
          <a:xfrm>
            <a:off x="12236973" y="6266371"/>
            <a:ext cx="1378754" cy="310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solidFill>
                  <a:srgbClr val="E61831"/>
                </a:solidFill>
              </a:rPr>
              <a:t>Tip: </a:t>
            </a:r>
          </a:p>
          <a:p>
            <a:pPr algn="ctr">
              <a:lnSpc>
                <a:spcPct val="150000"/>
              </a:lnSpc>
            </a:pPr>
            <a:r>
              <a:rPr lang="en-US" sz="900" dirty="0">
                <a:solidFill>
                  <a:schemeClr val="tx1"/>
                </a:solidFill>
              </a:rPr>
              <a:t>If you have not taught officially in schools, you can refer to your own experiences teaching/tutoring your children, neighbors, friends, relatives …etc. to get a feel of students’ possible previous learning.</a:t>
            </a:r>
          </a:p>
        </p:txBody>
      </p:sp>
      <p:pic>
        <p:nvPicPr>
          <p:cNvPr id="62" name="Graphic 61" descr="Lightbulb with solid fill">
            <a:extLst>
              <a:ext uri="{FF2B5EF4-FFF2-40B4-BE49-F238E27FC236}">
                <a16:creationId xmlns:a16="http://schemas.microsoft.com/office/drawing/2014/main" id="{64FF2A86-61D7-DE4A-A26D-232569D845A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66414" y="5730123"/>
            <a:ext cx="519872" cy="519872"/>
          </a:xfrm>
          <a:prstGeom prst="rect">
            <a:avLst/>
          </a:prstGeom>
        </p:spPr>
      </p:pic>
      <p:sp>
        <p:nvSpPr>
          <p:cNvPr id="63" name="Rectangle 62">
            <a:extLst>
              <a:ext uri="{FF2B5EF4-FFF2-40B4-BE49-F238E27FC236}">
                <a16:creationId xmlns:a16="http://schemas.microsoft.com/office/drawing/2014/main" id="{323A4873-AD95-6B4A-99DE-363D54B64944}"/>
              </a:ext>
            </a:extLst>
          </p:cNvPr>
          <p:cNvSpPr/>
          <p:nvPr/>
        </p:nvSpPr>
        <p:spPr>
          <a:xfrm>
            <a:off x="-5403" y="0"/>
            <a:ext cx="1867286" cy="10515600"/>
          </a:xfrm>
          <a:prstGeom prst="rect">
            <a:avLst/>
          </a:prstGeom>
          <a:solidFill>
            <a:srgbClr val="FE515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2 – Project Contextualization </a:t>
            </a:r>
          </a:p>
        </p:txBody>
      </p:sp>
      <p:grpSp>
        <p:nvGrpSpPr>
          <p:cNvPr id="10" name="Group 9">
            <a:extLst>
              <a:ext uri="{FF2B5EF4-FFF2-40B4-BE49-F238E27FC236}">
                <a16:creationId xmlns:a16="http://schemas.microsoft.com/office/drawing/2014/main" id="{5BA1F726-EA49-AD43-B2DA-6E25BA362FD4}"/>
              </a:ext>
            </a:extLst>
          </p:cNvPr>
          <p:cNvGrpSpPr/>
          <p:nvPr/>
        </p:nvGrpSpPr>
        <p:grpSpPr>
          <a:xfrm>
            <a:off x="2016838" y="890937"/>
            <a:ext cx="2492543" cy="558955"/>
            <a:chOff x="4032316" y="5192161"/>
            <a:chExt cx="2492543" cy="558955"/>
          </a:xfrm>
        </p:grpSpPr>
        <p:sp>
          <p:nvSpPr>
            <p:cNvPr id="64" name="Title 1">
              <a:extLst>
                <a:ext uri="{FF2B5EF4-FFF2-40B4-BE49-F238E27FC236}">
                  <a16:creationId xmlns:a16="http://schemas.microsoft.com/office/drawing/2014/main" id="{70DD928D-228A-3348-A85D-D90DC7124A60}"/>
                </a:ext>
              </a:extLst>
            </p:cNvPr>
            <p:cNvSpPr txBox="1">
              <a:spLocks/>
            </p:cNvSpPr>
            <p:nvPr/>
          </p:nvSpPr>
          <p:spPr>
            <a:xfrm>
              <a:off x="4507009" y="5365635"/>
              <a:ext cx="2017850"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44C503"/>
                  </a:solidFill>
                </a:rPr>
                <a:t>Our Example: </a:t>
              </a:r>
            </a:p>
          </p:txBody>
        </p:sp>
        <p:pic>
          <p:nvPicPr>
            <p:cNvPr id="65" name="Graphic 64" descr="Artificial Intelligence with solid fill">
              <a:extLst>
                <a:ext uri="{FF2B5EF4-FFF2-40B4-BE49-F238E27FC236}">
                  <a16:creationId xmlns:a16="http://schemas.microsoft.com/office/drawing/2014/main" id="{A731AC03-E2DC-E948-A7C6-329559CD205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4032316" y="5192161"/>
              <a:ext cx="558955" cy="558955"/>
            </a:xfrm>
            <a:prstGeom prst="rect">
              <a:avLst/>
            </a:prstGeom>
          </p:spPr>
        </p:pic>
      </p:grpSp>
      <p:grpSp>
        <p:nvGrpSpPr>
          <p:cNvPr id="33" name="Group 32">
            <a:extLst>
              <a:ext uri="{FF2B5EF4-FFF2-40B4-BE49-F238E27FC236}">
                <a16:creationId xmlns:a16="http://schemas.microsoft.com/office/drawing/2014/main" id="{4E24A46C-A9C2-4F45-93BF-2B41AC066092}"/>
              </a:ext>
            </a:extLst>
          </p:cNvPr>
          <p:cNvGrpSpPr/>
          <p:nvPr/>
        </p:nvGrpSpPr>
        <p:grpSpPr>
          <a:xfrm>
            <a:off x="2363331" y="7682958"/>
            <a:ext cx="8449303" cy="2498206"/>
            <a:chOff x="2565350" y="7682958"/>
            <a:chExt cx="8449303" cy="2498206"/>
          </a:xfrm>
        </p:grpSpPr>
        <p:sp>
          <p:nvSpPr>
            <p:cNvPr id="74" name="Rounded Rectangle 73">
              <a:extLst>
                <a:ext uri="{FF2B5EF4-FFF2-40B4-BE49-F238E27FC236}">
                  <a16:creationId xmlns:a16="http://schemas.microsoft.com/office/drawing/2014/main" id="{2D42C45A-26C5-F047-B9A3-FC1C74A2A5A7}"/>
                </a:ext>
              </a:extLst>
            </p:cNvPr>
            <p:cNvSpPr/>
            <p:nvPr/>
          </p:nvSpPr>
          <p:spPr>
            <a:xfrm>
              <a:off x="2565350" y="8657623"/>
              <a:ext cx="2146050" cy="1456558"/>
            </a:xfrm>
            <a:prstGeom prst="roundRect">
              <a:avLst/>
            </a:prstGeom>
            <a:solidFill>
              <a:srgbClr val="DAE3F3">
                <a:alpha val="50196"/>
              </a:srgbClr>
            </a:solidFill>
            <a:ln>
              <a:solidFill>
                <a:srgbClr val="DAE3F3"/>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ounded Rectangle 68">
              <a:extLst>
                <a:ext uri="{FF2B5EF4-FFF2-40B4-BE49-F238E27FC236}">
                  <a16:creationId xmlns:a16="http://schemas.microsoft.com/office/drawing/2014/main" id="{2F4DF14C-BA14-A84C-BBF8-E2747AC7A158}"/>
                </a:ext>
              </a:extLst>
            </p:cNvPr>
            <p:cNvSpPr/>
            <p:nvPr/>
          </p:nvSpPr>
          <p:spPr>
            <a:xfrm>
              <a:off x="4588195" y="7963721"/>
              <a:ext cx="3180082" cy="2158372"/>
            </a:xfrm>
            <a:prstGeom prst="roundRect">
              <a:avLst/>
            </a:prstGeom>
            <a:solidFill>
              <a:srgbClr val="DAE3F3">
                <a:alpha val="50196"/>
              </a:srgbClr>
            </a:solidFill>
            <a:ln>
              <a:solidFill>
                <a:srgbClr val="DAE3F3"/>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ounded Rectangle 69">
              <a:extLst>
                <a:ext uri="{FF2B5EF4-FFF2-40B4-BE49-F238E27FC236}">
                  <a16:creationId xmlns:a16="http://schemas.microsoft.com/office/drawing/2014/main" id="{542CF2CA-A13B-9944-8FFF-458E99508747}"/>
                </a:ext>
              </a:extLst>
            </p:cNvPr>
            <p:cNvSpPr/>
            <p:nvPr/>
          </p:nvSpPr>
          <p:spPr>
            <a:xfrm>
              <a:off x="7620885" y="7682958"/>
              <a:ext cx="3393768" cy="2498206"/>
            </a:xfrm>
            <a:prstGeom prst="roundRect">
              <a:avLst/>
            </a:prstGeom>
            <a:solidFill>
              <a:srgbClr val="DAE3F3">
                <a:alpha val="54902"/>
              </a:srgbClr>
            </a:solidFill>
            <a:ln>
              <a:solidFill>
                <a:srgbClr val="DAE3F3"/>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67FD562-00A5-4B5A-9712-3B0A1BABBC3A}"/>
                </a:ext>
              </a:extLst>
            </p:cNvPr>
            <p:cNvSpPr txBox="1"/>
            <p:nvPr/>
          </p:nvSpPr>
          <p:spPr>
            <a:xfrm>
              <a:off x="3097639" y="8908962"/>
              <a:ext cx="1119559" cy="954107"/>
            </a:xfrm>
            <a:prstGeom prst="rect">
              <a:avLst/>
            </a:prstGeom>
            <a:noFill/>
          </p:spPr>
          <p:txBody>
            <a:bodyPr wrap="square" rtlCol="0">
              <a:spAutoFit/>
            </a:bodyPr>
            <a:lstStyle/>
            <a:p>
              <a:r>
                <a:rPr lang="en-US" sz="1400" dirty="0"/>
                <a:t>Will they face any specific difficulties?</a:t>
              </a:r>
            </a:p>
          </p:txBody>
        </p:sp>
        <p:sp>
          <p:nvSpPr>
            <p:cNvPr id="39" name="TextBox 38">
              <a:extLst>
                <a:ext uri="{FF2B5EF4-FFF2-40B4-BE49-F238E27FC236}">
                  <a16:creationId xmlns:a16="http://schemas.microsoft.com/office/drawing/2014/main" id="{592DF2A0-271B-47AC-8671-373BA57DAC1C}"/>
                </a:ext>
              </a:extLst>
            </p:cNvPr>
            <p:cNvSpPr txBox="1"/>
            <p:nvPr/>
          </p:nvSpPr>
          <p:spPr>
            <a:xfrm>
              <a:off x="5082397" y="8333779"/>
              <a:ext cx="2482056" cy="1615827"/>
            </a:xfrm>
            <a:prstGeom prst="rect">
              <a:avLst/>
            </a:prstGeom>
            <a:noFill/>
            <a:ln>
              <a:noFill/>
            </a:ln>
          </p:spPr>
          <p:txBody>
            <a:bodyPr wrap="square" rtlCol="0">
              <a:spAutoFit/>
            </a:bodyPr>
            <a:lstStyle/>
            <a:p>
              <a:r>
                <a:rPr lang="en-US" sz="1100" dirty="0"/>
                <a:t>Are there any skills that you are not sure your students are ready for? If so, then it is a good idea to dedicate one day (or activity) to validate if students’ skills and needed previous learning. For example, if you are not sure if your 4-years old students can use scissors, you can create an activity on the first day of the project to find out.</a:t>
              </a:r>
            </a:p>
          </p:txBody>
        </p:sp>
        <p:sp>
          <p:nvSpPr>
            <p:cNvPr id="41" name="TextBox 40">
              <a:extLst>
                <a:ext uri="{FF2B5EF4-FFF2-40B4-BE49-F238E27FC236}">
                  <a16:creationId xmlns:a16="http://schemas.microsoft.com/office/drawing/2014/main" id="{40887E95-7D3F-422F-B19A-8436A94FBEBA}"/>
                </a:ext>
              </a:extLst>
            </p:cNvPr>
            <p:cNvSpPr txBox="1"/>
            <p:nvPr/>
          </p:nvSpPr>
          <p:spPr>
            <a:xfrm>
              <a:off x="8212285" y="8242803"/>
              <a:ext cx="2588681" cy="1446550"/>
            </a:xfrm>
            <a:prstGeom prst="rect">
              <a:avLst/>
            </a:prstGeom>
            <a:noFill/>
            <a:ln>
              <a:noFill/>
            </a:ln>
          </p:spPr>
          <p:txBody>
            <a:bodyPr wrap="square" rtlCol="0">
              <a:spAutoFit/>
            </a:bodyPr>
            <a:lstStyle/>
            <a:p>
              <a:r>
                <a:rPr lang="en-US" sz="1100" dirty="0"/>
                <a:t>Keep in mind that students might not be experienced with this type of learning. However, their learning will start when they start doing and experiencing the activities. Try to decide if it is okay that they do not know a specific topic or activity before; they are expected to learn new topics, activities and skills.</a:t>
              </a:r>
            </a:p>
          </p:txBody>
        </p:sp>
        <p:sp>
          <p:nvSpPr>
            <p:cNvPr id="71" name="Rectangle 70">
              <a:extLst>
                <a:ext uri="{FF2B5EF4-FFF2-40B4-BE49-F238E27FC236}">
                  <a16:creationId xmlns:a16="http://schemas.microsoft.com/office/drawing/2014/main" id="{679B748D-88E0-1744-AED1-26D4BB12B0D2}"/>
                </a:ext>
              </a:extLst>
            </p:cNvPr>
            <p:cNvSpPr/>
            <p:nvPr/>
          </p:nvSpPr>
          <p:spPr>
            <a:xfrm>
              <a:off x="2618994" y="8970403"/>
              <a:ext cx="513282" cy="830997"/>
            </a:xfrm>
            <a:prstGeom prst="rect">
              <a:avLst/>
            </a:prstGeom>
          </p:spPr>
          <p:txBody>
            <a:bodyPr wrap="none">
              <a:spAutoFit/>
            </a:bodyPr>
            <a:lstStyle/>
            <a:p>
              <a:r>
                <a:rPr lang="en-US" sz="4800" dirty="0">
                  <a:solidFill>
                    <a:schemeClr val="tx1">
                      <a:lumMod val="65000"/>
                      <a:lumOff val="35000"/>
                    </a:schemeClr>
                  </a:solidFill>
                  <a:latin typeface="Bodoni 72 Book" pitchFamily="2" charset="0"/>
                  <a:ea typeface="+mj-ea"/>
                  <a:cs typeface="Calibri" panose="020F0502020204030204" pitchFamily="34" charset="0"/>
                </a:rPr>
                <a:t>1</a:t>
              </a:r>
              <a:endParaRPr lang="en-US" sz="4800" dirty="0">
                <a:solidFill>
                  <a:schemeClr val="tx1">
                    <a:lumMod val="65000"/>
                    <a:lumOff val="35000"/>
                  </a:schemeClr>
                </a:solidFill>
                <a:latin typeface="Bodoni 72 Book" pitchFamily="2" charset="0"/>
                <a:cs typeface="Calibri" panose="020F0502020204030204" pitchFamily="34" charset="0"/>
              </a:endParaRPr>
            </a:p>
          </p:txBody>
        </p:sp>
        <p:sp>
          <p:nvSpPr>
            <p:cNvPr id="72" name="Rectangle 71">
              <a:extLst>
                <a:ext uri="{FF2B5EF4-FFF2-40B4-BE49-F238E27FC236}">
                  <a16:creationId xmlns:a16="http://schemas.microsoft.com/office/drawing/2014/main" id="{C1A9A6B5-DA85-3144-9231-C7FC1747DEFA}"/>
                </a:ext>
              </a:extLst>
            </p:cNvPr>
            <p:cNvSpPr/>
            <p:nvPr/>
          </p:nvSpPr>
          <p:spPr>
            <a:xfrm>
              <a:off x="7768277" y="8657623"/>
              <a:ext cx="513282" cy="830997"/>
            </a:xfrm>
            <a:prstGeom prst="rect">
              <a:avLst/>
            </a:prstGeom>
          </p:spPr>
          <p:txBody>
            <a:bodyPr wrap="none">
              <a:spAutoFit/>
            </a:bodyPr>
            <a:lstStyle/>
            <a:p>
              <a:r>
                <a:rPr lang="en-US" sz="4800" dirty="0">
                  <a:solidFill>
                    <a:schemeClr val="tx1">
                      <a:lumMod val="65000"/>
                      <a:lumOff val="35000"/>
                    </a:schemeClr>
                  </a:solidFill>
                  <a:latin typeface="Bodoni 72 Book" pitchFamily="2" charset="0"/>
                  <a:ea typeface="+mj-ea"/>
                  <a:cs typeface="Calibri" panose="020F0502020204030204" pitchFamily="34" charset="0"/>
                </a:rPr>
                <a:t>3</a:t>
              </a:r>
              <a:endParaRPr lang="en-US" sz="4800" dirty="0">
                <a:solidFill>
                  <a:schemeClr val="tx1">
                    <a:lumMod val="65000"/>
                    <a:lumOff val="35000"/>
                  </a:schemeClr>
                </a:solidFill>
                <a:latin typeface="Bodoni 72 Book" pitchFamily="2" charset="0"/>
                <a:cs typeface="Calibri" panose="020F0502020204030204" pitchFamily="34" charset="0"/>
              </a:endParaRPr>
            </a:p>
          </p:txBody>
        </p:sp>
        <p:sp>
          <p:nvSpPr>
            <p:cNvPr id="73" name="Rectangle 72">
              <a:extLst>
                <a:ext uri="{FF2B5EF4-FFF2-40B4-BE49-F238E27FC236}">
                  <a16:creationId xmlns:a16="http://schemas.microsoft.com/office/drawing/2014/main" id="{AF30DBB2-A2E2-E946-8E8C-EC42B7012826}"/>
                </a:ext>
              </a:extLst>
            </p:cNvPr>
            <p:cNvSpPr/>
            <p:nvPr/>
          </p:nvSpPr>
          <p:spPr>
            <a:xfrm>
              <a:off x="4650238" y="8756970"/>
              <a:ext cx="513282" cy="830997"/>
            </a:xfrm>
            <a:prstGeom prst="rect">
              <a:avLst/>
            </a:prstGeom>
          </p:spPr>
          <p:txBody>
            <a:bodyPr wrap="none">
              <a:spAutoFit/>
            </a:bodyPr>
            <a:lstStyle/>
            <a:p>
              <a:r>
                <a:rPr lang="en-US" sz="4800" dirty="0">
                  <a:solidFill>
                    <a:schemeClr val="tx1">
                      <a:lumMod val="65000"/>
                      <a:lumOff val="35000"/>
                    </a:schemeClr>
                  </a:solidFill>
                  <a:latin typeface="Bodoni 72 Book" pitchFamily="2" charset="0"/>
                  <a:ea typeface="+mj-ea"/>
                  <a:cs typeface="Calibri" panose="020F0502020204030204" pitchFamily="34" charset="0"/>
                </a:rPr>
                <a:t>2</a:t>
              </a:r>
              <a:endParaRPr lang="en-US" sz="4800" dirty="0">
                <a:solidFill>
                  <a:schemeClr val="tx1">
                    <a:lumMod val="65000"/>
                    <a:lumOff val="35000"/>
                  </a:schemeClr>
                </a:solidFill>
                <a:latin typeface="Bodoni 72 Book" pitchFamily="2" charset="0"/>
                <a:cs typeface="Calibri" panose="020F0502020204030204" pitchFamily="34" charset="0"/>
              </a:endParaRPr>
            </a:p>
          </p:txBody>
        </p:sp>
      </p:grpSp>
      <p:pic>
        <p:nvPicPr>
          <p:cNvPr id="34" name="Picture 33" descr="A picture containing light&#10;&#10;Description automatically generated">
            <a:extLst>
              <a:ext uri="{FF2B5EF4-FFF2-40B4-BE49-F238E27FC236}">
                <a16:creationId xmlns:a16="http://schemas.microsoft.com/office/drawing/2014/main" id="{67FFC500-98B4-40AA-87BB-AAE11C1DA1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15839" y="7199358"/>
            <a:ext cx="872592" cy="3193687"/>
          </a:xfrm>
          <a:prstGeom prst="rect">
            <a:avLst/>
          </a:prstGeom>
        </p:spPr>
      </p:pic>
      <p:pic>
        <p:nvPicPr>
          <p:cNvPr id="75" name="Graphic 74" descr="Lightbulb with solid fill">
            <a:extLst>
              <a:ext uri="{FF2B5EF4-FFF2-40B4-BE49-F238E27FC236}">
                <a16:creationId xmlns:a16="http://schemas.microsoft.com/office/drawing/2014/main" id="{66684A6E-C559-7847-8E3C-9588B2450EB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1325" y="6705499"/>
            <a:ext cx="373807" cy="373807"/>
          </a:xfrm>
          <a:prstGeom prst="rect">
            <a:avLst/>
          </a:prstGeom>
        </p:spPr>
      </p:pic>
      <p:sp>
        <p:nvSpPr>
          <p:cNvPr id="46" name="Title 1">
            <a:extLst>
              <a:ext uri="{FF2B5EF4-FFF2-40B4-BE49-F238E27FC236}">
                <a16:creationId xmlns:a16="http://schemas.microsoft.com/office/drawing/2014/main" id="{8EC33986-43D2-46B4-9713-1A4AB1DFEAA9}"/>
              </a:ext>
            </a:extLst>
          </p:cNvPr>
          <p:cNvSpPr>
            <a:spLocks noGrp="1"/>
          </p:cNvSpPr>
          <p:nvPr>
            <p:ph type="title"/>
          </p:nvPr>
        </p:nvSpPr>
        <p:spPr>
          <a:xfrm>
            <a:off x="1994363" y="228000"/>
            <a:ext cx="6773487" cy="290487"/>
          </a:xfrm>
        </p:spPr>
        <p:txBody>
          <a:bodyPr>
            <a:noAutofit/>
          </a:bodyPr>
          <a:lstStyle/>
          <a:p>
            <a:r>
              <a:rPr lang="en-US" sz="2000" b="1" dirty="0">
                <a:solidFill>
                  <a:srgbClr val="E52831"/>
                </a:solidFill>
                <a:latin typeface="Lustria"/>
                <a:ea typeface="+mn-ea"/>
                <a:cs typeface="+mn-cs"/>
              </a:rPr>
              <a:t>2.2. Before Contextualization (3/4)  </a:t>
            </a:r>
          </a:p>
        </p:txBody>
      </p:sp>
      <p:grpSp>
        <p:nvGrpSpPr>
          <p:cNvPr id="36" name="Group 35">
            <a:extLst>
              <a:ext uri="{FF2B5EF4-FFF2-40B4-BE49-F238E27FC236}">
                <a16:creationId xmlns:a16="http://schemas.microsoft.com/office/drawing/2014/main" id="{A266018B-6E0B-45F4-80BC-227A24EA85A2}"/>
              </a:ext>
            </a:extLst>
          </p:cNvPr>
          <p:cNvGrpSpPr/>
          <p:nvPr/>
        </p:nvGrpSpPr>
        <p:grpSpPr>
          <a:xfrm>
            <a:off x="10013827" y="181907"/>
            <a:ext cx="3702609" cy="914400"/>
            <a:chOff x="10997888" y="4403998"/>
            <a:chExt cx="3702609" cy="914400"/>
          </a:xfrm>
        </p:grpSpPr>
        <p:pic>
          <p:nvPicPr>
            <p:cNvPr id="37" name="Graphic 36" descr="Thumbs up sign with solid fill">
              <a:extLst>
                <a:ext uri="{FF2B5EF4-FFF2-40B4-BE49-F238E27FC236}">
                  <a16:creationId xmlns:a16="http://schemas.microsoft.com/office/drawing/2014/main" id="{3C06DCC5-7D0A-449B-B73B-EB54F8D7A1E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0997888" y="4403998"/>
              <a:ext cx="914400" cy="914400"/>
            </a:xfrm>
            <a:prstGeom prst="rect">
              <a:avLst/>
            </a:prstGeom>
          </p:spPr>
        </p:pic>
        <p:sp>
          <p:nvSpPr>
            <p:cNvPr id="48" name="Rectangle 47">
              <a:extLst>
                <a:ext uri="{FF2B5EF4-FFF2-40B4-BE49-F238E27FC236}">
                  <a16:creationId xmlns:a16="http://schemas.microsoft.com/office/drawing/2014/main" id="{DC63B563-D4D6-4027-A93A-650EF0896A7F}"/>
                </a:ext>
              </a:extLst>
            </p:cNvPr>
            <p:cNvSpPr/>
            <p:nvPr/>
          </p:nvSpPr>
          <p:spPr>
            <a:xfrm>
              <a:off x="11759240" y="4716081"/>
              <a:ext cx="2941257" cy="510978"/>
            </a:xfrm>
            <a:prstGeom prst="rect">
              <a:avLst/>
            </a:prstGeom>
            <a:solidFill>
              <a:srgbClr val="FE515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You didn’t come this far to </a:t>
              </a:r>
              <a:r>
                <a:rPr lang="en-US" sz="1400" b="1" i="1" dirty="0"/>
                <a:t>only</a:t>
              </a:r>
              <a:r>
                <a:rPr lang="en-US" sz="1400" b="1" dirty="0"/>
                <a:t> come this far! Keep reading </a:t>
              </a:r>
              <a:r>
                <a:rPr lang="en-US" sz="1400" b="1" dirty="0">
                  <a:sym typeface="Wingdings" panose="05000000000000000000" pitchFamily="2" charset="2"/>
                </a:rPr>
                <a:t>:)</a:t>
              </a:r>
              <a:endParaRPr lang="en-US" sz="1400" b="1" dirty="0"/>
            </a:p>
          </p:txBody>
        </p:sp>
      </p:grpSp>
    </p:spTree>
    <p:extLst>
      <p:ext uri="{BB962C8B-B14F-4D97-AF65-F5344CB8AC3E}">
        <p14:creationId xmlns:p14="http://schemas.microsoft.com/office/powerpoint/2010/main" val="2601154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FE515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2 – Project Contextualization </a:t>
            </a:r>
          </a:p>
        </p:txBody>
      </p:sp>
      <p:sp>
        <p:nvSpPr>
          <p:cNvPr id="5" name="Title 1">
            <a:extLst>
              <a:ext uri="{FF2B5EF4-FFF2-40B4-BE49-F238E27FC236}">
                <a16:creationId xmlns:a16="http://schemas.microsoft.com/office/drawing/2014/main" id="{0448E17D-600A-B047-8BB5-C2706B3192B3}"/>
              </a:ext>
            </a:extLst>
          </p:cNvPr>
          <p:cNvSpPr>
            <a:spLocks noGrp="1"/>
          </p:cNvSpPr>
          <p:nvPr>
            <p:ph type="title"/>
          </p:nvPr>
        </p:nvSpPr>
        <p:spPr>
          <a:xfrm>
            <a:off x="1994407" y="236082"/>
            <a:ext cx="7295115" cy="315912"/>
          </a:xfrm>
        </p:spPr>
        <p:txBody>
          <a:bodyPr>
            <a:noAutofit/>
          </a:bodyPr>
          <a:lstStyle/>
          <a:p>
            <a:r>
              <a:rPr lang="en-US" sz="2000" b="1" dirty="0">
                <a:solidFill>
                  <a:srgbClr val="E52831"/>
                </a:solidFill>
                <a:latin typeface="Lustria"/>
                <a:ea typeface="+mn-ea"/>
                <a:cs typeface="+mn-cs"/>
              </a:rPr>
              <a:t>2.2. Before Contextualization (4/4)  </a:t>
            </a:r>
          </a:p>
        </p:txBody>
      </p:sp>
      <p:sp>
        <p:nvSpPr>
          <p:cNvPr id="6" name="Title 1">
            <a:extLst>
              <a:ext uri="{FF2B5EF4-FFF2-40B4-BE49-F238E27FC236}">
                <a16:creationId xmlns:a16="http://schemas.microsoft.com/office/drawing/2014/main" id="{8DD43C2E-489C-BB44-88D0-553C48808698}"/>
              </a:ext>
            </a:extLst>
          </p:cNvPr>
          <p:cNvSpPr txBox="1">
            <a:spLocks/>
          </p:cNvSpPr>
          <p:nvPr/>
        </p:nvSpPr>
        <p:spPr>
          <a:xfrm>
            <a:off x="1994407" y="509776"/>
            <a:ext cx="7706701" cy="424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rgbClr val="C43E38"/>
                </a:solidFill>
              </a:rPr>
              <a:t>2.2.3. Assess Students’ Previous Learning (2/2)</a:t>
            </a:r>
          </a:p>
        </p:txBody>
      </p:sp>
      <p:sp>
        <p:nvSpPr>
          <p:cNvPr id="7" name="TextBox 6">
            <a:extLst>
              <a:ext uri="{FF2B5EF4-FFF2-40B4-BE49-F238E27FC236}">
                <a16:creationId xmlns:a16="http://schemas.microsoft.com/office/drawing/2014/main" id="{400EBA9A-8F33-DE43-8789-9E8B1ADBE982}"/>
              </a:ext>
            </a:extLst>
          </p:cNvPr>
          <p:cNvSpPr txBox="1"/>
          <p:nvPr/>
        </p:nvSpPr>
        <p:spPr>
          <a:xfrm>
            <a:off x="2009768" y="938408"/>
            <a:ext cx="9910885" cy="1169551"/>
          </a:xfrm>
          <a:prstGeom prst="rect">
            <a:avLst/>
          </a:prstGeom>
          <a:noFill/>
        </p:spPr>
        <p:txBody>
          <a:bodyPr wrap="square">
            <a:spAutoFit/>
          </a:bodyPr>
          <a:lstStyle/>
          <a:p>
            <a:pPr marL="285750" indent="-285750">
              <a:spcAft>
                <a:spcPts val="600"/>
              </a:spcAft>
              <a:buFont typeface="Wingdings" pitchFamily="2" charset="2"/>
              <a:buChar char="§"/>
            </a:pPr>
            <a:r>
              <a:rPr lang="en-US" sz="1100" dirty="0"/>
              <a:t>Always try to think about alternative activities (easier or harder), in case it is needed.</a:t>
            </a:r>
          </a:p>
          <a:p>
            <a:pPr marL="285750" indent="-285750">
              <a:spcAft>
                <a:spcPts val="600"/>
              </a:spcAft>
              <a:buFont typeface="Wingdings" pitchFamily="2" charset="2"/>
              <a:buChar char="§"/>
            </a:pPr>
            <a:r>
              <a:rPr lang="en-US" sz="1100" dirty="0"/>
              <a:t>You can also check </a:t>
            </a:r>
            <a:r>
              <a:rPr lang="en-US" sz="1100" i="1" dirty="0"/>
              <a:t>Block #1 </a:t>
            </a:r>
            <a:r>
              <a:rPr lang="en-US" sz="1100" dirty="0"/>
              <a:t>from </a:t>
            </a:r>
            <a:r>
              <a:rPr lang="en-US" sz="1100" i="1" dirty="0"/>
              <a:t>Project Document </a:t>
            </a:r>
            <a:r>
              <a:rPr lang="en-US" sz="1100" dirty="0"/>
              <a:t>and read </a:t>
            </a:r>
            <a:r>
              <a:rPr lang="en-US" sz="1100" i="1" dirty="0"/>
              <a:t>Learning Outcomes</a:t>
            </a:r>
            <a:r>
              <a:rPr lang="en-US" sz="1100" dirty="0"/>
              <a:t> to further ensure that your students can achieve them.</a:t>
            </a:r>
          </a:p>
          <a:p>
            <a:pPr marL="285750" indent="-285750">
              <a:spcAft>
                <a:spcPts val="600"/>
              </a:spcAft>
              <a:buFont typeface="Wingdings" pitchFamily="2" charset="2"/>
              <a:buChar char="§"/>
            </a:pPr>
            <a:r>
              <a:rPr lang="en-US" sz="1100" dirty="0"/>
              <a:t>If you are not sure if your students can achieve the </a:t>
            </a:r>
            <a:r>
              <a:rPr lang="en-US" sz="1100" i="1" dirty="0"/>
              <a:t>Learning Outcomes</a:t>
            </a:r>
            <a:r>
              <a:rPr lang="en-US" sz="1100" dirty="0"/>
              <a:t>, then you will need to take a second look at the skills students need to develop so they can perform project’s tasks and achieve the desired learning outcome. Instructions will be covered in more details later in the Implementation Booklet.</a:t>
            </a:r>
          </a:p>
          <a:p>
            <a:pPr marL="285750" indent="-285750">
              <a:spcAft>
                <a:spcPts val="600"/>
              </a:spcAft>
              <a:buFont typeface="Wingdings" pitchFamily="2" charset="2"/>
              <a:buChar char="§"/>
            </a:pPr>
            <a:r>
              <a:rPr lang="en-US" sz="1100" dirty="0"/>
              <a:t>Let’s explore multiple examples to give you a better idea on how to anticipate skills’ gaps when reading </a:t>
            </a:r>
            <a:r>
              <a:rPr lang="en-US" sz="1100" i="1" dirty="0"/>
              <a:t>Daily Activities</a:t>
            </a:r>
            <a:endParaRPr lang="en-US" sz="1100" dirty="0"/>
          </a:p>
        </p:txBody>
      </p:sp>
      <p:grpSp>
        <p:nvGrpSpPr>
          <p:cNvPr id="2" name="Group 1">
            <a:extLst>
              <a:ext uri="{FF2B5EF4-FFF2-40B4-BE49-F238E27FC236}">
                <a16:creationId xmlns:a16="http://schemas.microsoft.com/office/drawing/2014/main" id="{94F00ACC-EA10-6B44-A403-29ADFE1D6268}"/>
              </a:ext>
            </a:extLst>
          </p:cNvPr>
          <p:cNvGrpSpPr/>
          <p:nvPr/>
        </p:nvGrpSpPr>
        <p:grpSpPr>
          <a:xfrm>
            <a:off x="2411274" y="2253596"/>
            <a:ext cx="8275185" cy="1027681"/>
            <a:chOff x="1746078" y="2563970"/>
            <a:chExt cx="6606184" cy="1027681"/>
          </a:xfrm>
        </p:grpSpPr>
        <p:sp>
          <p:nvSpPr>
            <p:cNvPr id="11" name="Rectangle 10">
              <a:extLst>
                <a:ext uri="{FF2B5EF4-FFF2-40B4-BE49-F238E27FC236}">
                  <a16:creationId xmlns:a16="http://schemas.microsoft.com/office/drawing/2014/main" id="{514BF109-D109-2A46-8711-2FB1B16E5B11}"/>
                </a:ext>
              </a:extLst>
            </p:cNvPr>
            <p:cNvSpPr/>
            <p:nvPr/>
          </p:nvSpPr>
          <p:spPr>
            <a:xfrm>
              <a:off x="1746078" y="2609615"/>
              <a:ext cx="6606184" cy="982036"/>
            </a:xfrm>
            <a:prstGeom prst="rect">
              <a:avLst/>
            </a:prstGeom>
            <a:solidFill>
              <a:srgbClr val="EDEBD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043583F3-BB3C-7746-8FD1-9AA5BC536E6A}"/>
                </a:ext>
              </a:extLst>
            </p:cNvPr>
            <p:cNvSpPr txBox="1">
              <a:spLocks/>
            </p:cNvSpPr>
            <p:nvPr/>
          </p:nvSpPr>
          <p:spPr>
            <a:xfrm>
              <a:off x="2394465" y="2563970"/>
              <a:ext cx="5813475" cy="982036"/>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1400" b="1" i="1" dirty="0">
                  <a:solidFill>
                    <a:srgbClr val="E61831"/>
                  </a:solidFill>
                </a:rPr>
                <a:t>Question: </a:t>
              </a:r>
              <a:br>
                <a:rPr lang="en-US" sz="1800" b="1" i="1" dirty="0">
                  <a:solidFill>
                    <a:srgbClr val="E61831"/>
                  </a:solidFill>
                </a:rPr>
              </a:br>
              <a:r>
                <a:rPr lang="en-US" sz="1200" dirty="0">
                  <a:latin typeface="Calibri"/>
                  <a:ea typeface="Calibri"/>
                  <a:cs typeface="Calibri"/>
                  <a:sym typeface="Calibri"/>
                </a:rPr>
                <a:t>What if you discovered that in the project that you have selected there is a big gap between required previous learning and students’ current level?</a:t>
              </a:r>
              <a:endParaRPr lang="en-US" sz="1200" b="1" i="1" dirty="0"/>
            </a:p>
          </p:txBody>
        </p:sp>
      </p:grpSp>
      <p:pic>
        <p:nvPicPr>
          <p:cNvPr id="13" name="Graphic 12" descr="Badge Question Mark with solid fill">
            <a:extLst>
              <a:ext uri="{FF2B5EF4-FFF2-40B4-BE49-F238E27FC236}">
                <a16:creationId xmlns:a16="http://schemas.microsoft.com/office/drawing/2014/main" id="{8D5B9F04-BBE2-5045-8187-EEDF7321FC9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3877" y="2410742"/>
            <a:ext cx="667743" cy="667743"/>
          </a:xfrm>
          <a:prstGeom prst="rect">
            <a:avLst/>
          </a:prstGeom>
        </p:spPr>
      </p:pic>
      <p:pic>
        <p:nvPicPr>
          <p:cNvPr id="14" name="Graphic 13" descr="Lightbulb with solid fill">
            <a:extLst>
              <a:ext uri="{FF2B5EF4-FFF2-40B4-BE49-F238E27FC236}">
                <a16:creationId xmlns:a16="http://schemas.microsoft.com/office/drawing/2014/main" id="{0F12A3DC-FE7C-A24B-A69B-D2D82D807B2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49320" y="2862436"/>
            <a:ext cx="427660" cy="427660"/>
          </a:xfrm>
          <a:prstGeom prst="rect">
            <a:avLst/>
          </a:prstGeom>
        </p:spPr>
      </p:pic>
      <p:sp>
        <p:nvSpPr>
          <p:cNvPr id="15" name="Rectangle 14">
            <a:extLst>
              <a:ext uri="{FF2B5EF4-FFF2-40B4-BE49-F238E27FC236}">
                <a16:creationId xmlns:a16="http://schemas.microsoft.com/office/drawing/2014/main" id="{C5509E69-19B7-4C4B-AD9C-A57E0BF12E95}"/>
              </a:ext>
            </a:extLst>
          </p:cNvPr>
          <p:cNvSpPr/>
          <p:nvPr/>
        </p:nvSpPr>
        <p:spPr>
          <a:xfrm>
            <a:off x="12097343" y="0"/>
            <a:ext cx="1618657" cy="10515601"/>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Lightbulb with solid fill">
            <a:extLst>
              <a:ext uri="{FF2B5EF4-FFF2-40B4-BE49-F238E27FC236}">
                <a16:creationId xmlns:a16="http://schemas.microsoft.com/office/drawing/2014/main" id="{9BB295FB-90E6-C54A-A7A7-1E83FABCB01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46735" y="2574733"/>
            <a:ext cx="519872" cy="519872"/>
          </a:xfrm>
          <a:prstGeom prst="rect">
            <a:avLst/>
          </a:prstGeom>
        </p:spPr>
      </p:pic>
      <p:sp>
        <p:nvSpPr>
          <p:cNvPr id="3" name="Rectangle 2">
            <a:extLst>
              <a:ext uri="{FF2B5EF4-FFF2-40B4-BE49-F238E27FC236}">
                <a16:creationId xmlns:a16="http://schemas.microsoft.com/office/drawing/2014/main" id="{EF5FF617-7977-9645-A8D9-81B1CC86991D}"/>
              </a:ext>
            </a:extLst>
          </p:cNvPr>
          <p:cNvSpPr/>
          <p:nvPr/>
        </p:nvSpPr>
        <p:spPr>
          <a:xfrm>
            <a:off x="12219133" y="3170018"/>
            <a:ext cx="1375075" cy="2277547"/>
          </a:xfrm>
          <a:prstGeom prst="rect">
            <a:avLst/>
          </a:prstGeom>
        </p:spPr>
        <p:txBody>
          <a:bodyPr wrap="square">
            <a:spAutoFit/>
          </a:bodyPr>
          <a:lstStyle/>
          <a:p>
            <a:pPr lvl="0" algn="ctr"/>
            <a:r>
              <a:rPr lang="en-US" sz="1600" b="1" dirty="0">
                <a:solidFill>
                  <a:srgbClr val="E61831"/>
                </a:solidFill>
              </a:rPr>
              <a:t>Tip: </a:t>
            </a:r>
          </a:p>
          <a:p>
            <a:pPr lvl="0" algn="ctr"/>
            <a:r>
              <a:rPr lang="en-US" sz="900" dirty="0">
                <a:solidFill>
                  <a:prstClr val="black"/>
                </a:solidFill>
              </a:rPr>
              <a:t>Iterations &amp; modifications are part of the process; even if it means you must change your selected project. </a:t>
            </a:r>
          </a:p>
          <a:p>
            <a:pPr lvl="0" algn="ctr"/>
            <a:endParaRPr lang="en-US" sz="900" dirty="0">
              <a:solidFill>
                <a:prstClr val="black"/>
              </a:solidFill>
            </a:endParaRPr>
          </a:p>
          <a:p>
            <a:pPr lvl="0" algn="ctr"/>
            <a:r>
              <a:rPr lang="en-US" sz="900" dirty="0">
                <a:solidFill>
                  <a:prstClr val="black"/>
                </a:solidFill>
              </a:rPr>
              <a:t>Rest assured that you have not wasted your time as you will probably get to use it in another context or later with the same students after they have developed required previous learning.</a:t>
            </a:r>
          </a:p>
        </p:txBody>
      </p:sp>
      <p:sp>
        <p:nvSpPr>
          <p:cNvPr id="25" name="Rectangle 24">
            <a:extLst>
              <a:ext uri="{FF2B5EF4-FFF2-40B4-BE49-F238E27FC236}">
                <a16:creationId xmlns:a16="http://schemas.microsoft.com/office/drawing/2014/main" id="{73E9DE14-C826-4C4D-BAE8-EA599941A5A7}"/>
              </a:ext>
            </a:extLst>
          </p:cNvPr>
          <p:cNvSpPr/>
          <p:nvPr/>
        </p:nvSpPr>
        <p:spPr>
          <a:xfrm>
            <a:off x="2190546" y="8869241"/>
            <a:ext cx="5834942" cy="1490241"/>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descr="Pencil with solid fill">
            <a:extLst>
              <a:ext uri="{FF2B5EF4-FFF2-40B4-BE49-F238E27FC236}">
                <a16:creationId xmlns:a16="http://schemas.microsoft.com/office/drawing/2014/main" id="{E0FDBEA5-EB53-5840-8CFB-91AF6C14CF8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47062" y="8938810"/>
            <a:ext cx="647746" cy="647746"/>
          </a:xfrm>
          <a:prstGeom prst="rect">
            <a:avLst/>
          </a:prstGeom>
        </p:spPr>
      </p:pic>
      <p:pic>
        <p:nvPicPr>
          <p:cNvPr id="28" name="Picture 27" descr="A picture containing light&#10;&#10;Description automatically generated">
            <a:extLst>
              <a:ext uri="{FF2B5EF4-FFF2-40B4-BE49-F238E27FC236}">
                <a16:creationId xmlns:a16="http://schemas.microsoft.com/office/drawing/2014/main" id="{514A183A-45E1-E64C-8389-DBC71A1BCF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5688" y="4466911"/>
            <a:ext cx="1104193" cy="4041348"/>
          </a:xfrm>
          <a:prstGeom prst="rect">
            <a:avLst/>
          </a:prstGeom>
        </p:spPr>
      </p:pic>
      <p:sp>
        <p:nvSpPr>
          <p:cNvPr id="30" name="TextBox 29">
            <a:extLst>
              <a:ext uri="{FF2B5EF4-FFF2-40B4-BE49-F238E27FC236}">
                <a16:creationId xmlns:a16="http://schemas.microsoft.com/office/drawing/2014/main" id="{9883A5AD-9D6F-7F46-A1D3-91F7B60AFDDB}"/>
              </a:ext>
            </a:extLst>
          </p:cNvPr>
          <p:cNvSpPr txBox="1"/>
          <p:nvPr/>
        </p:nvSpPr>
        <p:spPr>
          <a:xfrm>
            <a:off x="3623406" y="3995090"/>
            <a:ext cx="4342574" cy="1293971"/>
          </a:xfrm>
          <a:prstGeom prst="wedgeRoundRectCallout">
            <a:avLst>
              <a:gd name="adj1" fmla="val -54264"/>
              <a:gd name="adj2" fmla="val 31437"/>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I am trying to assess students’ previous learning without having access to report cards and I have not taught them before.</a:t>
            </a:r>
          </a:p>
          <a:p>
            <a:r>
              <a:rPr lang="en-US" sz="1000" dirty="0"/>
              <a:t>All I did is try to put myself in my students’ shoes; I tried to think like an 8-year-old boy or girl. Sometimes I try to see if I know anyone who is 8 years old and try to see what I know about their knowledge.  </a:t>
            </a:r>
          </a:p>
          <a:p>
            <a:r>
              <a:rPr lang="en-US" sz="1000" dirty="0"/>
              <a:t>You can see in Figures 2.9, 2.10 &amp; 2.11 that I drafted questions to help me assess students’ previous knowledge.</a:t>
            </a:r>
          </a:p>
        </p:txBody>
      </p:sp>
      <p:sp>
        <p:nvSpPr>
          <p:cNvPr id="31" name="TextBox 30">
            <a:extLst>
              <a:ext uri="{FF2B5EF4-FFF2-40B4-BE49-F238E27FC236}">
                <a16:creationId xmlns:a16="http://schemas.microsoft.com/office/drawing/2014/main" id="{FDDA2E20-CEFF-FD4F-9605-DBAAFE3B319C}"/>
              </a:ext>
            </a:extLst>
          </p:cNvPr>
          <p:cNvSpPr txBox="1"/>
          <p:nvPr/>
        </p:nvSpPr>
        <p:spPr>
          <a:xfrm>
            <a:off x="3623405" y="5481347"/>
            <a:ext cx="4342574" cy="783193"/>
          </a:xfrm>
          <a:prstGeom prst="wedgeRoundRectCallout">
            <a:avLst>
              <a:gd name="adj1" fmla="val -54598"/>
              <a:gd name="adj2" fmla="val -8350"/>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Usually, I cannot inquire further information about my students until I meet them.  So, a lot of times I decide to dedicate the first day for assessing their previous learning. The </a:t>
            </a:r>
            <a:r>
              <a:rPr lang="en-US" sz="1000" i="1" dirty="0"/>
              <a:t>Project Implementation Booklet </a:t>
            </a:r>
            <a:r>
              <a:rPr lang="en-US" sz="1000" dirty="0"/>
              <a:t>will cover this in more details. </a:t>
            </a:r>
          </a:p>
        </p:txBody>
      </p:sp>
      <p:sp>
        <p:nvSpPr>
          <p:cNvPr id="32" name="TextBox 31">
            <a:extLst>
              <a:ext uri="{FF2B5EF4-FFF2-40B4-BE49-F238E27FC236}">
                <a16:creationId xmlns:a16="http://schemas.microsoft.com/office/drawing/2014/main" id="{10ABA3E9-304D-0647-8335-2D9B99C9007E}"/>
              </a:ext>
            </a:extLst>
          </p:cNvPr>
          <p:cNvSpPr txBox="1"/>
          <p:nvPr/>
        </p:nvSpPr>
        <p:spPr>
          <a:xfrm>
            <a:off x="3695943" y="7244476"/>
            <a:ext cx="4270036" cy="1464231"/>
          </a:xfrm>
          <a:prstGeom prst="wedgeRoundRectCallout">
            <a:avLst>
              <a:gd name="adj1" fmla="val -54113"/>
              <a:gd name="adj2" fmla="val -49120"/>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I have a confession! Sometimes I </a:t>
            </a:r>
            <a:r>
              <a:rPr lang="en-US" sz="1000" dirty="0">
                <a:solidFill>
                  <a:schemeClr val="tx1"/>
                </a:solidFill>
              </a:rPr>
              <a:t>miss few concepts and I realize during the class that there are other gaps. For example, I never thought that some of my 7 years old students would not be able to use scissors. I had to create a gap-activity in the middle of the project where I asked all students to draw different lines on a paper, and then start cutting the papers carefully over the lines. Then I paid extra attention to the students who had this gap. The </a:t>
            </a:r>
            <a:r>
              <a:rPr lang="en-US" sz="1000" i="1" dirty="0">
                <a:solidFill>
                  <a:schemeClr val="tx1"/>
                </a:solidFill>
              </a:rPr>
              <a:t>Project Implementation Booklet</a:t>
            </a:r>
            <a:r>
              <a:rPr lang="en-US" sz="1000" dirty="0">
                <a:solidFill>
                  <a:schemeClr val="tx1"/>
                </a:solidFill>
              </a:rPr>
              <a:t> will cover dealing with different students’ levels in more details. </a:t>
            </a:r>
          </a:p>
        </p:txBody>
      </p:sp>
      <p:sp>
        <p:nvSpPr>
          <p:cNvPr id="33" name="TextBox 32">
            <a:extLst>
              <a:ext uri="{FF2B5EF4-FFF2-40B4-BE49-F238E27FC236}">
                <a16:creationId xmlns:a16="http://schemas.microsoft.com/office/drawing/2014/main" id="{FCE40294-9B5E-774F-BD1E-C73F13BAB8A1}"/>
              </a:ext>
            </a:extLst>
          </p:cNvPr>
          <p:cNvSpPr txBox="1"/>
          <p:nvPr/>
        </p:nvSpPr>
        <p:spPr>
          <a:xfrm>
            <a:off x="3632257" y="6439256"/>
            <a:ext cx="4333722" cy="612934"/>
          </a:xfrm>
          <a:prstGeom prst="wedgeRoundRectCallout">
            <a:avLst>
              <a:gd name="adj1" fmla="val -54573"/>
              <a:gd name="adj2" fmla="val -26596"/>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I also try to prepare myself that I will need to explain these concepts as new topics for my students before we start working on the project’s activity. </a:t>
            </a:r>
            <a:r>
              <a:rPr lang="en-US" sz="1000" dirty="0">
                <a:latin typeface="Calibri"/>
                <a:ea typeface="Calibri"/>
                <a:cs typeface="Calibri"/>
                <a:sym typeface="Calibri"/>
              </a:rPr>
              <a:t>Now remember that I still need to adjust project difficulty accordingly. </a:t>
            </a:r>
            <a:endParaRPr lang="en-US" sz="1000" dirty="0"/>
          </a:p>
        </p:txBody>
      </p:sp>
      <p:grpSp>
        <p:nvGrpSpPr>
          <p:cNvPr id="34" name="Group 33">
            <a:extLst>
              <a:ext uri="{FF2B5EF4-FFF2-40B4-BE49-F238E27FC236}">
                <a16:creationId xmlns:a16="http://schemas.microsoft.com/office/drawing/2014/main" id="{F0169DB3-0950-E540-8683-ED2E3D906458}"/>
              </a:ext>
            </a:extLst>
          </p:cNvPr>
          <p:cNvGrpSpPr/>
          <p:nvPr/>
        </p:nvGrpSpPr>
        <p:grpSpPr>
          <a:xfrm>
            <a:off x="8155613" y="3559167"/>
            <a:ext cx="3811604" cy="2161041"/>
            <a:chOff x="9813301" y="3641129"/>
            <a:chExt cx="3811604" cy="2161041"/>
          </a:xfrm>
        </p:grpSpPr>
        <p:grpSp>
          <p:nvGrpSpPr>
            <p:cNvPr id="35" name="Group 34">
              <a:extLst>
                <a:ext uri="{FF2B5EF4-FFF2-40B4-BE49-F238E27FC236}">
                  <a16:creationId xmlns:a16="http://schemas.microsoft.com/office/drawing/2014/main" id="{930199FB-16FB-6546-9481-02D365274588}"/>
                </a:ext>
              </a:extLst>
            </p:cNvPr>
            <p:cNvGrpSpPr/>
            <p:nvPr/>
          </p:nvGrpSpPr>
          <p:grpSpPr>
            <a:xfrm>
              <a:off x="9813301" y="3641129"/>
              <a:ext cx="3811604" cy="2161041"/>
              <a:chOff x="9813301" y="3641129"/>
              <a:chExt cx="3811604" cy="2161041"/>
            </a:xfrm>
          </p:grpSpPr>
          <p:pic>
            <p:nvPicPr>
              <p:cNvPr id="37" name="Picture 36" descr="Graphical user interface, text, application, Word&#10;&#10;Description automatically generated">
                <a:extLst>
                  <a:ext uri="{FF2B5EF4-FFF2-40B4-BE49-F238E27FC236}">
                    <a16:creationId xmlns:a16="http://schemas.microsoft.com/office/drawing/2014/main" id="{2F42BBC1-917D-5542-9D2F-075FFDA4813D}"/>
                  </a:ext>
                </a:extLst>
              </p:cNvPr>
              <p:cNvPicPr>
                <a:picLocks noChangeAspect="1"/>
              </p:cNvPicPr>
              <p:nvPr/>
            </p:nvPicPr>
            <p:blipFill rotWithShape="1">
              <a:blip r:embed="rId9">
                <a:extLst>
                  <a:ext uri="{28A0092B-C50C-407E-A947-70E740481C1C}">
                    <a14:useLocalDpi xmlns:a14="http://schemas.microsoft.com/office/drawing/2010/main" val="0"/>
                  </a:ext>
                </a:extLst>
              </a:blip>
              <a:srcRect l="37462" t="46998" r="28087" b="35833"/>
              <a:stretch/>
            </p:blipFill>
            <p:spPr>
              <a:xfrm>
                <a:off x="9910892" y="3911043"/>
                <a:ext cx="3616422" cy="1126453"/>
              </a:xfrm>
              <a:prstGeom prst="rect">
                <a:avLst/>
              </a:prstGeom>
              <a:ln>
                <a:noFill/>
              </a:ln>
              <a:effectLst/>
            </p:spPr>
          </p:pic>
          <p:sp>
            <p:nvSpPr>
              <p:cNvPr id="38" name="TextBox 37">
                <a:extLst>
                  <a:ext uri="{FF2B5EF4-FFF2-40B4-BE49-F238E27FC236}">
                    <a16:creationId xmlns:a16="http://schemas.microsoft.com/office/drawing/2014/main" id="{910A24E4-73D9-9D45-9FC9-609FFD8521E6}"/>
                  </a:ext>
                </a:extLst>
              </p:cNvPr>
              <p:cNvSpPr txBox="1"/>
              <p:nvPr/>
            </p:nvSpPr>
            <p:spPr>
              <a:xfrm>
                <a:off x="9910892" y="5022255"/>
                <a:ext cx="3616422" cy="507831"/>
              </a:xfrm>
              <a:prstGeom prst="rect">
                <a:avLst/>
              </a:prstGeom>
              <a:solidFill>
                <a:srgbClr val="E6E6E6"/>
              </a:solidFill>
              <a:ln>
                <a:solidFill>
                  <a:schemeClr val="accent6">
                    <a:lumMod val="75000"/>
                  </a:schemeClr>
                </a:solidFill>
              </a:ln>
              <a:effectLst/>
            </p:spPr>
            <p:txBody>
              <a:bodyPr wrap="square" rtlCol="0">
                <a:spAutoFit/>
              </a:bodyPr>
              <a:lstStyle/>
              <a:p>
                <a:r>
                  <a:rPr lang="en-US" sz="900" b="1" dirty="0">
                    <a:solidFill>
                      <a:srgbClr val="D8212C"/>
                    </a:solidFill>
                  </a:rPr>
                  <a:t>My Questions: </a:t>
                </a:r>
              </a:p>
              <a:p>
                <a:r>
                  <a:rPr lang="x-none" sz="900" dirty="0"/>
                  <a:t>Do students know the difference between river, ocean, sea, lake? </a:t>
                </a:r>
              </a:p>
              <a:p>
                <a:r>
                  <a:rPr lang="x-none" sz="900" dirty="0"/>
                  <a:t>Do sutdents </a:t>
                </a:r>
                <a:r>
                  <a:rPr lang="en-US" sz="900" dirty="0"/>
                  <a:t>know </a:t>
                </a:r>
                <a:r>
                  <a:rPr lang="x-none" sz="900" dirty="0"/>
                  <a:t>what does drinkable water means? </a:t>
                </a:r>
              </a:p>
            </p:txBody>
          </p:sp>
          <p:sp>
            <p:nvSpPr>
              <p:cNvPr id="39" name="TextBox 38">
                <a:extLst>
                  <a:ext uri="{FF2B5EF4-FFF2-40B4-BE49-F238E27FC236}">
                    <a16:creationId xmlns:a16="http://schemas.microsoft.com/office/drawing/2014/main" id="{F74B718A-06D2-5148-BACB-AF3A0C0A20ED}"/>
                  </a:ext>
                </a:extLst>
              </p:cNvPr>
              <p:cNvSpPr txBox="1"/>
              <p:nvPr/>
            </p:nvSpPr>
            <p:spPr>
              <a:xfrm>
                <a:off x="9813301" y="5555949"/>
                <a:ext cx="3811604" cy="246221"/>
              </a:xfrm>
              <a:prstGeom prst="rect">
                <a:avLst/>
              </a:prstGeom>
              <a:noFill/>
              <a:effectLst/>
            </p:spPr>
            <p:txBody>
              <a:bodyPr wrap="square" rtlCol="0">
                <a:spAutoFit/>
              </a:bodyPr>
              <a:lstStyle/>
              <a:p>
                <a:pPr algn="ctr"/>
                <a:r>
                  <a:rPr lang="en-US" sz="1000" b="1" dirty="0"/>
                  <a:t>Figure 2.9: </a:t>
                </a:r>
                <a:r>
                  <a:rPr lang="en-US" sz="1000" dirty="0"/>
                  <a:t>Assessing Students’ Previous Learning- Example A</a:t>
                </a:r>
              </a:p>
            </p:txBody>
          </p:sp>
          <p:sp>
            <p:nvSpPr>
              <p:cNvPr id="40" name="TextBox 39">
                <a:extLst>
                  <a:ext uri="{FF2B5EF4-FFF2-40B4-BE49-F238E27FC236}">
                    <a16:creationId xmlns:a16="http://schemas.microsoft.com/office/drawing/2014/main" id="{C70CA84C-4F57-FE48-926E-63FEB1F21F73}"/>
                  </a:ext>
                </a:extLst>
              </p:cNvPr>
              <p:cNvSpPr txBox="1"/>
              <p:nvPr/>
            </p:nvSpPr>
            <p:spPr>
              <a:xfrm>
                <a:off x="9910892" y="3641129"/>
                <a:ext cx="3616422" cy="261610"/>
              </a:xfrm>
              <a:prstGeom prst="rect">
                <a:avLst/>
              </a:prstGeom>
              <a:solidFill>
                <a:schemeClr val="bg1"/>
              </a:solidFill>
              <a:ln>
                <a:solidFill>
                  <a:schemeClr val="accent6">
                    <a:lumMod val="75000"/>
                  </a:schemeClr>
                </a:solidFill>
              </a:ln>
              <a:effectLst/>
            </p:spPr>
            <p:txBody>
              <a:bodyPr wrap="square" rtlCol="0">
                <a:spAutoFit/>
              </a:bodyPr>
              <a:lstStyle/>
              <a:p>
                <a:r>
                  <a:rPr lang="en-US" sz="1100" b="1" dirty="0">
                    <a:solidFill>
                      <a:schemeClr val="tx1">
                        <a:lumMod val="65000"/>
                        <a:lumOff val="35000"/>
                      </a:schemeClr>
                    </a:solidFill>
                  </a:rPr>
                  <a:t>Activity from </a:t>
                </a:r>
                <a:r>
                  <a:rPr lang="en-US" sz="1100" b="1" i="1" dirty="0">
                    <a:solidFill>
                      <a:schemeClr val="tx1">
                        <a:lumMod val="65000"/>
                        <a:lumOff val="35000"/>
                      </a:schemeClr>
                    </a:solidFill>
                  </a:rPr>
                  <a:t>Project Document:</a:t>
                </a:r>
                <a:endParaRPr lang="x-none" sz="1100" dirty="0">
                  <a:solidFill>
                    <a:schemeClr val="tx1">
                      <a:lumMod val="65000"/>
                      <a:lumOff val="35000"/>
                    </a:schemeClr>
                  </a:solidFill>
                </a:endParaRPr>
              </a:p>
            </p:txBody>
          </p:sp>
        </p:grpSp>
        <p:sp>
          <p:nvSpPr>
            <p:cNvPr id="36" name="Rectangle 35">
              <a:extLst>
                <a:ext uri="{FF2B5EF4-FFF2-40B4-BE49-F238E27FC236}">
                  <a16:creationId xmlns:a16="http://schemas.microsoft.com/office/drawing/2014/main" id="{7ED130EB-C5E9-7849-8A49-AD71AEFB598E}"/>
                </a:ext>
              </a:extLst>
            </p:cNvPr>
            <p:cNvSpPr/>
            <p:nvPr/>
          </p:nvSpPr>
          <p:spPr>
            <a:xfrm>
              <a:off x="9910892" y="3641129"/>
              <a:ext cx="3616422" cy="1914819"/>
            </a:xfrm>
            <a:prstGeom prst="rect">
              <a:avLst/>
            </a:prstGeom>
            <a:noFill/>
            <a:ln w="28575">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41" name="Group 40">
            <a:extLst>
              <a:ext uri="{FF2B5EF4-FFF2-40B4-BE49-F238E27FC236}">
                <a16:creationId xmlns:a16="http://schemas.microsoft.com/office/drawing/2014/main" id="{66D6121D-44B6-8C45-BA0C-5BCBDDA35827}"/>
              </a:ext>
            </a:extLst>
          </p:cNvPr>
          <p:cNvGrpSpPr/>
          <p:nvPr/>
        </p:nvGrpSpPr>
        <p:grpSpPr>
          <a:xfrm>
            <a:off x="8155613" y="5977650"/>
            <a:ext cx="3811604" cy="2322574"/>
            <a:chOff x="9813301" y="5981554"/>
            <a:chExt cx="3811604" cy="2322574"/>
          </a:xfrm>
        </p:grpSpPr>
        <p:sp>
          <p:nvSpPr>
            <p:cNvPr id="42" name="TextBox 41">
              <a:extLst>
                <a:ext uri="{FF2B5EF4-FFF2-40B4-BE49-F238E27FC236}">
                  <a16:creationId xmlns:a16="http://schemas.microsoft.com/office/drawing/2014/main" id="{D678B199-069C-2643-A65A-A56740A815A6}"/>
                </a:ext>
              </a:extLst>
            </p:cNvPr>
            <p:cNvSpPr txBox="1"/>
            <p:nvPr/>
          </p:nvSpPr>
          <p:spPr>
            <a:xfrm>
              <a:off x="9910892" y="7795582"/>
              <a:ext cx="3616422" cy="230832"/>
            </a:xfrm>
            <a:prstGeom prst="rect">
              <a:avLst/>
            </a:prstGeom>
            <a:solidFill>
              <a:srgbClr val="E6E6E6"/>
            </a:solidFill>
            <a:ln>
              <a:solidFill>
                <a:schemeClr val="accent6">
                  <a:lumMod val="75000"/>
                </a:schemeClr>
              </a:solidFill>
            </a:ln>
            <a:effectLst/>
          </p:spPr>
          <p:txBody>
            <a:bodyPr wrap="square" rtlCol="0">
              <a:spAutoFit/>
            </a:bodyPr>
            <a:lstStyle/>
            <a:p>
              <a:r>
                <a:rPr lang="en-US" sz="900" b="1" dirty="0">
                  <a:solidFill>
                    <a:srgbClr val="D8212C"/>
                  </a:solidFill>
                </a:rPr>
                <a:t>My Question: </a:t>
              </a:r>
              <a:r>
                <a:rPr lang="en-US" sz="900" dirty="0"/>
                <a:t>Do students know how to read or make a graph? </a:t>
              </a:r>
              <a:endParaRPr lang="x-none" sz="900" dirty="0"/>
            </a:p>
          </p:txBody>
        </p:sp>
        <p:grpSp>
          <p:nvGrpSpPr>
            <p:cNvPr id="43" name="Group 42">
              <a:extLst>
                <a:ext uri="{FF2B5EF4-FFF2-40B4-BE49-F238E27FC236}">
                  <a16:creationId xmlns:a16="http://schemas.microsoft.com/office/drawing/2014/main" id="{45DCADAF-E88A-754B-AB50-04DF55BBC8F9}"/>
                </a:ext>
              </a:extLst>
            </p:cNvPr>
            <p:cNvGrpSpPr/>
            <p:nvPr/>
          </p:nvGrpSpPr>
          <p:grpSpPr>
            <a:xfrm>
              <a:off x="9813301" y="5981554"/>
              <a:ext cx="3811604" cy="2322574"/>
              <a:chOff x="9813301" y="5981554"/>
              <a:chExt cx="3811604" cy="2322574"/>
            </a:xfrm>
          </p:grpSpPr>
          <p:pic>
            <p:nvPicPr>
              <p:cNvPr id="44" name="Picture 43" descr="Graphical user interface, text, application, Word&#10;&#10;Description automatically generated">
                <a:extLst>
                  <a:ext uri="{FF2B5EF4-FFF2-40B4-BE49-F238E27FC236}">
                    <a16:creationId xmlns:a16="http://schemas.microsoft.com/office/drawing/2014/main" id="{55FE541E-3E67-0642-8A67-97245D857D1E}"/>
                  </a:ext>
                </a:extLst>
              </p:cNvPr>
              <p:cNvPicPr>
                <a:picLocks noChangeAspect="1"/>
              </p:cNvPicPr>
              <p:nvPr/>
            </p:nvPicPr>
            <p:blipFill rotWithShape="1">
              <a:blip r:embed="rId10">
                <a:extLst>
                  <a:ext uri="{28A0092B-C50C-407E-A947-70E740481C1C}">
                    <a14:useLocalDpi xmlns:a14="http://schemas.microsoft.com/office/drawing/2010/main" val="0"/>
                  </a:ext>
                </a:extLst>
              </a:blip>
              <a:srcRect l="29471" t="32917" r="24045" b="34804"/>
              <a:stretch/>
            </p:blipFill>
            <p:spPr>
              <a:xfrm>
                <a:off x="9910892" y="6232338"/>
                <a:ext cx="3616422" cy="1569535"/>
              </a:xfrm>
              <a:prstGeom prst="rect">
                <a:avLst/>
              </a:prstGeom>
              <a:ln>
                <a:noFill/>
              </a:ln>
              <a:effectLst/>
            </p:spPr>
          </p:pic>
          <p:sp>
            <p:nvSpPr>
              <p:cNvPr id="45" name="TextBox 44">
                <a:extLst>
                  <a:ext uri="{FF2B5EF4-FFF2-40B4-BE49-F238E27FC236}">
                    <a16:creationId xmlns:a16="http://schemas.microsoft.com/office/drawing/2014/main" id="{0E4612FF-9570-AB4C-A8B6-13C64892B1CB}"/>
                  </a:ext>
                </a:extLst>
              </p:cNvPr>
              <p:cNvSpPr txBox="1"/>
              <p:nvPr/>
            </p:nvSpPr>
            <p:spPr>
              <a:xfrm>
                <a:off x="9813301" y="8057907"/>
                <a:ext cx="3811604" cy="246221"/>
              </a:xfrm>
              <a:prstGeom prst="rect">
                <a:avLst/>
              </a:prstGeom>
              <a:noFill/>
              <a:effectLst/>
            </p:spPr>
            <p:txBody>
              <a:bodyPr wrap="square" rtlCol="0">
                <a:spAutoFit/>
              </a:bodyPr>
              <a:lstStyle/>
              <a:p>
                <a:pPr algn="ctr"/>
                <a:r>
                  <a:rPr lang="en-US" sz="1000" b="1" dirty="0"/>
                  <a:t>Figure 2.10: </a:t>
                </a:r>
                <a:r>
                  <a:rPr lang="en-US" sz="1000" dirty="0"/>
                  <a:t>Assessing Students’ Previous Learning- Example B</a:t>
                </a:r>
              </a:p>
            </p:txBody>
          </p:sp>
          <p:sp>
            <p:nvSpPr>
              <p:cNvPr id="46" name="TextBox 45">
                <a:extLst>
                  <a:ext uri="{FF2B5EF4-FFF2-40B4-BE49-F238E27FC236}">
                    <a16:creationId xmlns:a16="http://schemas.microsoft.com/office/drawing/2014/main" id="{32A1CA30-C519-9A4C-BB75-AC24181D65EC}"/>
                  </a:ext>
                </a:extLst>
              </p:cNvPr>
              <p:cNvSpPr txBox="1"/>
              <p:nvPr/>
            </p:nvSpPr>
            <p:spPr>
              <a:xfrm>
                <a:off x="9910892" y="5981554"/>
                <a:ext cx="3616422" cy="261610"/>
              </a:xfrm>
              <a:prstGeom prst="rect">
                <a:avLst/>
              </a:prstGeom>
              <a:solidFill>
                <a:schemeClr val="bg1"/>
              </a:solidFill>
              <a:ln>
                <a:solidFill>
                  <a:schemeClr val="accent6">
                    <a:lumMod val="75000"/>
                  </a:schemeClr>
                </a:solidFill>
              </a:ln>
              <a:effectLst/>
            </p:spPr>
            <p:txBody>
              <a:bodyPr wrap="square" rtlCol="0">
                <a:spAutoFit/>
              </a:bodyPr>
              <a:lstStyle/>
              <a:p>
                <a:r>
                  <a:rPr lang="en-US" sz="1100" b="1" dirty="0">
                    <a:solidFill>
                      <a:schemeClr val="tx1">
                        <a:lumMod val="65000"/>
                        <a:lumOff val="35000"/>
                      </a:schemeClr>
                    </a:solidFill>
                  </a:rPr>
                  <a:t>Activity from </a:t>
                </a:r>
                <a:r>
                  <a:rPr lang="en-US" sz="1100" b="1" i="1" dirty="0">
                    <a:solidFill>
                      <a:schemeClr val="tx1">
                        <a:lumMod val="65000"/>
                        <a:lumOff val="35000"/>
                      </a:schemeClr>
                    </a:solidFill>
                  </a:rPr>
                  <a:t>Project Document:</a:t>
                </a:r>
                <a:endParaRPr lang="x-none" sz="1100" dirty="0">
                  <a:solidFill>
                    <a:schemeClr val="tx1">
                      <a:lumMod val="65000"/>
                      <a:lumOff val="35000"/>
                    </a:schemeClr>
                  </a:solidFill>
                </a:endParaRPr>
              </a:p>
            </p:txBody>
          </p:sp>
          <p:sp>
            <p:nvSpPr>
              <p:cNvPr id="47" name="Rectangle 46">
                <a:extLst>
                  <a:ext uri="{FF2B5EF4-FFF2-40B4-BE49-F238E27FC236}">
                    <a16:creationId xmlns:a16="http://schemas.microsoft.com/office/drawing/2014/main" id="{95B0D7A3-B494-D540-9525-25E33C3DA195}"/>
                  </a:ext>
                </a:extLst>
              </p:cNvPr>
              <p:cNvSpPr/>
              <p:nvPr/>
            </p:nvSpPr>
            <p:spPr>
              <a:xfrm>
                <a:off x="9910892" y="5981555"/>
                <a:ext cx="3616422" cy="2044860"/>
              </a:xfrm>
              <a:prstGeom prst="rect">
                <a:avLst/>
              </a:prstGeom>
              <a:noFill/>
              <a:ln w="28575">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grpSp>
        <p:nvGrpSpPr>
          <p:cNvPr id="48" name="Group 47">
            <a:extLst>
              <a:ext uri="{FF2B5EF4-FFF2-40B4-BE49-F238E27FC236}">
                <a16:creationId xmlns:a16="http://schemas.microsoft.com/office/drawing/2014/main" id="{E1DE8F00-2010-0944-8376-71FFE1B72DE3}"/>
              </a:ext>
            </a:extLst>
          </p:cNvPr>
          <p:cNvGrpSpPr/>
          <p:nvPr/>
        </p:nvGrpSpPr>
        <p:grpSpPr>
          <a:xfrm>
            <a:off x="8155613" y="8539985"/>
            <a:ext cx="3811604" cy="1864682"/>
            <a:chOff x="9813301" y="8420433"/>
            <a:chExt cx="3811604" cy="1864682"/>
          </a:xfrm>
        </p:grpSpPr>
        <p:grpSp>
          <p:nvGrpSpPr>
            <p:cNvPr id="50" name="Group 49">
              <a:extLst>
                <a:ext uri="{FF2B5EF4-FFF2-40B4-BE49-F238E27FC236}">
                  <a16:creationId xmlns:a16="http://schemas.microsoft.com/office/drawing/2014/main" id="{7D1E4FBB-ED39-6A43-B817-76A4BF77EB1C}"/>
                </a:ext>
              </a:extLst>
            </p:cNvPr>
            <p:cNvGrpSpPr/>
            <p:nvPr/>
          </p:nvGrpSpPr>
          <p:grpSpPr>
            <a:xfrm>
              <a:off x="9813301" y="8420433"/>
              <a:ext cx="3811604" cy="1864682"/>
              <a:chOff x="9813301" y="8420433"/>
              <a:chExt cx="3811604" cy="1864682"/>
            </a:xfrm>
          </p:grpSpPr>
          <p:pic>
            <p:nvPicPr>
              <p:cNvPr id="52" name="Picture 51" descr="Graphical user interface, text, application&#10;&#10;Description automatically generated">
                <a:extLst>
                  <a:ext uri="{FF2B5EF4-FFF2-40B4-BE49-F238E27FC236}">
                    <a16:creationId xmlns:a16="http://schemas.microsoft.com/office/drawing/2014/main" id="{97C6C195-17A3-E94A-9312-2D6D7391A4EB}"/>
                  </a:ext>
                </a:extLst>
              </p:cNvPr>
              <p:cNvPicPr>
                <a:picLocks noChangeAspect="1"/>
              </p:cNvPicPr>
              <p:nvPr/>
            </p:nvPicPr>
            <p:blipFill rotWithShape="1">
              <a:blip r:embed="rId11">
                <a:extLst>
                  <a:ext uri="{28A0092B-C50C-407E-A947-70E740481C1C}">
                    <a14:useLocalDpi xmlns:a14="http://schemas.microsoft.com/office/drawing/2010/main" val="0"/>
                  </a:ext>
                </a:extLst>
              </a:blip>
              <a:srcRect l="37659" t="43934" r="28229" b="40282"/>
              <a:stretch/>
            </p:blipFill>
            <p:spPr>
              <a:xfrm>
                <a:off x="9910892" y="8682758"/>
                <a:ext cx="3616422" cy="1045919"/>
              </a:xfrm>
              <a:prstGeom prst="rect">
                <a:avLst/>
              </a:prstGeom>
              <a:ln>
                <a:noFill/>
              </a:ln>
              <a:effectLst/>
            </p:spPr>
          </p:pic>
          <p:grpSp>
            <p:nvGrpSpPr>
              <p:cNvPr id="53" name="Group 52">
                <a:extLst>
                  <a:ext uri="{FF2B5EF4-FFF2-40B4-BE49-F238E27FC236}">
                    <a16:creationId xmlns:a16="http://schemas.microsoft.com/office/drawing/2014/main" id="{56DD73AE-7838-5949-86F5-73C8872B1FD7}"/>
                  </a:ext>
                </a:extLst>
              </p:cNvPr>
              <p:cNvGrpSpPr/>
              <p:nvPr/>
            </p:nvGrpSpPr>
            <p:grpSpPr>
              <a:xfrm>
                <a:off x="9813301" y="8420433"/>
                <a:ext cx="3811604" cy="1864682"/>
                <a:chOff x="9813301" y="8420433"/>
                <a:chExt cx="3811604" cy="1864682"/>
              </a:xfrm>
            </p:grpSpPr>
            <p:sp>
              <p:nvSpPr>
                <p:cNvPr id="54" name="TextBox 53">
                  <a:extLst>
                    <a:ext uri="{FF2B5EF4-FFF2-40B4-BE49-F238E27FC236}">
                      <a16:creationId xmlns:a16="http://schemas.microsoft.com/office/drawing/2014/main" id="{1F0F7851-FD50-6547-9ED5-176BE5A46F11}"/>
                    </a:ext>
                  </a:extLst>
                </p:cNvPr>
                <p:cNvSpPr txBox="1"/>
                <p:nvPr/>
              </p:nvSpPr>
              <p:spPr>
                <a:xfrm>
                  <a:off x="9910892" y="9760074"/>
                  <a:ext cx="3616422" cy="230832"/>
                </a:xfrm>
                <a:prstGeom prst="rect">
                  <a:avLst/>
                </a:prstGeom>
                <a:solidFill>
                  <a:srgbClr val="E6E6E6"/>
                </a:solidFill>
                <a:ln>
                  <a:solidFill>
                    <a:schemeClr val="accent6">
                      <a:lumMod val="75000"/>
                    </a:schemeClr>
                  </a:solidFill>
                </a:ln>
                <a:effectLst/>
              </p:spPr>
              <p:txBody>
                <a:bodyPr wrap="square" rtlCol="0">
                  <a:spAutoFit/>
                </a:bodyPr>
                <a:lstStyle/>
                <a:p>
                  <a:r>
                    <a:rPr lang="en-US" sz="900" b="1" dirty="0">
                      <a:solidFill>
                        <a:srgbClr val="D8212C"/>
                      </a:solidFill>
                    </a:rPr>
                    <a:t>My Question: </a:t>
                  </a:r>
                  <a:r>
                    <a:rPr lang="en-US" sz="900" dirty="0"/>
                    <a:t>Do they know what</a:t>
                  </a:r>
                  <a:r>
                    <a:rPr lang="x-none" sz="900" dirty="0"/>
                    <a:t> does pollution mean in general? </a:t>
                  </a:r>
                </a:p>
              </p:txBody>
            </p:sp>
            <p:sp>
              <p:nvSpPr>
                <p:cNvPr id="55" name="TextBox 54">
                  <a:extLst>
                    <a:ext uri="{FF2B5EF4-FFF2-40B4-BE49-F238E27FC236}">
                      <a16:creationId xmlns:a16="http://schemas.microsoft.com/office/drawing/2014/main" id="{546D265D-42BD-CF49-ACD9-377E5FC412AD}"/>
                    </a:ext>
                  </a:extLst>
                </p:cNvPr>
                <p:cNvSpPr txBox="1"/>
                <p:nvPr/>
              </p:nvSpPr>
              <p:spPr>
                <a:xfrm>
                  <a:off x="9813301" y="10038894"/>
                  <a:ext cx="3811604" cy="246221"/>
                </a:xfrm>
                <a:prstGeom prst="rect">
                  <a:avLst/>
                </a:prstGeom>
                <a:noFill/>
                <a:effectLst/>
              </p:spPr>
              <p:txBody>
                <a:bodyPr wrap="square" rtlCol="0">
                  <a:spAutoFit/>
                </a:bodyPr>
                <a:lstStyle/>
                <a:p>
                  <a:pPr algn="ctr"/>
                  <a:r>
                    <a:rPr lang="en-US" sz="1000" b="1" dirty="0"/>
                    <a:t>Figure 2.11: </a:t>
                  </a:r>
                  <a:r>
                    <a:rPr lang="en-US" sz="1000" dirty="0"/>
                    <a:t>Assessing Students’ Previous Learning- Example C</a:t>
                  </a:r>
                </a:p>
              </p:txBody>
            </p:sp>
            <p:sp>
              <p:nvSpPr>
                <p:cNvPr id="56" name="TextBox 55">
                  <a:extLst>
                    <a:ext uri="{FF2B5EF4-FFF2-40B4-BE49-F238E27FC236}">
                      <a16:creationId xmlns:a16="http://schemas.microsoft.com/office/drawing/2014/main" id="{4E26413B-67B5-EE40-917A-91FA6F407121}"/>
                    </a:ext>
                  </a:extLst>
                </p:cNvPr>
                <p:cNvSpPr txBox="1"/>
                <p:nvPr/>
              </p:nvSpPr>
              <p:spPr>
                <a:xfrm>
                  <a:off x="9910889" y="8420433"/>
                  <a:ext cx="3616422" cy="261610"/>
                </a:xfrm>
                <a:prstGeom prst="rect">
                  <a:avLst/>
                </a:prstGeom>
                <a:solidFill>
                  <a:schemeClr val="bg1"/>
                </a:solidFill>
                <a:ln>
                  <a:solidFill>
                    <a:schemeClr val="accent6">
                      <a:lumMod val="75000"/>
                    </a:schemeClr>
                  </a:solidFill>
                </a:ln>
                <a:effectLst/>
              </p:spPr>
              <p:txBody>
                <a:bodyPr wrap="square" rtlCol="0">
                  <a:spAutoFit/>
                </a:bodyPr>
                <a:lstStyle/>
                <a:p>
                  <a:r>
                    <a:rPr lang="en-US" sz="1100" b="1" dirty="0">
                      <a:solidFill>
                        <a:schemeClr val="tx1">
                          <a:lumMod val="65000"/>
                          <a:lumOff val="35000"/>
                        </a:schemeClr>
                      </a:solidFill>
                    </a:rPr>
                    <a:t>Activity from </a:t>
                  </a:r>
                  <a:r>
                    <a:rPr lang="en-US" sz="1100" b="1" i="1" dirty="0">
                      <a:solidFill>
                        <a:schemeClr val="tx1">
                          <a:lumMod val="65000"/>
                          <a:lumOff val="35000"/>
                        </a:schemeClr>
                      </a:solidFill>
                    </a:rPr>
                    <a:t>Project Document:</a:t>
                  </a:r>
                  <a:endParaRPr lang="x-none" sz="1100" dirty="0">
                    <a:solidFill>
                      <a:schemeClr val="tx1">
                        <a:lumMod val="65000"/>
                        <a:lumOff val="35000"/>
                      </a:schemeClr>
                    </a:solidFill>
                  </a:endParaRPr>
                </a:p>
              </p:txBody>
            </p:sp>
          </p:grpSp>
        </p:grpSp>
        <p:sp>
          <p:nvSpPr>
            <p:cNvPr id="51" name="Rectangle 50">
              <a:extLst>
                <a:ext uri="{FF2B5EF4-FFF2-40B4-BE49-F238E27FC236}">
                  <a16:creationId xmlns:a16="http://schemas.microsoft.com/office/drawing/2014/main" id="{C0DF3F3A-6A49-3947-8A0B-48C69D5E697E}"/>
                </a:ext>
              </a:extLst>
            </p:cNvPr>
            <p:cNvSpPr/>
            <p:nvPr/>
          </p:nvSpPr>
          <p:spPr>
            <a:xfrm>
              <a:off x="9910892" y="8435048"/>
              <a:ext cx="3616422" cy="1580253"/>
            </a:xfrm>
            <a:prstGeom prst="rect">
              <a:avLst/>
            </a:prstGeom>
            <a:noFill/>
            <a:ln w="28575">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57" name="Group 56">
            <a:extLst>
              <a:ext uri="{FF2B5EF4-FFF2-40B4-BE49-F238E27FC236}">
                <a16:creationId xmlns:a16="http://schemas.microsoft.com/office/drawing/2014/main" id="{30F0E593-6745-6F47-B70B-ABDB071EA82C}"/>
              </a:ext>
            </a:extLst>
          </p:cNvPr>
          <p:cNvGrpSpPr/>
          <p:nvPr/>
        </p:nvGrpSpPr>
        <p:grpSpPr>
          <a:xfrm>
            <a:off x="2026495" y="3464464"/>
            <a:ext cx="2492543" cy="558955"/>
            <a:chOff x="4032316" y="5192161"/>
            <a:chExt cx="2492543" cy="558955"/>
          </a:xfrm>
        </p:grpSpPr>
        <p:sp>
          <p:nvSpPr>
            <p:cNvPr id="58" name="Title 1">
              <a:extLst>
                <a:ext uri="{FF2B5EF4-FFF2-40B4-BE49-F238E27FC236}">
                  <a16:creationId xmlns:a16="http://schemas.microsoft.com/office/drawing/2014/main" id="{C5DCC58A-1454-DB46-8B35-F397AC695B96}"/>
                </a:ext>
              </a:extLst>
            </p:cNvPr>
            <p:cNvSpPr txBox="1">
              <a:spLocks/>
            </p:cNvSpPr>
            <p:nvPr/>
          </p:nvSpPr>
          <p:spPr>
            <a:xfrm>
              <a:off x="4507009" y="5365635"/>
              <a:ext cx="2017850"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44C503"/>
                  </a:solidFill>
                </a:rPr>
                <a:t>Our Example: </a:t>
              </a:r>
            </a:p>
          </p:txBody>
        </p:sp>
        <p:pic>
          <p:nvPicPr>
            <p:cNvPr id="59" name="Graphic 58" descr="Artificial Intelligence with solid fill">
              <a:extLst>
                <a:ext uri="{FF2B5EF4-FFF2-40B4-BE49-F238E27FC236}">
                  <a16:creationId xmlns:a16="http://schemas.microsoft.com/office/drawing/2014/main" id="{C7A9ADE8-EC2A-EB49-A0EF-64CA71814E87}"/>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4032316" y="5192161"/>
              <a:ext cx="558955" cy="558955"/>
            </a:xfrm>
            <a:prstGeom prst="rect">
              <a:avLst/>
            </a:prstGeom>
          </p:spPr>
        </p:pic>
      </p:grpSp>
      <p:sp>
        <p:nvSpPr>
          <p:cNvPr id="4" name="Rectangle 3">
            <a:extLst>
              <a:ext uri="{FF2B5EF4-FFF2-40B4-BE49-F238E27FC236}">
                <a16:creationId xmlns:a16="http://schemas.microsoft.com/office/drawing/2014/main" id="{C039260E-C6FE-6F4D-B30B-A4AACFC896EA}"/>
              </a:ext>
            </a:extLst>
          </p:cNvPr>
          <p:cNvSpPr/>
          <p:nvPr/>
        </p:nvSpPr>
        <p:spPr>
          <a:xfrm>
            <a:off x="2951324" y="8950914"/>
            <a:ext cx="4340727" cy="333617"/>
          </a:xfrm>
          <a:prstGeom prst="rect">
            <a:avLst/>
          </a:prstGeom>
        </p:spPr>
        <p:txBody>
          <a:bodyPr wrap="square">
            <a:spAutoFit/>
          </a:bodyPr>
          <a:lstStyle/>
          <a:p>
            <a:pPr>
              <a:lnSpc>
                <a:spcPct val="120000"/>
              </a:lnSpc>
            </a:pPr>
            <a:r>
              <a:rPr lang="en-US" sz="1400" b="1" i="1" dirty="0">
                <a:solidFill>
                  <a:srgbClr val="44C503"/>
                </a:solidFill>
                <a:latin typeface="+mj-lt"/>
              </a:rPr>
              <a:t>Exercise: </a:t>
            </a:r>
            <a:r>
              <a:rPr lang="en-US" sz="1400" b="1" i="1" dirty="0">
                <a:latin typeface="+mj-lt"/>
              </a:rPr>
              <a:t>Assess your students’ previous</a:t>
            </a:r>
          </a:p>
        </p:txBody>
      </p:sp>
      <p:sp>
        <p:nvSpPr>
          <p:cNvPr id="49" name="Slide Number Placeholder 1">
            <a:extLst>
              <a:ext uri="{FF2B5EF4-FFF2-40B4-BE49-F238E27FC236}">
                <a16:creationId xmlns:a16="http://schemas.microsoft.com/office/drawing/2014/main" id="{7BA5120C-4B67-43C0-8147-3C5AA2850FD0}"/>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23</a:t>
            </a:fld>
            <a:endParaRPr lang="en-US" dirty="0"/>
          </a:p>
        </p:txBody>
      </p:sp>
      <p:sp>
        <p:nvSpPr>
          <p:cNvPr id="60" name="Rectangle 59">
            <a:extLst>
              <a:ext uri="{FF2B5EF4-FFF2-40B4-BE49-F238E27FC236}">
                <a16:creationId xmlns:a16="http://schemas.microsoft.com/office/drawing/2014/main" id="{B37548B9-FF09-460D-903D-2BC32D06E890}"/>
              </a:ext>
            </a:extLst>
          </p:cNvPr>
          <p:cNvSpPr/>
          <p:nvPr/>
        </p:nvSpPr>
        <p:spPr>
          <a:xfrm>
            <a:off x="2190546" y="9619054"/>
            <a:ext cx="5834941" cy="246221"/>
          </a:xfrm>
          <a:prstGeom prst="rect">
            <a:avLst/>
          </a:prstGeom>
        </p:spPr>
        <p:txBody>
          <a:bodyPr wrap="square">
            <a:spAutoFit/>
          </a:bodyPr>
          <a:lstStyle/>
          <a:p>
            <a:pPr marL="171450" lvl="0" indent="-171450">
              <a:buFont typeface="Wingdings" pitchFamily="2" charset="2"/>
              <a:buChar char="§"/>
            </a:pPr>
            <a:r>
              <a:rPr lang="en-US" sz="1000" dirty="0">
                <a:solidFill>
                  <a:prstClr val="black"/>
                </a:solidFill>
              </a:rPr>
              <a:t>Try to assess your students’ previous learning required for your selected project(s).</a:t>
            </a:r>
            <a:endParaRPr lang="en-US" sz="1000" b="1" i="1" dirty="0">
              <a:solidFill>
                <a:prstClr val="black"/>
              </a:solidFill>
            </a:endParaRPr>
          </a:p>
        </p:txBody>
      </p:sp>
    </p:spTree>
    <p:extLst>
      <p:ext uri="{BB962C8B-B14F-4D97-AF65-F5344CB8AC3E}">
        <p14:creationId xmlns:p14="http://schemas.microsoft.com/office/powerpoint/2010/main" val="3413162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228CC586-E11E-2942-9300-85748EC4E15E}"/>
              </a:ext>
            </a:extLst>
          </p:cNvPr>
          <p:cNvSpPr/>
          <p:nvPr/>
        </p:nvSpPr>
        <p:spPr>
          <a:xfrm>
            <a:off x="12097343" y="0"/>
            <a:ext cx="1618657" cy="10573987"/>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FE515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2 – Project Contextualization </a:t>
            </a:r>
          </a:p>
        </p:txBody>
      </p:sp>
      <p:sp>
        <p:nvSpPr>
          <p:cNvPr id="81" name="Title 1">
            <a:extLst>
              <a:ext uri="{FF2B5EF4-FFF2-40B4-BE49-F238E27FC236}">
                <a16:creationId xmlns:a16="http://schemas.microsoft.com/office/drawing/2014/main" id="{AB6D5288-BEBB-3942-B231-8191A2684DD0}"/>
              </a:ext>
            </a:extLst>
          </p:cNvPr>
          <p:cNvSpPr txBox="1">
            <a:spLocks/>
          </p:cNvSpPr>
          <p:nvPr/>
        </p:nvSpPr>
        <p:spPr>
          <a:xfrm>
            <a:off x="1986116" y="680273"/>
            <a:ext cx="4199800" cy="315912"/>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rgbClr val="C43E38"/>
                </a:solidFill>
              </a:rPr>
              <a:t>2.3.1. Students’ Learning Level</a:t>
            </a:r>
          </a:p>
          <a:p>
            <a:endParaRPr lang="en-US" sz="1200" b="1" dirty="0">
              <a:solidFill>
                <a:srgbClr val="C43E38"/>
              </a:solidFill>
            </a:endParaRPr>
          </a:p>
        </p:txBody>
      </p:sp>
      <p:sp>
        <p:nvSpPr>
          <p:cNvPr id="28" name="TextBox 27">
            <a:extLst>
              <a:ext uri="{FF2B5EF4-FFF2-40B4-BE49-F238E27FC236}">
                <a16:creationId xmlns:a16="http://schemas.microsoft.com/office/drawing/2014/main" id="{9082B604-7B08-7A47-97C6-F2E0EC511F4F}"/>
              </a:ext>
            </a:extLst>
          </p:cNvPr>
          <p:cNvSpPr txBox="1"/>
          <p:nvPr/>
        </p:nvSpPr>
        <p:spPr>
          <a:xfrm>
            <a:off x="1986116" y="797226"/>
            <a:ext cx="9974082" cy="3530967"/>
          </a:xfrm>
          <a:prstGeom prst="rect">
            <a:avLst/>
          </a:prstGeom>
          <a:noFill/>
        </p:spPr>
        <p:txBody>
          <a:bodyPr wrap="square" numCol="2" rtlCol="0">
            <a:spAutoFit/>
          </a:bodyPr>
          <a:lstStyle/>
          <a:p>
            <a:pPr marL="285750" indent="-285750">
              <a:lnSpc>
                <a:spcPct val="150000"/>
              </a:lnSpc>
              <a:buFont typeface="Wingdings" pitchFamily="2" charset="2"/>
              <a:buChar char="§"/>
            </a:pPr>
            <a:r>
              <a:rPr lang="en-US" sz="1000" dirty="0"/>
              <a:t>Based on your assessment of your students’ learning in section 2.2.3, you now have a better idea if the projects’ activities are too easy or too hard for your students.</a:t>
            </a:r>
          </a:p>
          <a:p>
            <a:pPr marL="285750" indent="-285750">
              <a:lnSpc>
                <a:spcPct val="150000"/>
              </a:lnSpc>
              <a:buFont typeface="Wingdings" pitchFamily="2" charset="2"/>
              <a:buChar char="§"/>
            </a:pPr>
            <a:r>
              <a:rPr lang="en-US" sz="1000" dirty="0"/>
              <a:t>At this point, there are multiple decisions you will need to make:</a:t>
            </a:r>
          </a:p>
          <a:p>
            <a:pPr>
              <a:lnSpc>
                <a:spcPct val="150000"/>
              </a:lnSpc>
            </a:pPr>
            <a:br>
              <a:rPr lang="en-US" sz="1000" dirty="0"/>
            </a:br>
            <a:r>
              <a:rPr lang="en-US" sz="1000" dirty="0"/>
              <a:t>	</a:t>
            </a:r>
            <a:r>
              <a:rPr lang="en-US" sz="1000" b="1" i="1" dirty="0"/>
              <a:t>A) Simplifying your project</a:t>
            </a:r>
            <a:endParaRPr lang="en-US" sz="1000" dirty="0"/>
          </a:p>
          <a:p>
            <a:pPr marL="742950" lvl="1" indent="-285750">
              <a:lnSpc>
                <a:spcPct val="150000"/>
              </a:lnSpc>
              <a:buFont typeface="Wingdings" pitchFamily="2" charset="2"/>
              <a:buChar char="§"/>
            </a:pPr>
            <a:r>
              <a:rPr lang="en-US" sz="1000" dirty="0"/>
              <a:t>Sometimes you need  to simplify the activities to ensure they are doable by your students. There are three options to simplify your project:</a:t>
            </a:r>
          </a:p>
          <a:p>
            <a:pPr marL="742950" lvl="1" indent="-285750">
              <a:lnSpc>
                <a:spcPct val="150000"/>
              </a:lnSpc>
              <a:buFont typeface="Wingdings" pitchFamily="2" charset="2"/>
              <a:buChar char="§"/>
            </a:pPr>
            <a:r>
              <a:rPr lang="en-US" sz="1000" b="1" dirty="0"/>
              <a:t>Option 1: </a:t>
            </a:r>
            <a:r>
              <a:rPr lang="en-US" sz="1000" dirty="0"/>
              <a:t>Some activities contain suggestions to make them easier on your students. For example, one activity requires exploring students’ city, state, country and continent. This specific activity has a suggestion to only explore students’ city and country to simplify it for learners.  So, keep an eye for these useful suggestions.</a:t>
            </a:r>
          </a:p>
          <a:p>
            <a:pPr marL="742950" lvl="1" indent="-285750">
              <a:lnSpc>
                <a:spcPct val="150000"/>
              </a:lnSpc>
              <a:buFont typeface="Wingdings" pitchFamily="2" charset="2"/>
              <a:buChar char="§"/>
            </a:pPr>
            <a:r>
              <a:rPr lang="en-US" sz="1000" b="1" dirty="0"/>
              <a:t>Option 2: </a:t>
            </a:r>
            <a:r>
              <a:rPr lang="en-US" sz="1000" dirty="0"/>
              <a:t>You can simplify the whole project by referring to the </a:t>
            </a:r>
            <a:r>
              <a:rPr lang="en-US" sz="1000" dirty="0">
                <a:solidFill>
                  <a:srgbClr val="AE1224"/>
                </a:solidFill>
              </a:rPr>
              <a:t>Modifications for Simplification </a:t>
            </a:r>
            <a:r>
              <a:rPr lang="en-US" sz="1000" dirty="0"/>
              <a:t>block found towards the end of your </a:t>
            </a:r>
            <a:r>
              <a:rPr lang="en-US" sz="1000" i="1" dirty="0"/>
              <a:t>Project Document.</a:t>
            </a:r>
            <a:r>
              <a:rPr lang="en-US" sz="1000" dirty="0"/>
              <a:t> </a:t>
            </a:r>
          </a:p>
          <a:p>
            <a:pPr marL="742950" lvl="1" indent="-285750">
              <a:lnSpc>
                <a:spcPct val="150000"/>
              </a:lnSpc>
              <a:buFont typeface="Wingdings" pitchFamily="2" charset="2"/>
              <a:buChar char="§"/>
            </a:pPr>
            <a:r>
              <a:rPr lang="en-US" sz="1000" b="1" dirty="0"/>
              <a:t>Option 3: </a:t>
            </a:r>
            <a:r>
              <a:rPr lang="en-US" sz="1000" dirty="0"/>
              <a:t>If you think that an activity is too challenging and cannot be simplified enough to match your students’ learning levels, you can eliminate this activity as long as you make sure that the project is still coherent as a whole and that its learning outcomes can still be achieved.</a:t>
            </a:r>
          </a:p>
          <a:p>
            <a:pPr marL="742950" lvl="1" indent="-285750">
              <a:lnSpc>
                <a:spcPct val="150000"/>
              </a:lnSpc>
              <a:buFont typeface="Wingdings" pitchFamily="2" charset="2"/>
              <a:buChar char="§"/>
            </a:pPr>
            <a:endParaRPr lang="en-US" sz="1000" b="1" dirty="0">
              <a:highlight>
                <a:srgbClr val="FFFF00"/>
              </a:highlight>
            </a:endParaRPr>
          </a:p>
          <a:p>
            <a:pPr lvl="1">
              <a:lnSpc>
                <a:spcPct val="150000"/>
              </a:lnSpc>
            </a:pPr>
            <a:r>
              <a:rPr lang="en-US" sz="1000" b="1" i="1" dirty="0"/>
              <a:t>B) Enriching your project</a:t>
            </a:r>
          </a:p>
          <a:p>
            <a:pPr marL="742950" lvl="1" indent="-285750">
              <a:lnSpc>
                <a:spcPct val="150000"/>
              </a:lnSpc>
              <a:buFont typeface="Wingdings" pitchFamily="2" charset="2"/>
              <a:buChar char="§"/>
            </a:pPr>
            <a:r>
              <a:rPr lang="en-US" sz="1000" dirty="0"/>
              <a:t>If you think that some activities are too easy for your students and that they can handle more challenging ones, then you can refer to the </a:t>
            </a:r>
            <a:r>
              <a:rPr lang="en-US" sz="1000" dirty="0">
                <a:solidFill>
                  <a:srgbClr val="AE1224"/>
                </a:solidFill>
              </a:rPr>
              <a:t>Additional Enrichment Activities</a:t>
            </a:r>
            <a:r>
              <a:rPr lang="en-US" sz="1000" dirty="0"/>
              <a:t> block for suggestions to elevate the project’s activities to match your students’ advanced level.</a:t>
            </a:r>
          </a:p>
          <a:p>
            <a:pPr marL="742950" lvl="1" indent="-285750">
              <a:lnSpc>
                <a:spcPct val="150000"/>
              </a:lnSpc>
              <a:buFont typeface="Wingdings" pitchFamily="2" charset="2"/>
              <a:buChar char="§"/>
            </a:pPr>
            <a:r>
              <a:rPr lang="en-US" sz="1000" dirty="0"/>
              <a:t>You can also eliminate an activity if it is too easy for your students and if you cannot enrich it enough to match their learning level. Make sure that the project’s coherence and learning objectives are still intact after this elimination. </a:t>
            </a:r>
          </a:p>
          <a:p>
            <a:pPr marL="628650" lvl="1" indent="-171450">
              <a:lnSpc>
                <a:spcPct val="150000"/>
              </a:lnSpc>
              <a:buFont typeface="Wingdings" pitchFamily="2" charset="2"/>
              <a:buChar char="§"/>
            </a:pPr>
            <a:endParaRPr lang="en-US" sz="1000" dirty="0"/>
          </a:p>
        </p:txBody>
      </p:sp>
      <p:grpSp>
        <p:nvGrpSpPr>
          <p:cNvPr id="8" name="Group 7">
            <a:extLst>
              <a:ext uri="{FF2B5EF4-FFF2-40B4-BE49-F238E27FC236}">
                <a16:creationId xmlns:a16="http://schemas.microsoft.com/office/drawing/2014/main" id="{8FD846D9-9C95-A941-9F1F-61B04AFD5F6E}"/>
              </a:ext>
            </a:extLst>
          </p:cNvPr>
          <p:cNvGrpSpPr/>
          <p:nvPr/>
        </p:nvGrpSpPr>
        <p:grpSpPr>
          <a:xfrm>
            <a:off x="2248779" y="4460218"/>
            <a:ext cx="4989797" cy="741148"/>
            <a:chOff x="3315434" y="4787662"/>
            <a:chExt cx="5595041" cy="741148"/>
          </a:xfrm>
        </p:grpSpPr>
        <p:pic>
          <p:nvPicPr>
            <p:cNvPr id="88" name="Graphic 87" descr="Pencil with solid fill">
              <a:extLst>
                <a:ext uri="{FF2B5EF4-FFF2-40B4-BE49-F238E27FC236}">
                  <a16:creationId xmlns:a16="http://schemas.microsoft.com/office/drawing/2014/main" id="{A055AF0B-BE27-534C-94D5-411F38EBBDA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94312" y="4904330"/>
              <a:ext cx="443262" cy="443262"/>
            </a:xfrm>
            <a:prstGeom prst="rect">
              <a:avLst/>
            </a:prstGeom>
          </p:spPr>
        </p:pic>
        <p:sp>
          <p:nvSpPr>
            <p:cNvPr id="5" name="Rectangle 4">
              <a:extLst>
                <a:ext uri="{FF2B5EF4-FFF2-40B4-BE49-F238E27FC236}">
                  <a16:creationId xmlns:a16="http://schemas.microsoft.com/office/drawing/2014/main" id="{05731BCF-4D88-5846-B212-7718D77B008D}"/>
                </a:ext>
              </a:extLst>
            </p:cNvPr>
            <p:cNvSpPr/>
            <p:nvPr/>
          </p:nvSpPr>
          <p:spPr>
            <a:xfrm>
              <a:off x="3315434" y="4787662"/>
              <a:ext cx="5595041" cy="741148"/>
            </a:xfrm>
            <a:prstGeom prst="rect">
              <a:avLst/>
            </a:prstGeom>
            <a:noFill/>
            <a:ln>
              <a:solidFill>
                <a:schemeClr val="tx1">
                  <a:lumMod val="65000"/>
                  <a:lumOff val="3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1">
              <a:extLst>
                <a:ext uri="{FF2B5EF4-FFF2-40B4-BE49-F238E27FC236}">
                  <a16:creationId xmlns:a16="http://schemas.microsoft.com/office/drawing/2014/main" id="{910B90A8-4DD1-9E4D-A8B7-7935D02065C6}"/>
                </a:ext>
              </a:extLst>
            </p:cNvPr>
            <p:cNvSpPr txBox="1">
              <a:spLocks/>
            </p:cNvSpPr>
            <p:nvPr/>
          </p:nvSpPr>
          <p:spPr>
            <a:xfrm>
              <a:off x="3933980" y="4869605"/>
              <a:ext cx="4908935" cy="624480"/>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i="1" dirty="0">
                  <a:solidFill>
                    <a:srgbClr val="44C503"/>
                  </a:solidFill>
                </a:rPr>
                <a:t>Exercise: </a:t>
              </a:r>
              <a:r>
                <a:rPr lang="en-US" sz="1100" b="1" i="1" dirty="0"/>
                <a:t>Contextualize your selected project based on your students’ learning level</a:t>
              </a:r>
            </a:p>
            <a:p>
              <a:endParaRPr lang="en-US" sz="1100" b="1" i="1" dirty="0"/>
            </a:p>
            <a:p>
              <a:pPr marL="171450" indent="-171450">
                <a:buFont typeface="Arial" panose="020B0604020202020204" pitchFamily="34" charset="0"/>
                <a:buChar char="•"/>
              </a:pPr>
              <a:r>
                <a:rPr lang="en-US" sz="1100" dirty="0"/>
                <a:t>Make sure to decide if you need to use Modifications for Simplification or Additional Enrichment Activities blocks.</a:t>
              </a:r>
            </a:p>
            <a:p>
              <a:endParaRPr lang="en-US" sz="1100" b="1" i="1" dirty="0"/>
            </a:p>
          </p:txBody>
        </p:sp>
      </p:grpSp>
      <p:sp>
        <p:nvSpPr>
          <p:cNvPr id="30" name="TextBox 29">
            <a:extLst>
              <a:ext uri="{FF2B5EF4-FFF2-40B4-BE49-F238E27FC236}">
                <a16:creationId xmlns:a16="http://schemas.microsoft.com/office/drawing/2014/main" id="{74E3CA08-D7FD-C544-BA6F-26BB8E7A0F2D}"/>
              </a:ext>
            </a:extLst>
          </p:cNvPr>
          <p:cNvSpPr txBox="1"/>
          <p:nvPr/>
        </p:nvSpPr>
        <p:spPr>
          <a:xfrm>
            <a:off x="2344695" y="6033584"/>
            <a:ext cx="5855724" cy="4247317"/>
          </a:xfrm>
          <a:prstGeom prst="rect">
            <a:avLst/>
          </a:prstGeom>
          <a:noFill/>
        </p:spPr>
        <p:txBody>
          <a:bodyPr wrap="square" rtlCol="0">
            <a:spAutoFit/>
          </a:bodyPr>
          <a:lstStyle/>
          <a:p>
            <a:pPr marL="285750" indent="-285750">
              <a:spcAft>
                <a:spcPts val="600"/>
              </a:spcAft>
              <a:buFont typeface="Wingdings" pitchFamily="2" charset="2"/>
              <a:buChar char="§"/>
            </a:pPr>
            <a:r>
              <a:rPr lang="en-US" sz="1000" dirty="0"/>
              <a:t>At this point, you need to go over daily activities and read them again. However, this time you need to read them with an eye for relevance to your students.</a:t>
            </a:r>
          </a:p>
          <a:p>
            <a:pPr marL="285750" indent="-285750">
              <a:spcAft>
                <a:spcPts val="600"/>
              </a:spcAft>
              <a:buFont typeface="Wingdings" pitchFamily="2" charset="2"/>
              <a:buChar char="§"/>
            </a:pPr>
            <a:r>
              <a:rPr lang="en-US" sz="1000" dirty="0"/>
              <a:t>For example, </a:t>
            </a:r>
            <a:r>
              <a:rPr lang="en-US" sz="1000" dirty="0">
                <a:solidFill>
                  <a:schemeClr val="dk1"/>
                </a:solidFill>
                <a:latin typeface="Calibri"/>
                <a:ea typeface="Calibri"/>
                <a:cs typeface="Calibri"/>
                <a:sym typeface="Calibri"/>
              </a:rPr>
              <a:t>if an </a:t>
            </a:r>
            <a:r>
              <a:rPr lang="en-US" sz="1000" dirty="0">
                <a:latin typeface="Calibri"/>
                <a:ea typeface="Calibri"/>
                <a:cs typeface="Calibri"/>
                <a:sym typeface="Calibri"/>
              </a:rPr>
              <a:t>activity is about nutrition and food while your students’ community faces daily nutrition related challenges</a:t>
            </a:r>
            <a:r>
              <a:rPr lang="en-US" sz="1000" dirty="0"/>
              <a:t>, then such activities are not relevant to your students’ context and need to be adjusted or eliminated. </a:t>
            </a:r>
          </a:p>
          <a:p>
            <a:pPr marL="285750" indent="-285750">
              <a:spcAft>
                <a:spcPts val="600"/>
              </a:spcAft>
              <a:buFont typeface="Wingdings" pitchFamily="2" charset="2"/>
              <a:buChar char="§"/>
            </a:pPr>
            <a:r>
              <a:rPr lang="en-US" sz="1000" dirty="0"/>
              <a:t>Before you attempt adjusting irrelevant activities, you need to fully understand their objectives. Try to ask yourself the following questions:</a:t>
            </a:r>
          </a:p>
          <a:p>
            <a:pPr marL="285750" indent="-285750">
              <a:spcAft>
                <a:spcPts val="600"/>
              </a:spcAft>
              <a:buFont typeface="Wingdings" pitchFamily="2" charset="2"/>
              <a:buChar char="§"/>
            </a:pPr>
            <a:endParaRPr lang="en-US" sz="1000" dirty="0"/>
          </a:p>
          <a:p>
            <a:pPr marL="285750" indent="-285750">
              <a:spcAft>
                <a:spcPts val="600"/>
              </a:spcAft>
              <a:buFont typeface="Wingdings" pitchFamily="2" charset="2"/>
              <a:buChar char="§"/>
            </a:pPr>
            <a:endParaRPr lang="en-US" sz="1000" dirty="0"/>
          </a:p>
          <a:p>
            <a:pPr marL="285750" indent="-285750">
              <a:spcAft>
                <a:spcPts val="600"/>
              </a:spcAft>
              <a:buFont typeface="Wingdings" pitchFamily="2" charset="2"/>
              <a:buChar char="§"/>
            </a:pPr>
            <a:endParaRPr lang="en-US" sz="1000" dirty="0"/>
          </a:p>
          <a:p>
            <a:pPr marL="285750" indent="-285750">
              <a:spcAft>
                <a:spcPts val="600"/>
              </a:spcAft>
              <a:buFont typeface="Wingdings" pitchFamily="2" charset="2"/>
              <a:buChar char="§"/>
            </a:pPr>
            <a:endParaRPr lang="en-US" sz="1000" dirty="0"/>
          </a:p>
          <a:p>
            <a:pPr marL="285750" indent="-285750">
              <a:spcAft>
                <a:spcPts val="600"/>
              </a:spcAft>
              <a:buFont typeface="Wingdings" pitchFamily="2" charset="2"/>
              <a:buChar char="§"/>
            </a:pPr>
            <a:endParaRPr lang="en-US" sz="1000" dirty="0"/>
          </a:p>
          <a:p>
            <a:pPr marL="285750" indent="-285750">
              <a:spcAft>
                <a:spcPts val="600"/>
              </a:spcAft>
              <a:buFont typeface="Wingdings" pitchFamily="2" charset="2"/>
              <a:buChar char="§"/>
            </a:pPr>
            <a:endParaRPr lang="en-US" sz="1000" dirty="0"/>
          </a:p>
          <a:p>
            <a:pPr>
              <a:spcAft>
                <a:spcPts val="600"/>
              </a:spcAft>
            </a:pPr>
            <a:endParaRPr lang="en-US" sz="1000" dirty="0"/>
          </a:p>
          <a:p>
            <a:pPr marL="285750" indent="-285750">
              <a:spcAft>
                <a:spcPts val="600"/>
              </a:spcAft>
              <a:buFont typeface="Wingdings" pitchFamily="2" charset="2"/>
              <a:buChar char="§"/>
            </a:pPr>
            <a:r>
              <a:rPr lang="en-US" sz="1000" dirty="0"/>
              <a:t>For example, if an activity requires a beef burger while it is against some communities’ religion, then this activity can be adjusted </a:t>
            </a:r>
            <a:r>
              <a:rPr lang="en-US" sz="1000" dirty="0">
                <a:latin typeface="Calibri"/>
                <a:ea typeface="Calibri"/>
                <a:cs typeface="Calibri"/>
                <a:sym typeface="Calibri"/>
              </a:rPr>
              <a:t>by replacing the beef burger with something that is more acceptable and common, but you will need to ensure that the adjusted activity meets the same objectives as the original one. </a:t>
            </a:r>
          </a:p>
          <a:p>
            <a:pPr marL="285750" indent="-285750">
              <a:spcAft>
                <a:spcPts val="600"/>
              </a:spcAft>
              <a:buFont typeface="Wingdings" pitchFamily="2" charset="2"/>
              <a:buChar char="§"/>
            </a:pPr>
            <a:r>
              <a:rPr lang="en-US" sz="1000" dirty="0">
                <a:latin typeface="Calibri"/>
                <a:cs typeface="Calibri"/>
                <a:sym typeface="Calibri"/>
              </a:rPr>
              <a:t>Sometimes you will only need to adjust the name of the city or country, for example, to make sure that the activity is relevant to students’ environment.</a:t>
            </a:r>
            <a:endParaRPr lang="en-US" sz="1000" dirty="0"/>
          </a:p>
          <a:p>
            <a:pPr marL="285750" indent="-285750">
              <a:spcAft>
                <a:spcPts val="600"/>
              </a:spcAft>
              <a:buFont typeface="Wingdings" pitchFamily="2" charset="2"/>
              <a:buChar char="§"/>
            </a:pPr>
            <a:r>
              <a:rPr lang="en-US" sz="1000" dirty="0"/>
              <a:t>Check our example next page to help you with this exercise. </a:t>
            </a:r>
          </a:p>
        </p:txBody>
      </p:sp>
      <p:sp>
        <p:nvSpPr>
          <p:cNvPr id="31" name="Title 1">
            <a:extLst>
              <a:ext uri="{FF2B5EF4-FFF2-40B4-BE49-F238E27FC236}">
                <a16:creationId xmlns:a16="http://schemas.microsoft.com/office/drawing/2014/main" id="{7FE1DFB2-5AEA-A04F-8760-A006A25980C0}"/>
              </a:ext>
            </a:extLst>
          </p:cNvPr>
          <p:cNvSpPr txBox="1">
            <a:spLocks/>
          </p:cNvSpPr>
          <p:nvPr/>
        </p:nvSpPr>
        <p:spPr>
          <a:xfrm>
            <a:off x="1986116" y="5646250"/>
            <a:ext cx="4211341" cy="315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rgbClr val="C43E38"/>
                </a:solidFill>
              </a:rPr>
              <a:t>2.3.2.  Students’ Environment &amp; Relevance (1/2)</a:t>
            </a:r>
          </a:p>
        </p:txBody>
      </p:sp>
      <p:pic>
        <p:nvPicPr>
          <p:cNvPr id="36" name="Graphic 35" descr="Clipboard Checked with solid fill">
            <a:extLst>
              <a:ext uri="{FF2B5EF4-FFF2-40B4-BE49-F238E27FC236}">
                <a16:creationId xmlns:a16="http://schemas.microsoft.com/office/drawing/2014/main" id="{652C4230-197B-594D-83CB-2A42A045A5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51331" y="7029424"/>
            <a:ext cx="1818715" cy="1959945"/>
          </a:xfrm>
          <a:prstGeom prst="rect">
            <a:avLst/>
          </a:prstGeom>
        </p:spPr>
      </p:pic>
      <p:sp>
        <p:nvSpPr>
          <p:cNvPr id="34" name="Rectangle 33">
            <a:extLst>
              <a:ext uri="{FF2B5EF4-FFF2-40B4-BE49-F238E27FC236}">
                <a16:creationId xmlns:a16="http://schemas.microsoft.com/office/drawing/2014/main" id="{9E60698D-8C2B-ED42-AF64-B4795AF1ED6C}"/>
              </a:ext>
            </a:extLst>
          </p:cNvPr>
          <p:cNvSpPr/>
          <p:nvPr/>
        </p:nvSpPr>
        <p:spPr>
          <a:xfrm>
            <a:off x="2729645" y="7446321"/>
            <a:ext cx="7646533" cy="1295400"/>
          </a:xfrm>
          <a:prstGeom prst="rect">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42147FA3-0DAB-9E43-A48E-FA07AFF0BAF1}"/>
              </a:ext>
            </a:extLst>
          </p:cNvPr>
          <p:cNvSpPr txBox="1"/>
          <p:nvPr/>
        </p:nvSpPr>
        <p:spPr>
          <a:xfrm>
            <a:off x="2538896" y="7546190"/>
            <a:ext cx="7609985" cy="1169551"/>
          </a:xfrm>
          <a:prstGeom prst="rect">
            <a:avLst/>
          </a:prstGeom>
          <a:noFill/>
          <a:effectLst>
            <a:softEdge rad="12700"/>
          </a:effectLst>
        </p:spPr>
        <p:txBody>
          <a:bodyPr wrap="square">
            <a:spAutoFit/>
          </a:bodyPr>
          <a:lstStyle/>
          <a:p>
            <a:pPr marL="742950" lvl="1" indent="-285750">
              <a:spcAft>
                <a:spcPts val="600"/>
              </a:spcAft>
              <a:buClr>
                <a:schemeClr val="tx1">
                  <a:lumMod val="65000"/>
                  <a:lumOff val="35000"/>
                </a:schemeClr>
              </a:buClr>
              <a:buFont typeface="Wingdings" panose="05000000000000000000" pitchFamily="2" charset="2"/>
              <a:buChar char="q"/>
            </a:pPr>
            <a:r>
              <a:rPr lang="en-US" sz="1000" dirty="0"/>
              <a:t>What does this activity accomplish?</a:t>
            </a:r>
          </a:p>
          <a:p>
            <a:pPr marL="742950" lvl="1" indent="-285750">
              <a:spcAft>
                <a:spcPts val="600"/>
              </a:spcAft>
              <a:buClr>
                <a:schemeClr val="tx1">
                  <a:lumMod val="65000"/>
                  <a:lumOff val="35000"/>
                </a:schemeClr>
              </a:buClr>
              <a:buFont typeface="Wingdings" panose="05000000000000000000" pitchFamily="2" charset="2"/>
              <a:buChar char="q"/>
            </a:pPr>
            <a:r>
              <a:rPr lang="en-US" sz="1000" dirty="0"/>
              <a:t>What skills is it developing?</a:t>
            </a:r>
          </a:p>
          <a:p>
            <a:pPr marL="742950" lvl="1" indent="-285750">
              <a:spcAft>
                <a:spcPts val="600"/>
              </a:spcAft>
              <a:buClr>
                <a:schemeClr val="tx1">
                  <a:lumMod val="65000"/>
                  <a:lumOff val="35000"/>
                </a:schemeClr>
              </a:buClr>
              <a:buFont typeface="Wingdings" panose="05000000000000000000" pitchFamily="2" charset="2"/>
              <a:buChar char="q"/>
            </a:pPr>
            <a:r>
              <a:rPr lang="en-US" sz="1000" dirty="0">
                <a:solidFill>
                  <a:srgbClr val="3C4043"/>
                </a:solidFill>
              </a:rPr>
              <a:t>Are there irrelevant pieces in the activity? Why? Could I get rid of them without affecting the flow of the project?</a:t>
            </a:r>
          </a:p>
          <a:p>
            <a:pPr marL="742950" lvl="1" indent="-285750">
              <a:spcAft>
                <a:spcPts val="600"/>
              </a:spcAft>
              <a:buClr>
                <a:schemeClr val="tx1">
                  <a:lumMod val="65000"/>
                  <a:lumOff val="35000"/>
                </a:schemeClr>
              </a:buClr>
              <a:buFont typeface="Wingdings" panose="05000000000000000000" pitchFamily="2" charset="2"/>
              <a:buChar char="q"/>
            </a:pPr>
            <a:r>
              <a:rPr lang="en-US" sz="1000" dirty="0"/>
              <a:t>Is there another way that I can achieve the same result?</a:t>
            </a:r>
          </a:p>
          <a:p>
            <a:pPr marL="742950" lvl="1" indent="-285750">
              <a:spcAft>
                <a:spcPts val="600"/>
              </a:spcAft>
              <a:buClr>
                <a:schemeClr val="tx1">
                  <a:lumMod val="65000"/>
                  <a:lumOff val="35000"/>
                </a:schemeClr>
              </a:buClr>
              <a:buFont typeface="Wingdings" panose="05000000000000000000" pitchFamily="2" charset="2"/>
              <a:buChar char="q"/>
            </a:pPr>
            <a:r>
              <a:rPr lang="en-US" sz="1000" dirty="0"/>
              <a:t>What other relevant activities can I use to achieve the same goal?</a:t>
            </a:r>
          </a:p>
        </p:txBody>
      </p:sp>
      <p:pic>
        <p:nvPicPr>
          <p:cNvPr id="39" name="Picture 38" descr="A picture containing text, person, indoor&#10;&#10;Description automatically generated">
            <a:extLst>
              <a:ext uri="{FF2B5EF4-FFF2-40B4-BE49-F238E27FC236}">
                <a16:creationId xmlns:a16="http://schemas.microsoft.com/office/drawing/2014/main" id="{9B4D2D7E-8563-5C4F-9DA6-ACF27A25401F}"/>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7000" contrast="-18000"/>
                    </a14:imgEffect>
                  </a14:imgLayer>
                </a14:imgProps>
              </a:ext>
              <a:ext uri="{28A0092B-C50C-407E-A947-70E740481C1C}">
                <a14:useLocalDpi xmlns:a14="http://schemas.microsoft.com/office/drawing/2010/main" val="0"/>
              </a:ext>
            </a:extLst>
          </a:blip>
          <a:srcRect l="14425" t="7780" r="13292" b="34345"/>
          <a:stretch/>
        </p:blipFill>
        <p:spPr>
          <a:xfrm>
            <a:off x="8587315" y="3725544"/>
            <a:ext cx="2363648" cy="2523355"/>
          </a:xfrm>
          <a:prstGeom prst="rect">
            <a:avLst/>
          </a:prstGeom>
          <a:solidFill>
            <a:srgbClr val="FFFFFF">
              <a:shade val="85000"/>
            </a:srgbClr>
          </a:solidFill>
          <a:ln w="190500" cap="sq">
            <a:noFill/>
            <a:miter lim="800000"/>
          </a:ln>
          <a:effectLst/>
        </p:spPr>
      </p:pic>
      <p:grpSp>
        <p:nvGrpSpPr>
          <p:cNvPr id="2" name="Group 1">
            <a:extLst>
              <a:ext uri="{FF2B5EF4-FFF2-40B4-BE49-F238E27FC236}">
                <a16:creationId xmlns:a16="http://schemas.microsoft.com/office/drawing/2014/main" id="{4A0C6CE9-6111-E443-B584-6B3E0D31E6B1}"/>
              </a:ext>
            </a:extLst>
          </p:cNvPr>
          <p:cNvGrpSpPr/>
          <p:nvPr/>
        </p:nvGrpSpPr>
        <p:grpSpPr>
          <a:xfrm>
            <a:off x="8398567" y="9042398"/>
            <a:ext cx="3500628" cy="1234872"/>
            <a:chOff x="8398567" y="8737600"/>
            <a:chExt cx="3500628" cy="1234872"/>
          </a:xfrm>
        </p:grpSpPr>
        <p:sp>
          <p:nvSpPr>
            <p:cNvPr id="44" name="Title 1">
              <a:extLst>
                <a:ext uri="{FF2B5EF4-FFF2-40B4-BE49-F238E27FC236}">
                  <a16:creationId xmlns:a16="http://schemas.microsoft.com/office/drawing/2014/main" id="{DCADB82A-474B-674C-8060-6883CEB3FBB5}"/>
                </a:ext>
              </a:extLst>
            </p:cNvPr>
            <p:cNvSpPr txBox="1">
              <a:spLocks/>
            </p:cNvSpPr>
            <p:nvPr/>
          </p:nvSpPr>
          <p:spPr>
            <a:xfrm>
              <a:off x="8791010" y="8924848"/>
              <a:ext cx="3108185" cy="794060"/>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i="1" dirty="0">
                  <a:solidFill>
                    <a:srgbClr val="44C503"/>
                  </a:solidFill>
                </a:rPr>
                <a:t>Exercise: </a:t>
              </a:r>
              <a:r>
                <a:rPr lang="en-US" sz="1100" b="1" i="1" dirty="0"/>
                <a:t>Contextualize your selected project based on your students’ learning level</a:t>
              </a:r>
            </a:p>
            <a:p>
              <a:endParaRPr lang="en-US" sz="1100" b="1" i="1" dirty="0"/>
            </a:p>
            <a:p>
              <a:pPr marL="171450" indent="-171450">
                <a:buFont typeface="Arial" panose="020B0604020202020204" pitchFamily="34" charset="0"/>
                <a:buChar char="•"/>
              </a:pPr>
              <a:r>
                <a:rPr lang="en-US" sz="1100" dirty="0"/>
                <a:t>Try to contextualize your selected project to make the activities more relevant to your students’ environment.</a:t>
              </a:r>
            </a:p>
            <a:p>
              <a:endParaRPr lang="en-US" sz="1100" b="1" i="1" dirty="0"/>
            </a:p>
          </p:txBody>
        </p:sp>
        <p:sp>
          <p:nvSpPr>
            <p:cNvPr id="25" name="Rectangle 24">
              <a:extLst>
                <a:ext uri="{FF2B5EF4-FFF2-40B4-BE49-F238E27FC236}">
                  <a16:creationId xmlns:a16="http://schemas.microsoft.com/office/drawing/2014/main" id="{B1B187FF-8CA7-1B47-87CB-E1EB2961D73B}"/>
                </a:ext>
              </a:extLst>
            </p:cNvPr>
            <p:cNvSpPr/>
            <p:nvPr/>
          </p:nvSpPr>
          <p:spPr>
            <a:xfrm>
              <a:off x="8398567" y="8737600"/>
              <a:ext cx="3500628" cy="1234872"/>
            </a:xfrm>
            <a:prstGeom prst="rect">
              <a:avLst/>
            </a:prstGeom>
            <a:noFill/>
            <a:ln>
              <a:solidFill>
                <a:schemeClr val="tx1">
                  <a:lumMod val="65000"/>
                  <a:lumOff val="3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descr="Pencil with solid fill">
              <a:extLst>
                <a:ext uri="{FF2B5EF4-FFF2-40B4-BE49-F238E27FC236}">
                  <a16:creationId xmlns:a16="http://schemas.microsoft.com/office/drawing/2014/main" id="{DAC681C8-ADD2-F44A-8946-4AD62F342C4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61600" y="8798741"/>
              <a:ext cx="443262" cy="443262"/>
            </a:xfrm>
            <a:prstGeom prst="rect">
              <a:avLst/>
            </a:prstGeom>
          </p:spPr>
        </p:pic>
      </p:grpSp>
      <p:sp>
        <p:nvSpPr>
          <p:cNvPr id="33" name="Title 1">
            <a:extLst>
              <a:ext uri="{FF2B5EF4-FFF2-40B4-BE49-F238E27FC236}">
                <a16:creationId xmlns:a16="http://schemas.microsoft.com/office/drawing/2014/main" id="{1C801717-685B-4BE4-B4AB-B30D2DD8D50E}"/>
              </a:ext>
            </a:extLst>
          </p:cNvPr>
          <p:cNvSpPr txBox="1">
            <a:spLocks/>
          </p:cNvSpPr>
          <p:nvPr/>
        </p:nvSpPr>
        <p:spPr>
          <a:xfrm>
            <a:off x="1986116" y="212649"/>
            <a:ext cx="5065632" cy="320890"/>
          </a:xfrm>
          <a:prstGeom prst="rect">
            <a:avLst/>
          </a:prstGeom>
          <a:effectLst/>
        </p:spPr>
        <p:txBody>
          <a:bodyPr vert="horz" lIns="91440" tIns="45720" rIns="91440" bIns="4572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n-US" sz="2000" b="1" dirty="0">
                <a:solidFill>
                  <a:srgbClr val="E52831"/>
                </a:solidFill>
                <a:latin typeface="Lustria"/>
                <a:ea typeface="+mn-ea"/>
                <a:cs typeface="+mn-cs"/>
              </a:rPr>
              <a:t>2.3. Contextualize Projects Based on: (1/3)</a:t>
            </a:r>
          </a:p>
        </p:txBody>
      </p:sp>
    </p:spTree>
    <p:extLst>
      <p:ext uri="{BB962C8B-B14F-4D97-AF65-F5344CB8AC3E}">
        <p14:creationId xmlns:p14="http://schemas.microsoft.com/office/powerpoint/2010/main" val="1007013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228CC586-E11E-2942-9300-85748EC4E15E}"/>
              </a:ext>
            </a:extLst>
          </p:cNvPr>
          <p:cNvSpPr/>
          <p:nvPr/>
        </p:nvSpPr>
        <p:spPr>
          <a:xfrm>
            <a:off x="12097343" y="1"/>
            <a:ext cx="1618657" cy="10515600"/>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FE515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2 – Project Contextualization </a:t>
            </a:r>
          </a:p>
        </p:txBody>
      </p:sp>
      <p:sp>
        <p:nvSpPr>
          <p:cNvPr id="81" name="Title 1">
            <a:extLst>
              <a:ext uri="{FF2B5EF4-FFF2-40B4-BE49-F238E27FC236}">
                <a16:creationId xmlns:a16="http://schemas.microsoft.com/office/drawing/2014/main" id="{AB6D5288-BEBB-3942-B231-8191A2684DD0}"/>
              </a:ext>
            </a:extLst>
          </p:cNvPr>
          <p:cNvSpPr txBox="1">
            <a:spLocks/>
          </p:cNvSpPr>
          <p:nvPr/>
        </p:nvSpPr>
        <p:spPr>
          <a:xfrm>
            <a:off x="1986116" y="622217"/>
            <a:ext cx="4199800" cy="315912"/>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rgbClr val="C43E38"/>
                </a:solidFill>
              </a:rPr>
              <a:t>2.3.2.  Students’ Environment &amp; Relevance (2/2)</a:t>
            </a:r>
          </a:p>
          <a:p>
            <a:endParaRPr lang="en-US" sz="1200" b="1" dirty="0">
              <a:solidFill>
                <a:srgbClr val="C43E38"/>
              </a:solidFill>
            </a:endParaRPr>
          </a:p>
        </p:txBody>
      </p:sp>
      <p:grpSp>
        <p:nvGrpSpPr>
          <p:cNvPr id="23" name="Group 22">
            <a:extLst>
              <a:ext uri="{FF2B5EF4-FFF2-40B4-BE49-F238E27FC236}">
                <a16:creationId xmlns:a16="http://schemas.microsoft.com/office/drawing/2014/main" id="{87A0E1B1-2463-4B4D-AB59-3D9EE27A65B5}"/>
              </a:ext>
            </a:extLst>
          </p:cNvPr>
          <p:cNvGrpSpPr/>
          <p:nvPr/>
        </p:nvGrpSpPr>
        <p:grpSpPr>
          <a:xfrm>
            <a:off x="1986116" y="1074728"/>
            <a:ext cx="2492543" cy="558955"/>
            <a:chOff x="4032316" y="5192161"/>
            <a:chExt cx="2492543" cy="558955"/>
          </a:xfrm>
        </p:grpSpPr>
        <p:sp>
          <p:nvSpPr>
            <p:cNvPr id="24" name="Title 1">
              <a:extLst>
                <a:ext uri="{FF2B5EF4-FFF2-40B4-BE49-F238E27FC236}">
                  <a16:creationId xmlns:a16="http://schemas.microsoft.com/office/drawing/2014/main" id="{1C73E689-2EBC-C246-9657-F57A55264A5D}"/>
                </a:ext>
              </a:extLst>
            </p:cNvPr>
            <p:cNvSpPr txBox="1">
              <a:spLocks/>
            </p:cNvSpPr>
            <p:nvPr/>
          </p:nvSpPr>
          <p:spPr>
            <a:xfrm>
              <a:off x="4507009" y="5365635"/>
              <a:ext cx="2017850"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44C503"/>
                  </a:solidFill>
                </a:rPr>
                <a:t>Our Example: </a:t>
              </a:r>
            </a:p>
          </p:txBody>
        </p:sp>
        <p:pic>
          <p:nvPicPr>
            <p:cNvPr id="32" name="Graphic 31" descr="Artificial Intelligence with solid fill">
              <a:extLst>
                <a:ext uri="{FF2B5EF4-FFF2-40B4-BE49-F238E27FC236}">
                  <a16:creationId xmlns:a16="http://schemas.microsoft.com/office/drawing/2014/main" id="{8F614274-7AA6-A841-9B55-BAD06FB8653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032316" y="5192161"/>
              <a:ext cx="558955" cy="558955"/>
            </a:xfrm>
            <a:prstGeom prst="rect">
              <a:avLst/>
            </a:prstGeom>
          </p:spPr>
        </p:pic>
      </p:grpSp>
      <p:grpSp>
        <p:nvGrpSpPr>
          <p:cNvPr id="12" name="Group 11">
            <a:extLst>
              <a:ext uri="{FF2B5EF4-FFF2-40B4-BE49-F238E27FC236}">
                <a16:creationId xmlns:a16="http://schemas.microsoft.com/office/drawing/2014/main" id="{FABCE2B0-1273-7D4A-A086-98DFF87B0613}"/>
              </a:ext>
            </a:extLst>
          </p:cNvPr>
          <p:cNvGrpSpPr/>
          <p:nvPr/>
        </p:nvGrpSpPr>
        <p:grpSpPr>
          <a:xfrm>
            <a:off x="2292456" y="1972091"/>
            <a:ext cx="4744284" cy="3559070"/>
            <a:chOff x="2696316" y="1873761"/>
            <a:chExt cx="3723917" cy="2793610"/>
          </a:xfrm>
        </p:grpSpPr>
        <p:sp>
          <p:nvSpPr>
            <p:cNvPr id="38" name="TextBox 37">
              <a:extLst>
                <a:ext uri="{FF2B5EF4-FFF2-40B4-BE49-F238E27FC236}">
                  <a16:creationId xmlns:a16="http://schemas.microsoft.com/office/drawing/2014/main" id="{A7F9DCD3-B842-8A42-8076-32B81BE66406}"/>
                </a:ext>
              </a:extLst>
            </p:cNvPr>
            <p:cNvSpPr txBox="1"/>
            <p:nvPr/>
          </p:nvSpPr>
          <p:spPr>
            <a:xfrm>
              <a:off x="3790211" y="2209731"/>
              <a:ext cx="2630022" cy="1770746"/>
            </a:xfrm>
            <a:prstGeom prst="wedgeRoundRectCallout">
              <a:avLst>
                <a:gd name="adj1" fmla="val -63300"/>
                <a:gd name="adj2" fmla="val -24720"/>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50" dirty="0">
                  <a:solidFill>
                    <a:schemeClr val="tx1"/>
                  </a:solidFill>
                  <a:ea typeface="Calibri"/>
                  <a:cs typeface="Calibri"/>
                  <a:sym typeface="Calibri"/>
                </a:rPr>
                <a:t>I bring out my notebook and start writing down everything I know about my students’ community and their general interest. I also try to think of any community-specific factors and stories  that explain why water is important to this specific community. For example, why clean water is very important for Lebanese students?</a:t>
              </a:r>
              <a:endParaRPr lang="en-US" sz="1150" dirty="0">
                <a:solidFill>
                  <a:schemeClr val="tx1"/>
                </a:solidFill>
              </a:endParaRPr>
            </a:p>
            <a:p>
              <a:r>
                <a:rPr lang="en-US" sz="1150" dirty="0">
                  <a:solidFill>
                    <a:schemeClr val="tx1"/>
                  </a:solidFill>
                  <a:ea typeface="Calibri"/>
                  <a:cs typeface="Calibri"/>
                  <a:sym typeface="Calibri"/>
                </a:rPr>
                <a:t>After I finish my thought process about every activity, I modify the wording of some activities to match my findings; check my examples in Figures 2.12 &amp; 2.13.</a:t>
              </a:r>
              <a:endParaRPr lang="en-US" sz="1150" dirty="0">
                <a:solidFill>
                  <a:schemeClr val="tx1"/>
                </a:solidFill>
              </a:endParaRPr>
            </a:p>
          </p:txBody>
        </p:sp>
        <p:pic>
          <p:nvPicPr>
            <p:cNvPr id="40" name="Picture 39">
              <a:extLst>
                <a:ext uri="{FF2B5EF4-FFF2-40B4-BE49-F238E27FC236}">
                  <a16:creationId xmlns:a16="http://schemas.microsoft.com/office/drawing/2014/main" id="{0E19185E-5C1C-6649-98DA-9ABA5FCBE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6316" y="1873761"/>
              <a:ext cx="817819" cy="2793610"/>
            </a:xfrm>
            <a:prstGeom prst="rect">
              <a:avLst/>
            </a:prstGeom>
          </p:spPr>
        </p:pic>
      </p:grpSp>
      <p:sp>
        <p:nvSpPr>
          <p:cNvPr id="2" name="Rectangle 1">
            <a:extLst>
              <a:ext uri="{FF2B5EF4-FFF2-40B4-BE49-F238E27FC236}">
                <a16:creationId xmlns:a16="http://schemas.microsoft.com/office/drawing/2014/main" id="{BBBADE84-7E9D-6D4A-99E9-677217A587B0}"/>
              </a:ext>
            </a:extLst>
          </p:cNvPr>
          <p:cNvSpPr/>
          <p:nvPr/>
        </p:nvSpPr>
        <p:spPr>
          <a:xfrm>
            <a:off x="12236786" y="3310336"/>
            <a:ext cx="1339770" cy="1862048"/>
          </a:xfrm>
          <a:prstGeom prst="rect">
            <a:avLst/>
          </a:prstGeom>
        </p:spPr>
        <p:txBody>
          <a:bodyPr wrap="square">
            <a:spAutoFit/>
          </a:bodyPr>
          <a:lstStyle/>
          <a:p>
            <a:pPr lvl="0" algn="ctr"/>
            <a:r>
              <a:rPr lang="en-US" sz="1600" b="1" dirty="0">
                <a:solidFill>
                  <a:srgbClr val="E61831"/>
                </a:solidFill>
              </a:rPr>
              <a:t>Tip: </a:t>
            </a:r>
          </a:p>
          <a:p>
            <a:pPr lvl="0" algn="ctr"/>
            <a:r>
              <a:rPr lang="en-US" sz="900" dirty="0">
                <a:solidFill>
                  <a:prstClr val="black"/>
                </a:solidFill>
              </a:rPr>
              <a:t>If you know you will be working with the same students on multiple projects, then try to scan for missing supplies that are used in all the projects that you are planning to teach. This way, you save time in collecting this </a:t>
            </a:r>
            <a:r>
              <a:rPr lang="en-US" sz="900" dirty="0">
                <a:solidFill>
                  <a:prstClr val="black"/>
                </a:solidFill>
                <a:ea typeface="Calibri"/>
                <a:cs typeface="Calibri"/>
                <a:sym typeface="Calibri"/>
              </a:rPr>
              <a:t>information.</a:t>
            </a:r>
            <a:endParaRPr lang="en-US" sz="900" dirty="0">
              <a:solidFill>
                <a:prstClr val="black"/>
              </a:solidFill>
            </a:endParaRPr>
          </a:p>
        </p:txBody>
      </p:sp>
      <p:sp>
        <p:nvSpPr>
          <p:cNvPr id="3" name="Rectangle 2">
            <a:extLst>
              <a:ext uri="{FF2B5EF4-FFF2-40B4-BE49-F238E27FC236}">
                <a16:creationId xmlns:a16="http://schemas.microsoft.com/office/drawing/2014/main" id="{114D59ED-8FA5-9741-8C3D-811E3529C810}"/>
              </a:ext>
            </a:extLst>
          </p:cNvPr>
          <p:cNvSpPr/>
          <p:nvPr/>
        </p:nvSpPr>
        <p:spPr>
          <a:xfrm>
            <a:off x="12253855" y="7605154"/>
            <a:ext cx="1305631" cy="1200329"/>
          </a:xfrm>
          <a:prstGeom prst="rect">
            <a:avLst/>
          </a:prstGeom>
        </p:spPr>
        <p:txBody>
          <a:bodyPr wrap="square">
            <a:spAutoFit/>
          </a:bodyPr>
          <a:lstStyle/>
          <a:p>
            <a:pPr lvl="0" algn="ctr"/>
            <a:r>
              <a:rPr lang="en-US" sz="1600" b="1" dirty="0">
                <a:solidFill>
                  <a:srgbClr val="E61831"/>
                </a:solidFill>
              </a:rPr>
              <a:t>Tip: </a:t>
            </a:r>
          </a:p>
          <a:p>
            <a:pPr lvl="0" algn="ctr"/>
            <a:r>
              <a:rPr lang="en-US" sz="900" dirty="0">
                <a:solidFill>
                  <a:prstClr val="black"/>
                </a:solidFill>
              </a:rPr>
              <a:t>It is recommended for educators to share experiences and help each other on how they substituted their missing supplies</a:t>
            </a:r>
            <a:r>
              <a:rPr lang="en-US" sz="1100" dirty="0">
                <a:solidFill>
                  <a:prstClr val="black"/>
                </a:solidFill>
              </a:rPr>
              <a:t>.</a:t>
            </a:r>
          </a:p>
        </p:txBody>
      </p:sp>
      <p:sp>
        <p:nvSpPr>
          <p:cNvPr id="41" name="TextBox 40">
            <a:extLst>
              <a:ext uri="{FF2B5EF4-FFF2-40B4-BE49-F238E27FC236}">
                <a16:creationId xmlns:a16="http://schemas.microsoft.com/office/drawing/2014/main" id="{C85C3450-DC1B-C446-877A-0FB2DD4B9641}"/>
              </a:ext>
            </a:extLst>
          </p:cNvPr>
          <p:cNvSpPr txBox="1"/>
          <p:nvPr/>
        </p:nvSpPr>
        <p:spPr>
          <a:xfrm>
            <a:off x="1986116" y="6606119"/>
            <a:ext cx="9695675" cy="3874779"/>
          </a:xfrm>
          <a:prstGeom prst="rect">
            <a:avLst/>
          </a:prstGeom>
          <a:noFill/>
        </p:spPr>
        <p:txBody>
          <a:bodyPr wrap="square" numCol="2" spcCol="180000" rtlCol="0">
            <a:spAutoFit/>
          </a:bodyPr>
          <a:lstStyle/>
          <a:p>
            <a:pPr marL="171450" indent="-171450">
              <a:lnSpc>
                <a:spcPct val="150000"/>
              </a:lnSpc>
              <a:buFont typeface="Wingdings" pitchFamily="2" charset="2"/>
              <a:buChar char="§"/>
            </a:pPr>
            <a:r>
              <a:rPr lang="en-US" sz="1050" dirty="0"/>
              <a:t>Once you make sure that the project has been modified to fit students’ levels, interests and context, you are ready to check supplies.</a:t>
            </a:r>
          </a:p>
          <a:p>
            <a:pPr marL="171450" indent="-171450">
              <a:lnSpc>
                <a:spcPct val="150000"/>
              </a:lnSpc>
              <a:buClr>
                <a:schemeClr val="dk1"/>
              </a:buClr>
              <a:buSzPts val="1200"/>
              <a:buFont typeface="Wingdings" pitchFamily="2" charset="2"/>
              <a:buChar char="§"/>
            </a:pPr>
            <a:r>
              <a:rPr lang="en-US" sz="1050" dirty="0">
                <a:solidFill>
                  <a:schemeClr val="dk1"/>
                </a:solidFill>
                <a:latin typeface="Calibri"/>
                <a:ea typeface="Calibri"/>
                <a:cs typeface="Calibri"/>
                <a:sym typeface="Calibri"/>
              </a:rPr>
              <a:t>After you look at the </a:t>
            </a:r>
            <a:r>
              <a:rPr lang="en-US" sz="1050" dirty="0">
                <a:latin typeface="Calibri"/>
                <a:ea typeface="Calibri"/>
                <a:cs typeface="Calibri"/>
                <a:sym typeface="Calibri"/>
              </a:rPr>
              <a:t>supplies, check whether they are all available to you.</a:t>
            </a:r>
            <a:endParaRPr lang="en-US" sz="1050" strike="sngStrike" dirty="0"/>
          </a:p>
          <a:p>
            <a:pPr marL="171450" indent="-171450">
              <a:lnSpc>
                <a:spcPct val="150000"/>
              </a:lnSpc>
              <a:buFont typeface="Wingdings" pitchFamily="2" charset="2"/>
              <a:buChar char="§"/>
            </a:pPr>
            <a:r>
              <a:rPr lang="en-US" sz="1050" dirty="0"/>
              <a:t>If you have all of them, congratulations! Now you need to think about your students. If they are going to engage in the projects from home, then you need to consider the possibility that some of the material/supplies are not available to them.</a:t>
            </a:r>
          </a:p>
          <a:p>
            <a:pPr marL="171450" indent="-171450">
              <a:lnSpc>
                <a:spcPct val="150000"/>
              </a:lnSpc>
              <a:buFont typeface="Wingdings" pitchFamily="2" charset="2"/>
              <a:buChar char="§"/>
            </a:pPr>
            <a:r>
              <a:rPr lang="en-US" sz="1050" dirty="0"/>
              <a:t>At this point, some educators would choose to visit their students and provide them with the missing supplies. </a:t>
            </a:r>
          </a:p>
          <a:p>
            <a:pPr marL="171450" indent="-171450">
              <a:lnSpc>
                <a:spcPct val="150000"/>
              </a:lnSpc>
              <a:buFont typeface="Wingdings" pitchFamily="2" charset="2"/>
              <a:buChar char="§"/>
            </a:pPr>
            <a:r>
              <a:rPr lang="en-US" sz="1050" dirty="0"/>
              <a:t>Alternatively, schools/organizations might be able to provide students with missing supplies. If so, then it is recommended to dedicate a day before starting the project to scan students’ missing so they can be provided to students.</a:t>
            </a:r>
          </a:p>
          <a:p>
            <a:pPr marL="171450" indent="-171450">
              <a:lnSpc>
                <a:spcPct val="150000"/>
              </a:lnSpc>
              <a:buFont typeface="Wingdings" pitchFamily="2" charset="2"/>
              <a:buChar char="§"/>
            </a:pPr>
            <a:r>
              <a:rPr lang="en-US" sz="1050" dirty="0"/>
              <a:t>In the event there are missing supplies and there is no easy way you can acquire them or provide them to your students, then you will need to get creative in how to find alternatives.</a:t>
            </a:r>
          </a:p>
          <a:p>
            <a:pPr marL="171450" indent="-171450">
              <a:lnSpc>
                <a:spcPct val="150000"/>
              </a:lnSpc>
              <a:buFont typeface="Wingdings" pitchFamily="2" charset="2"/>
              <a:buChar char="§"/>
            </a:pPr>
            <a:r>
              <a:rPr lang="en-US" sz="1050" dirty="0"/>
              <a:t>First, you will need to decide if the missing supply is essential to deliver the learning objective or not. For example, in </a:t>
            </a:r>
            <a:r>
              <a:rPr lang="en-US" sz="1050" i="1" dirty="0"/>
              <a:t>Water is Life </a:t>
            </a:r>
            <a:r>
              <a:rPr lang="en-US" sz="1050" dirty="0"/>
              <a:t>project, you cannot really substitute water (a supply) with something else. Another example, if a project’s activity is to test if salt is </a:t>
            </a:r>
            <a:r>
              <a:rPr lang="en-US" sz="1050" dirty="0">
                <a:latin typeface="Calibri"/>
                <a:ea typeface="Calibri"/>
                <a:cs typeface="Calibri"/>
                <a:sym typeface="Calibri"/>
              </a:rPr>
              <a:t>water soluble</a:t>
            </a:r>
            <a:r>
              <a:rPr lang="en-US" sz="1050" dirty="0"/>
              <a:t> or not (dissolves in water), then you  cannot substitute salt with sand because sand cannot be dissolved. However, you can substitute salt with sugar as using any of them will lead to the same learning outcome. </a:t>
            </a:r>
          </a:p>
          <a:p>
            <a:pPr marL="171450" indent="-171450">
              <a:lnSpc>
                <a:spcPct val="150000"/>
              </a:lnSpc>
              <a:buFont typeface="Wingdings" pitchFamily="2" charset="2"/>
              <a:buChar char="§"/>
            </a:pPr>
            <a:r>
              <a:rPr lang="en-US" sz="1050" dirty="0"/>
              <a:t>If some non-essential supplies are missing, creativity and resourcefulness become critical to find alternatives for the missing resources.</a:t>
            </a:r>
            <a:endParaRPr lang="en-US" sz="1050" dirty="0">
              <a:solidFill>
                <a:srgbClr val="FF0000"/>
              </a:solidFill>
            </a:endParaRPr>
          </a:p>
        </p:txBody>
      </p:sp>
      <p:sp>
        <p:nvSpPr>
          <p:cNvPr id="43" name="Title 1">
            <a:extLst>
              <a:ext uri="{FF2B5EF4-FFF2-40B4-BE49-F238E27FC236}">
                <a16:creationId xmlns:a16="http://schemas.microsoft.com/office/drawing/2014/main" id="{87A74EFF-EB51-3845-9B2F-17A27D5E6FCC}"/>
              </a:ext>
            </a:extLst>
          </p:cNvPr>
          <p:cNvSpPr txBox="1">
            <a:spLocks/>
          </p:cNvSpPr>
          <p:nvPr/>
        </p:nvSpPr>
        <p:spPr>
          <a:xfrm>
            <a:off x="1986116" y="6388171"/>
            <a:ext cx="3976180" cy="246221"/>
          </a:xfrm>
          <a:prstGeom prst="rect">
            <a:avLst/>
          </a:prstGeom>
        </p:spPr>
        <p:txBody>
          <a:bodyPr vert="horz" lIns="91440" tIns="45720" rIns="91440" bIns="45720" numCol="2"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rgbClr val="C43E38"/>
                </a:solidFill>
              </a:rPr>
              <a:t>2.3.3.  Available Supplies (1/2)</a:t>
            </a:r>
          </a:p>
        </p:txBody>
      </p:sp>
      <p:grpSp>
        <p:nvGrpSpPr>
          <p:cNvPr id="6" name="Group 5">
            <a:extLst>
              <a:ext uri="{FF2B5EF4-FFF2-40B4-BE49-F238E27FC236}">
                <a16:creationId xmlns:a16="http://schemas.microsoft.com/office/drawing/2014/main" id="{9B8F6FA1-C011-EA45-B959-3514E47940D0}"/>
              </a:ext>
            </a:extLst>
          </p:cNvPr>
          <p:cNvGrpSpPr/>
          <p:nvPr/>
        </p:nvGrpSpPr>
        <p:grpSpPr>
          <a:xfrm>
            <a:off x="6534324" y="9080719"/>
            <a:ext cx="414620" cy="414620"/>
            <a:chOff x="11441685" y="5490058"/>
            <a:chExt cx="414620" cy="414620"/>
          </a:xfrm>
        </p:grpSpPr>
        <p:pic>
          <p:nvPicPr>
            <p:cNvPr id="42" name="Graphic 41" descr="Lightbulb with solid fill">
              <a:extLst>
                <a:ext uri="{FF2B5EF4-FFF2-40B4-BE49-F238E27FC236}">
                  <a16:creationId xmlns:a16="http://schemas.microsoft.com/office/drawing/2014/main" id="{C7404AD8-372F-0A42-BE25-2B7DAF0E58A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41685" y="5490058"/>
              <a:ext cx="414620" cy="414620"/>
            </a:xfrm>
            <a:prstGeom prst="rect">
              <a:avLst/>
            </a:prstGeom>
          </p:spPr>
        </p:pic>
        <p:sp>
          <p:nvSpPr>
            <p:cNvPr id="4" name="TextBox 3">
              <a:extLst>
                <a:ext uri="{FF2B5EF4-FFF2-40B4-BE49-F238E27FC236}">
                  <a16:creationId xmlns:a16="http://schemas.microsoft.com/office/drawing/2014/main" id="{699282A6-15F4-FB4A-B6B9-855F78609A89}"/>
                </a:ext>
              </a:extLst>
            </p:cNvPr>
            <p:cNvSpPr txBox="1"/>
            <p:nvPr/>
          </p:nvSpPr>
          <p:spPr>
            <a:xfrm>
              <a:off x="11582118" y="5504888"/>
              <a:ext cx="146205" cy="246221"/>
            </a:xfrm>
            <a:prstGeom prst="rect">
              <a:avLst/>
            </a:prstGeom>
            <a:noFill/>
          </p:spPr>
          <p:txBody>
            <a:bodyPr wrap="square" rtlCol="0">
              <a:spAutoFit/>
            </a:bodyPr>
            <a:lstStyle/>
            <a:p>
              <a:pPr algn="ctr"/>
              <a:r>
                <a:rPr lang="en-US" sz="1000" dirty="0">
                  <a:latin typeface="+mj-lt"/>
                </a:rPr>
                <a:t>1</a:t>
              </a:r>
            </a:p>
          </p:txBody>
        </p:sp>
      </p:grpSp>
      <p:grpSp>
        <p:nvGrpSpPr>
          <p:cNvPr id="47" name="Group 46">
            <a:extLst>
              <a:ext uri="{FF2B5EF4-FFF2-40B4-BE49-F238E27FC236}">
                <a16:creationId xmlns:a16="http://schemas.microsoft.com/office/drawing/2014/main" id="{5E084666-102A-864A-B9A2-F80991B22237}"/>
              </a:ext>
            </a:extLst>
          </p:cNvPr>
          <p:cNvGrpSpPr/>
          <p:nvPr/>
        </p:nvGrpSpPr>
        <p:grpSpPr>
          <a:xfrm>
            <a:off x="10029946" y="8541033"/>
            <a:ext cx="414620" cy="414620"/>
            <a:chOff x="11441685" y="5490058"/>
            <a:chExt cx="414620" cy="414620"/>
          </a:xfrm>
        </p:grpSpPr>
        <p:pic>
          <p:nvPicPr>
            <p:cNvPr id="48" name="Graphic 47" descr="Lightbulb with solid fill">
              <a:extLst>
                <a:ext uri="{FF2B5EF4-FFF2-40B4-BE49-F238E27FC236}">
                  <a16:creationId xmlns:a16="http://schemas.microsoft.com/office/drawing/2014/main" id="{97E36F8F-AC19-3446-9967-682CFF85216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41685" y="5490058"/>
              <a:ext cx="414620" cy="414620"/>
            </a:xfrm>
            <a:prstGeom prst="rect">
              <a:avLst/>
            </a:prstGeom>
          </p:spPr>
        </p:pic>
        <p:sp>
          <p:nvSpPr>
            <p:cNvPr id="49" name="TextBox 48">
              <a:extLst>
                <a:ext uri="{FF2B5EF4-FFF2-40B4-BE49-F238E27FC236}">
                  <a16:creationId xmlns:a16="http://schemas.microsoft.com/office/drawing/2014/main" id="{7A2132E1-E3CC-9F49-826C-A44168893A4C}"/>
                </a:ext>
              </a:extLst>
            </p:cNvPr>
            <p:cNvSpPr txBox="1"/>
            <p:nvPr/>
          </p:nvSpPr>
          <p:spPr>
            <a:xfrm>
              <a:off x="11582118" y="5504888"/>
              <a:ext cx="146205" cy="246221"/>
            </a:xfrm>
            <a:prstGeom prst="rect">
              <a:avLst/>
            </a:prstGeom>
            <a:noFill/>
          </p:spPr>
          <p:txBody>
            <a:bodyPr wrap="square" rtlCol="0">
              <a:spAutoFit/>
            </a:bodyPr>
            <a:lstStyle/>
            <a:p>
              <a:pPr algn="ctr"/>
              <a:r>
                <a:rPr lang="en-US" sz="1000" dirty="0">
                  <a:latin typeface="+mj-lt"/>
                </a:rPr>
                <a:t>2</a:t>
              </a:r>
            </a:p>
          </p:txBody>
        </p:sp>
      </p:grpSp>
      <p:grpSp>
        <p:nvGrpSpPr>
          <p:cNvPr id="9" name="Group 8">
            <a:extLst>
              <a:ext uri="{FF2B5EF4-FFF2-40B4-BE49-F238E27FC236}">
                <a16:creationId xmlns:a16="http://schemas.microsoft.com/office/drawing/2014/main" id="{C56C1E58-A8DB-B641-BEFC-5B7A746AB00A}"/>
              </a:ext>
            </a:extLst>
          </p:cNvPr>
          <p:cNvGrpSpPr/>
          <p:nvPr/>
        </p:nvGrpSpPr>
        <p:grpSpPr>
          <a:xfrm>
            <a:off x="12646735" y="2730073"/>
            <a:ext cx="519872" cy="519872"/>
            <a:chOff x="12646735" y="4233872"/>
            <a:chExt cx="519872" cy="519872"/>
          </a:xfrm>
        </p:grpSpPr>
        <p:pic>
          <p:nvPicPr>
            <p:cNvPr id="82" name="Graphic 81" descr="Lightbulb with solid fill">
              <a:extLst>
                <a:ext uri="{FF2B5EF4-FFF2-40B4-BE49-F238E27FC236}">
                  <a16:creationId xmlns:a16="http://schemas.microsoft.com/office/drawing/2014/main" id="{5BEA7072-147C-8848-8477-60F898D1929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46735" y="4233872"/>
              <a:ext cx="519872" cy="519872"/>
            </a:xfrm>
            <a:prstGeom prst="rect">
              <a:avLst/>
            </a:prstGeom>
          </p:spPr>
        </p:pic>
        <p:sp>
          <p:nvSpPr>
            <p:cNvPr id="7" name="TextBox 6">
              <a:extLst>
                <a:ext uri="{FF2B5EF4-FFF2-40B4-BE49-F238E27FC236}">
                  <a16:creationId xmlns:a16="http://schemas.microsoft.com/office/drawing/2014/main" id="{24DAF807-207A-C94F-A5A0-17BB29E6377E}"/>
                </a:ext>
              </a:extLst>
            </p:cNvPr>
            <p:cNvSpPr txBox="1"/>
            <p:nvPr/>
          </p:nvSpPr>
          <p:spPr>
            <a:xfrm>
              <a:off x="12776051" y="4268073"/>
              <a:ext cx="286638" cy="276999"/>
            </a:xfrm>
            <a:prstGeom prst="rect">
              <a:avLst/>
            </a:prstGeom>
            <a:noFill/>
          </p:spPr>
          <p:txBody>
            <a:bodyPr wrap="square" rtlCol="0">
              <a:spAutoFit/>
            </a:bodyPr>
            <a:lstStyle/>
            <a:p>
              <a:r>
                <a:rPr lang="en-US" sz="1200" dirty="0">
                  <a:latin typeface="+mj-lt"/>
                </a:rPr>
                <a:t>1</a:t>
              </a:r>
            </a:p>
          </p:txBody>
        </p:sp>
      </p:grpSp>
      <p:grpSp>
        <p:nvGrpSpPr>
          <p:cNvPr id="50" name="Group 49">
            <a:extLst>
              <a:ext uri="{FF2B5EF4-FFF2-40B4-BE49-F238E27FC236}">
                <a16:creationId xmlns:a16="http://schemas.microsoft.com/office/drawing/2014/main" id="{0CE37D6E-5A1D-044B-A766-28141ED3E378}"/>
              </a:ext>
            </a:extLst>
          </p:cNvPr>
          <p:cNvGrpSpPr/>
          <p:nvPr/>
        </p:nvGrpSpPr>
        <p:grpSpPr>
          <a:xfrm>
            <a:off x="12646734" y="7085282"/>
            <a:ext cx="519872" cy="519872"/>
            <a:chOff x="12646735" y="4233872"/>
            <a:chExt cx="519872" cy="519872"/>
          </a:xfrm>
        </p:grpSpPr>
        <p:pic>
          <p:nvPicPr>
            <p:cNvPr id="51" name="Graphic 50" descr="Lightbulb with solid fill">
              <a:extLst>
                <a:ext uri="{FF2B5EF4-FFF2-40B4-BE49-F238E27FC236}">
                  <a16:creationId xmlns:a16="http://schemas.microsoft.com/office/drawing/2014/main" id="{CAEEB16B-FCEB-E04A-BB17-EFB2B3F7553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46735" y="4233872"/>
              <a:ext cx="519872" cy="519872"/>
            </a:xfrm>
            <a:prstGeom prst="rect">
              <a:avLst/>
            </a:prstGeom>
          </p:spPr>
        </p:pic>
        <p:sp>
          <p:nvSpPr>
            <p:cNvPr id="52" name="TextBox 51">
              <a:extLst>
                <a:ext uri="{FF2B5EF4-FFF2-40B4-BE49-F238E27FC236}">
                  <a16:creationId xmlns:a16="http://schemas.microsoft.com/office/drawing/2014/main" id="{BEEEF2A3-C822-7A4F-9BDD-24A0CA6811E8}"/>
                </a:ext>
              </a:extLst>
            </p:cNvPr>
            <p:cNvSpPr txBox="1"/>
            <p:nvPr/>
          </p:nvSpPr>
          <p:spPr>
            <a:xfrm>
              <a:off x="12776051" y="4268073"/>
              <a:ext cx="286638" cy="276999"/>
            </a:xfrm>
            <a:prstGeom prst="rect">
              <a:avLst/>
            </a:prstGeom>
            <a:noFill/>
          </p:spPr>
          <p:txBody>
            <a:bodyPr wrap="square" rtlCol="0">
              <a:spAutoFit/>
            </a:bodyPr>
            <a:lstStyle/>
            <a:p>
              <a:r>
                <a:rPr lang="en-US" sz="1200" dirty="0">
                  <a:latin typeface="+mj-lt"/>
                </a:rPr>
                <a:t>2</a:t>
              </a:r>
            </a:p>
          </p:txBody>
        </p:sp>
      </p:grpSp>
      <p:grpSp>
        <p:nvGrpSpPr>
          <p:cNvPr id="71" name="Group 70">
            <a:extLst>
              <a:ext uri="{FF2B5EF4-FFF2-40B4-BE49-F238E27FC236}">
                <a16:creationId xmlns:a16="http://schemas.microsoft.com/office/drawing/2014/main" id="{3F52CD13-37B3-324E-9377-03EE243D86D8}"/>
              </a:ext>
            </a:extLst>
          </p:cNvPr>
          <p:cNvGrpSpPr/>
          <p:nvPr/>
        </p:nvGrpSpPr>
        <p:grpSpPr>
          <a:xfrm>
            <a:off x="8585099" y="8955653"/>
            <a:ext cx="5130901" cy="1495645"/>
            <a:chOff x="10579095" y="8752252"/>
            <a:chExt cx="3136905" cy="914400"/>
          </a:xfrm>
          <a:solidFill>
            <a:schemeClr val="accent1">
              <a:lumMod val="40000"/>
              <a:lumOff val="60000"/>
            </a:schemeClr>
          </a:solidFill>
        </p:grpSpPr>
        <p:sp>
          <p:nvSpPr>
            <p:cNvPr id="72" name="Rectangle 71">
              <a:extLst>
                <a:ext uri="{FF2B5EF4-FFF2-40B4-BE49-F238E27FC236}">
                  <a16:creationId xmlns:a16="http://schemas.microsoft.com/office/drawing/2014/main" id="{312D8759-7FFA-8D48-B358-804B7975D6AF}"/>
                </a:ext>
              </a:extLst>
            </p:cNvPr>
            <p:cNvSpPr/>
            <p:nvPr/>
          </p:nvSpPr>
          <p:spPr>
            <a:xfrm>
              <a:off x="11417110" y="9124891"/>
              <a:ext cx="2298890" cy="378439"/>
            </a:xfrm>
            <a:prstGeom prst="rect">
              <a:avLst/>
            </a:prstGeom>
            <a:solidFill>
              <a:srgbClr val="FE5159"/>
            </a:solidFill>
            <a:ln>
              <a:noFill/>
            </a:ln>
            <a:effectLst>
              <a:softEdge rad="1270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t>You got this!</a:t>
              </a:r>
            </a:p>
          </p:txBody>
        </p:sp>
        <p:pic>
          <p:nvPicPr>
            <p:cNvPr id="73" name="Graphic 72" descr="Thumbs up sign with solid fill">
              <a:extLst>
                <a:ext uri="{FF2B5EF4-FFF2-40B4-BE49-F238E27FC236}">
                  <a16:creationId xmlns:a16="http://schemas.microsoft.com/office/drawing/2014/main" id="{C1BFEA21-BFB2-5B49-A9A2-696EAEA523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0579095" y="8752252"/>
              <a:ext cx="914400" cy="914400"/>
            </a:xfrm>
            <a:prstGeom prst="rect">
              <a:avLst/>
            </a:prstGeom>
            <a:effectLst>
              <a:softEdge rad="12700"/>
            </a:effectLst>
          </p:spPr>
        </p:pic>
      </p:grpSp>
      <p:grpSp>
        <p:nvGrpSpPr>
          <p:cNvPr id="74" name="Group 73">
            <a:extLst>
              <a:ext uri="{FF2B5EF4-FFF2-40B4-BE49-F238E27FC236}">
                <a16:creationId xmlns:a16="http://schemas.microsoft.com/office/drawing/2014/main" id="{1C51FB6E-C36B-FB47-9790-0B2158BF9396}"/>
              </a:ext>
            </a:extLst>
          </p:cNvPr>
          <p:cNvGrpSpPr/>
          <p:nvPr/>
        </p:nvGrpSpPr>
        <p:grpSpPr>
          <a:xfrm>
            <a:off x="7399945" y="337111"/>
            <a:ext cx="4390373" cy="3045265"/>
            <a:chOff x="4611420" y="933478"/>
            <a:chExt cx="4351185" cy="3132541"/>
          </a:xfrm>
        </p:grpSpPr>
        <p:pic>
          <p:nvPicPr>
            <p:cNvPr id="75" name="Picture 74" descr="Graphical user interface, application, Word&#10;&#10;Description automatically generated">
              <a:extLst>
                <a:ext uri="{FF2B5EF4-FFF2-40B4-BE49-F238E27FC236}">
                  <a16:creationId xmlns:a16="http://schemas.microsoft.com/office/drawing/2014/main" id="{3B666543-5DB1-D343-A6C1-99F2A90E6845}"/>
                </a:ext>
              </a:extLst>
            </p:cNvPr>
            <p:cNvPicPr>
              <a:picLocks noChangeAspect="1"/>
            </p:cNvPicPr>
            <p:nvPr/>
          </p:nvPicPr>
          <p:blipFill rotWithShape="1">
            <a:blip r:embed="rId9">
              <a:extLst>
                <a:ext uri="{28A0092B-C50C-407E-A947-70E740481C1C}">
                  <a14:useLocalDpi xmlns:a14="http://schemas.microsoft.com/office/drawing/2010/main" val="0"/>
                </a:ext>
              </a:extLst>
            </a:blip>
            <a:srcRect l="20741" t="42716" r="42405" b="35834"/>
            <a:stretch/>
          </p:blipFill>
          <p:spPr>
            <a:xfrm>
              <a:off x="4611422" y="1233222"/>
              <a:ext cx="4351183" cy="1582783"/>
            </a:xfrm>
            <a:prstGeom prst="rect">
              <a:avLst/>
            </a:prstGeom>
            <a:ln>
              <a:noFill/>
            </a:ln>
            <a:effectLst/>
          </p:spPr>
        </p:pic>
        <p:grpSp>
          <p:nvGrpSpPr>
            <p:cNvPr id="76" name="Group 75">
              <a:extLst>
                <a:ext uri="{FF2B5EF4-FFF2-40B4-BE49-F238E27FC236}">
                  <a16:creationId xmlns:a16="http://schemas.microsoft.com/office/drawing/2014/main" id="{756F9E90-953A-D54E-9EEB-A5723E909973}"/>
                </a:ext>
              </a:extLst>
            </p:cNvPr>
            <p:cNvGrpSpPr/>
            <p:nvPr/>
          </p:nvGrpSpPr>
          <p:grpSpPr>
            <a:xfrm>
              <a:off x="4611420" y="933478"/>
              <a:ext cx="4351185" cy="3132541"/>
              <a:chOff x="4611420" y="933478"/>
              <a:chExt cx="4351185" cy="3132541"/>
            </a:xfrm>
          </p:grpSpPr>
          <p:sp>
            <p:nvSpPr>
              <p:cNvPr id="77" name="Rectangle 76">
                <a:extLst>
                  <a:ext uri="{FF2B5EF4-FFF2-40B4-BE49-F238E27FC236}">
                    <a16:creationId xmlns:a16="http://schemas.microsoft.com/office/drawing/2014/main" id="{8C419267-8140-C149-A2ED-2762DDCB8C2E}"/>
                  </a:ext>
                </a:extLst>
              </p:cNvPr>
              <p:cNvSpPr/>
              <p:nvPr/>
            </p:nvSpPr>
            <p:spPr>
              <a:xfrm>
                <a:off x="4611422" y="3097474"/>
                <a:ext cx="4351183" cy="741299"/>
              </a:xfrm>
              <a:prstGeom prst="rect">
                <a:avLst/>
              </a:prstGeom>
              <a:solidFill>
                <a:srgbClr val="E6E6E6"/>
              </a:solidFill>
              <a:ln>
                <a:solidFill>
                  <a:srgbClr val="D9232D"/>
                </a:solidFill>
              </a:ln>
              <a:effectLst/>
            </p:spPr>
            <p:style>
              <a:lnRef idx="2">
                <a:schemeClr val="accent1"/>
              </a:lnRef>
              <a:fillRef idx="1">
                <a:schemeClr val="lt1"/>
              </a:fillRef>
              <a:effectRef idx="0">
                <a:schemeClr val="accent1"/>
              </a:effectRef>
              <a:fontRef idx="minor">
                <a:schemeClr val="dk1"/>
              </a:fontRef>
            </p:style>
            <p:txBody>
              <a:bodyPr rtlCol="0" anchor="t"/>
              <a:lstStyle/>
              <a:p>
                <a:r>
                  <a:rPr lang="en-US" sz="1000" i="1" dirty="0"/>
                  <a:t>I added to the suggestions list:</a:t>
                </a:r>
              </a:p>
              <a:p>
                <a:pPr marL="285750" indent="-285750">
                  <a:buFont typeface="Arial" panose="020B0604020202020204" pitchFamily="34" charset="0"/>
                  <a:buChar char="•"/>
                </a:pPr>
                <a:r>
                  <a:rPr lang="en-US" sz="1000" dirty="0"/>
                  <a:t>The water problems during the summer. Why should Lebanese people buy water during the summer? </a:t>
                </a:r>
              </a:p>
              <a:p>
                <a:pPr marL="285750" indent="-285750">
                  <a:buFont typeface="Arial" panose="020B0604020202020204" pitchFamily="34" charset="0"/>
                  <a:buChar char="•"/>
                </a:pPr>
                <a:r>
                  <a:rPr lang="en-US" sz="1000" dirty="0"/>
                  <a:t>How can we motivate our community to stop wasting water? </a:t>
                </a:r>
              </a:p>
            </p:txBody>
          </p:sp>
          <p:sp>
            <p:nvSpPr>
              <p:cNvPr id="79" name="TextBox 78">
                <a:extLst>
                  <a:ext uri="{FF2B5EF4-FFF2-40B4-BE49-F238E27FC236}">
                    <a16:creationId xmlns:a16="http://schemas.microsoft.com/office/drawing/2014/main" id="{B04A553A-8130-2D48-8748-3A7E97B07922}"/>
                  </a:ext>
                </a:extLst>
              </p:cNvPr>
              <p:cNvSpPr txBox="1"/>
              <p:nvPr/>
            </p:nvSpPr>
            <p:spPr>
              <a:xfrm>
                <a:off x="4867278" y="3819798"/>
                <a:ext cx="3811604" cy="246221"/>
              </a:xfrm>
              <a:prstGeom prst="rect">
                <a:avLst/>
              </a:prstGeom>
              <a:noFill/>
              <a:effectLst/>
            </p:spPr>
            <p:txBody>
              <a:bodyPr wrap="square" rtlCol="0">
                <a:spAutoFit/>
              </a:bodyPr>
              <a:lstStyle/>
              <a:p>
                <a:pPr algn="ctr"/>
                <a:r>
                  <a:rPr lang="en-US" sz="1000" b="1" dirty="0"/>
                  <a:t>Figure 2.12: </a:t>
                </a:r>
                <a:r>
                  <a:rPr lang="en-US" sz="1000" dirty="0"/>
                  <a:t>Making project more relevant - Example A</a:t>
                </a:r>
              </a:p>
            </p:txBody>
          </p:sp>
          <p:sp>
            <p:nvSpPr>
              <p:cNvPr id="84" name="TextBox 83">
                <a:extLst>
                  <a:ext uri="{FF2B5EF4-FFF2-40B4-BE49-F238E27FC236}">
                    <a16:creationId xmlns:a16="http://schemas.microsoft.com/office/drawing/2014/main" id="{155D693D-02C6-3C49-BF69-D8A58D4189BE}"/>
                  </a:ext>
                </a:extLst>
              </p:cNvPr>
              <p:cNvSpPr txBox="1"/>
              <p:nvPr/>
            </p:nvSpPr>
            <p:spPr>
              <a:xfrm>
                <a:off x="4611420" y="933478"/>
                <a:ext cx="4337252" cy="276999"/>
              </a:xfrm>
              <a:prstGeom prst="rect">
                <a:avLst/>
              </a:prstGeom>
              <a:solidFill>
                <a:schemeClr val="bg1"/>
              </a:solidFill>
              <a:ln>
                <a:solidFill>
                  <a:srgbClr val="D9232D"/>
                </a:solidFill>
              </a:ln>
              <a:effectLst/>
            </p:spPr>
            <p:txBody>
              <a:bodyPr wrap="square" rtlCol="0">
                <a:spAutoFit/>
              </a:bodyPr>
              <a:lstStyle/>
              <a:p>
                <a:r>
                  <a:rPr lang="en-US" sz="1200" b="1" dirty="0">
                    <a:solidFill>
                      <a:srgbClr val="C43E38"/>
                    </a:solidFill>
                  </a:rPr>
                  <a:t>Activity from </a:t>
                </a:r>
                <a:r>
                  <a:rPr lang="en-US" sz="1200" b="1" i="1" dirty="0">
                    <a:solidFill>
                      <a:srgbClr val="C43E38"/>
                    </a:solidFill>
                  </a:rPr>
                  <a:t>Project Document:</a:t>
                </a:r>
                <a:endParaRPr lang="x-none" sz="1200" dirty="0">
                  <a:solidFill>
                    <a:srgbClr val="C43E38"/>
                  </a:solidFill>
                </a:endParaRPr>
              </a:p>
            </p:txBody>
          </p:sp>
          <p:sp>
            <p:nvSpPr>
              <p:cNvPr id="85" name="TextBox 84">
                <a:extLst>
                  <a:ext uri="{FF2B5EF4-FFF2-40B4-BE49-F238E27FC236}">
                    <a16:creationId xmlns:a16="http://schemas.microsoft.com/office/drawing/2014/main" id="{EE4EA6C9-39AB-9C4D-BA17-73A184E32969}"/>
                  </a:ext>
                </a:extLst>
              </p:cNvPr>
              <p:cNvSpPr txBox="1"/>
              <p:nvPr/>
            </p:nvSpPr>
            <p:spPr>
              <a:xfrm>
                <a:off x="4611421" y="2820558"/>
                <a:ext cx="4351183" cy="276999"/>
              </a:xfrm>
              <a:prstGeom prst="rect">
                <a:avLst/>
              </a:prstGeom>
              <a:solidFill>
                <a:schemeClr val="bg1"/>
              </a:solidFill>
              <a:ln>
                <a:solidFill>
                  <a:srgbClr val="D9232D"/>
                </a:solidFill>
              </a:ln>
              <a:effectLst/>
            </p:spPr>
            <p:txBody>
              <a:bodyPr wrap="square" rtlCol="0">
                <a:spAutoFit/>
              </a:bodyPr>
              <a:lstStyle/>
              <a:p>
                <a:r>
                  <a:rPr lang="en-US" sz="1100" b="1" dirty="0">
                    <a:solidFill>
                      <a:srgbClr val="C43E38"/>
                    </a:solidFill>
                  </a:rPr>
                  <a:t>My contextualized script for the above activity</a:t>
                </a:r>
                <a:r>
                  <a:rPr lang="en-US" sz="1100" b="1" i="1" dirty="0">
                    <a:solidFill>
                      <a:srgbClr val="C43E38"/>
                    </a:solidFill>
                  </a:rPr>
                  <a:t>:</a:t>
                </a:r>
                <a:endParaRPr lang="x-none" sz="1100" dirty="0">
                  <a:solidFill>
                    <a:srgbClr val="C43E38"/>
                  </a:solidFill>
                </a:endParaRPr>
              </a:p>
            </p:txBody>
          </p:sp>
          <p:sp>
            <p:nvSpPr>
              <p:cNvPr id="86" name="Rectangle 85">
                <a:extLst>
                  <a:ext uri="{FF2B5EF4-FFF2-40B4-BE49-F238E27FC236}">
                    <a16:creationId xmlns:a16="http://schemas.microsoft.com/office/drawing/2014/main" id="{CE3E6CA7-4306-4642-8396-7F213DBE6B73}"/>
                  </a:ext>
                </a:extLst>
              </p:cNvPr>
              <p:cNvSpPr/>
              <p:nvPr/>
            </p:nvSpPr>
            <p:spPr>
              <a:xfrm>
                <a:off x="4611422" y="943827"/>
                <a:ext cx="4351183" cy="2894946"/>
              </a:xfrm>
              <a:prstGeom prst="rect">
                <a:avLst/>
              </a:prstGeom>
              <a:noFill/>
              <a:ln w="28575">
                <a:solidFill>
                  <a:srgbClr val="D9232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87" name="Group 86">
            <a:extLst>
              <a:ext uri="{FF2B5EF4-FFF2-40B4-BE49-F238E27FC236}">
                <a16:creationId xmlns:a16="http://schemas.microsoft.com/office/drawing/2014/main" id="{FDFECAE9-B9B1-C946-9B91-433BD4A6452F}"/>
              </a:ext>
            </a:extLst>
          </p:cNvPr>
          <p:cNvGrpSpPr/>
          <p:nvPr/>
        </p:nvGrpSpPr>
        <p:grpSpPr>
          <a:xfrm>
            <a:off x="7401405" y="3506129"/>
            <a:ext cx="4365115" cy="2999594"/>
            <a:chOff x="9162632" y="990939"/>
            <a:chExt cx="4365115" cy="2999594"/>
          </a:xfrm>
        </p:grpSpPr>
        <p:pic>
          <p:nvPicPr>
            <p:cNvPr id="89" name="Picture 88" descr="Graphical user interface, application, Word&#10;&#10;Description automatically generated">
              <a:extLst>
                <a:ext uri="{FF2B5EF4-FFF2-40B4-BE49-F238E27FC236}">
                  <a16:creationId xmlns:a16="http://schemas.microsoft.com/office/drawing/2014/main" id="{7C812623-EDB1-FD46-80A9-275862D488FB}"/>
                </a:ext>
              </a:extLst>
            </p:cNvPr>
            <p:cNvPicPr>
              <a:picLocks noChangeAspect="1"/>
            </p:cNvPicPr>
            <p:nvPr/>
          </p:nvPicPr>
          <p:blipFill rotWithShape="1">
            <a:blip r:embed="rId9">
              <a:extLst>
                <a:ext uri="{28A0092B-C50C-407E-A947-70E740481C1C}">
                  <a14:useLocalDpi xmlns:a14="http://schemas.microsoft.com/office/drawing/2010/main" val="0"/>
                </a:ext>
              </a:extLst>
            </a:blip>
            <a:srcRect l="20452" t="64167" r="44414" b="13958"/>
            <a:stretch/>
          </p:blipFill>
          <p:spPr>
            <a:xfrm>
              <a:off x="9190494" y="1236436"/>
              <a:ext cx="4323320" cy="1682400"/>
            </a:xfrm>
            <a:prstGeom prst="rect">
              <a:avLst/>
            </a:prstGeom>
            <a:ln>
              <a:noFill/>
            </a:ln>
            <a:effectLst/>
          </p:spPr>
        </p:pic>
        <p:sp>
          <p:nvSpPr>
            <p:cNvPr id="90" name="Rectangle 89">
              <a:extLst>
                <a:ext uri="{FF2B5EF4-FFF2-40B4-BE49-F238E27FC236}">
                  <a16:creationId xmlns:a16="http://schemas.microsoft.com/office/drawing/2014/main" id="{E926AE15-8B37-2444-AB67-5E534C5EBB74}"/>
                </a:ext>
              </a:extLst>
            </p:cNvPr>
            <p:cNvSpPr/>
            <p:nvPr/>
          </p:nvSpPr>
          <p:spPr>
            <a:xfrm>
              <a:off x="9176564" y="3104023"/>
              <a:ext cx="4351183" cy="662355"/>
            </a:xfrm>
            <a:prstGeom prst="rect">
              <a:avLst/>
            </a:prstGeom>
            <a:solidFill>
              <a:srgbClr val="E6E6E6"/>
            </a:solidFill>
            <a:ln>
              <a:solidFill>
                <a:srgbClr val="D9232D"/>
              </a:solidFill>
            </a:ln>
            <a:effectLst/>
          </p:spPr>
          <p:style>
            <a:lnRef idx="2">
              <a:schemeClr val="accent1"/>
            </a:lnRef>
            <a:fillRef idx="1">
              <a:schemeClr val="lt1"/>
            </a:fillRef>
            <a:effectRef idx="0">
              <a:schemeClr val="accent1"/>
            </a:effectRef>
            <a:fontRef idx="minor">
              <a:schemeClr val="dk1"/>
            </a:fontRef>
          </p:style>
          <p:txBody>
            <a:bodyPr rtlCol="0" anchor="t"/>
            <a:lstStyle/>
            <a:p>
              <a:pPr marL="285750" indent="-285750">
                <a:buFont typeface="Arial" panose="020B0604020202020204" pitchFamily="34" charset="0"/>
                <a:buChar char="•"/>
              </a:pPr>
              <a:r>
                <a:rPr lang="en-US" sz="1000" dirty="0">
                  <a:solidFill>
                    <a:schemeClr val="tx1"/>
                  </a:solidFill>
                </a:rPr>
                <a:t>The pollution in Lebanon is another big problem that the Lebanese people have been dealing with for years. Think about steps to reduce pollution …</a:t>
              </a:r>
            </a:p>
            <a:p>
              <a:pPr marL="285750" indent="-285750">
                <a:buFont typeface="Arial" panose="020B0604020202020204" pitchFamily="34" charset="0"/>
                <a:buChar char="•"/>
              </a:pPr>
              <a:r>
                <a:rPr lang="en-US" sz="1000" dirty="0">
                  <a:solidFill>
                    <a:schemeClr val="tx1"/>
                  </a:solidFill>
                </a:rPr>
                <a:t>What is our role in stopping this pollution? How to encourage everyone to help? </a:t>
              </a:r>
              <a:endParaRPr lang="en-US" sz="1000" i="1" dirty="0">
                <a:solidFill>
                  <a:schemeClr val="tx1"/>
                </a:solidFill>
              </a:endParaRPr>
            </a:p>
          </p:txBody>
        </p:sp>
        <p:sp>
          <p:nvSpPr>
            <p:cNvPr id="91" name="TextBox 90">
              <a:extLst>
                <a:ext uri="{FF2B5EF4-FFF2-40B4-BE49-F238E27FC236}">
                  <a16:creationId xmlns:a16="http://schemas.microsoft.com/office/drawing/2014/main" id="{814C3E54-AB11-7044-AFB2-7E8B03667653}"/>
                </a:ext>
              </a:extLst>
            </p:cNvPr>
            <p:cNvSpPr txBox="1"/>
            <p:nvPr/>
          </p:nvSpPr>
          <p:spPr>
            <a:xfrm>
              <a:off x="9446352" y="3744312"/>
              <a:ext cx="3811604" cy="246221"/>
            </a:xfrm>
            <a:prstGeom prst="rect">
              <a:avLst/>
            </a:prstGeom>
            <a:noFill/>
            <a:effectLst/>
          </p:spPr>
          <p:txBody>
            <a:bodyPr wrap="square" rtlCol="0">
              <a:spAutoFit/>
            </a:bodyPr>
            <a:lstStyle/>
            <a:p>
              <a:pPr algn="ctr"/>
              <a:r>
                <a:rPr lang="en-US" sz="1000" b="1" dirty="0"/>
                <a:t>Figure 2.13: </a:t>
              </a:r>
              <a:r>
                <a:rPr lang="en-US" sz="1000" dirty="0"/>
                <a:t>Making project more relevant - Example B</a:t>
              </a:r>
            </a:p>
          </p:txBody>
        </p:sp>
        <p:sp>
          <p:nvSpPr>
            <p:cNvPr id="92" name="TextBox 91">
              <a:extLst>
                <a:ext uri="{FF2B5EF4-FFF2-40B4-BE49-F238E27FC236}">
                  <a16:creationId xmlns:a16="http://schemas.microsoft.com/office/drawing/2014/main" id="{A02C2022-24DF-BE40-BC31-E0EF5740C29C}"/>
                </a:ext>
              </a:extLst>
            </p:cNvPr>
            <p:cNvSpPr txBox="1"/>
            <p:nvPr/>
          </p:nvSpPr>
          <p:spPr>
            <a:xfrm>
              <a:off x="9169596" y="990940"/>
              <a:ext cx="4337252" cy="276999"/>
            </a:xfrm>
            <a:prstGeom prst="rect">
              <a:avLst/>
            </a:prstGeom>
            <a:solidFill>
              <a:schemeClr val="bg1"/>
            </a:solidFill>
            <a:ln>
              <a:solidFill>
                <a:srgbClr val="D9232D"/>
              </a:solidFill>
            </a:ln>
            <a:effectLst/>
          </p:spPr>
          <p:txBody>
            <a:bodyPr wrap="square" rtlCol="0">
              <a:spAutoFit/>
            </a:bodyPr>
            <a:lstStyle/>
            <a:p>
              <a:r>
                <a:rPr lang="en-US" sz="1200" b="1" dirty="0">
                  <a:solidFill>
                    <a:srgbClr val="C43E38"/>
                  </a:solidFill>
                </a:rPr>
                <a:t>Activity from </a:t>
              </a:r>
              <a:r>
                <a:rPr lang="en-US" sz="1200" b="1" i="1" dirty="0">
                  <a:solidFill>
                    <a:srgbClr val="C43E38"/>
                  </a:solidFill>
                </a:rPr>
                <a:t>Project Document:</a:t>
              </a:r>
              <a:endParaRPr lang="x-none" sz="1200" dirty="0">
                <a:solidFill>
                  <a:srgbClr val="C43E38"/>
                </a:solidFill>
              </a:endParaRPr>
            </a:p>
          </p:txBody>
        </p:sp>
        <p:sp>
          <p:nvSpPr>
            <p:cNvPr id="93" name="TextBox 92">
              <a:extLst>
                <a:ext uri="{FF2B5EF4-FFF2-40B4-BE49-F238E27FC236}">
                  <a16:creationId xmlns:a16="http://schemas.microsoft.com/office/drawing/2014/main" id="{C8093D06-7ECD-9447-80DE-993D278F3D8B}"/>
                </a:ext>
              </a:extLst>
            </p:cNvPr>
            <p:cNvSpPr txBox="1"/>
            <p:nvPr/>
          </p:nvSpPr>
          <p:spPr>
            <a:xfrm>
              <a:off x="9162632" y="2879071"/>
              <a:ext cx="4351183" cy="261610"/>
            </a:xfrm>
            <a:prstGeom prst="rect">
              <a:avLst/>
            </a:prstGeom>
            <a:solidFill>
              <a:schemeClr val="bg1"/>
            </a:solidFill>
            <a:ln>
              <a:solidFill>
                <a:srgbClr val="D9232D"/>
              </a:solidFill>
            </a:ln>
            <a:effectLst/>
          </p:spPr>
          <p:txBody>
            <a:bodyPr wrap="square" rtlCol="0">
              <a:spAutoFit/>
            </a:bodyPr>
            <a:lstStyle/>
            <a:p>
              <a:r>
                <a:rPr lang="en-US" sz="1100" b="1" dirty="0">
                  <a:solidFill>
                    <a:srgbClr val="C43E38"/>
                  </a:solidFill>
                </a:rPr>
                <a:t>My contextualized script for highlighted steps of the above activity</a:t>
              </a:r>
              <a:r>
                <a:rPr lang="en-US" sz="1100" b="1" i="1" dirty="0">
                  <a:solidFill>
                    <a:srgbClr val="C43E38"/>
                  </a:solidFill>
                </a:rPr>
                <a:t>:</a:t>
              </a:r>
              <a:endParaRPr lang="x-none" sz="1100" dirty="0">
                <a:solidFill>
                  <a:srgbClr val="C43E38"/>
                </a:solidFill>
              </a:endParaRPr>
            </a:p>
          </p:txBody>
        </p:sp>
        <p:sp>
          <p:nvSpPr>
            <p:cNvPr id="94" name="Rectangle 93">
              <a:extLst>
                <a:ext uri="{FF2B5EF4-FFF2-40B4-BE49-F238E27FC236}">
                  <a16:creationId xmlns:a16="http://schemas.microsoft.com/office/drawing/2014/main" id="{8BA02524-A1A9-C94A-8C8E-41795DAA56D0}"/>
                </a:ext>
              </a:extLst>
            </p:cNvPr>
            <p:cNvSpPr/>
            <p:nvPr/>
          </p:nvSpPr>
          <p:spPr>
            <a:xfrm>
              <a:off x="9176562" y="990939"/>
              <a:ext cx="4351184" cy="2775439"/>
            </a:xfrm>
            <a:prstGeom prst="rect">
              <a:avLst/>
            </a:prstGeom>
            <a:noFill/>
            <a:ln w="28575">
              <a:solidFill>
                <a:srgbClr val="D9232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itle 1">
            <a:extLst>
              <a:ext uri="{FF2B5EF4-FFF2-40B4-BE49-F238E27FC236}">
                <a16:creationId xmlns:a16="http://schemas.microsoft.com/office/drawing/2014/main" id="{B813E21B-4AA1-4D5D-918A-28191463A8E8}"/>
              </a:ext>
            </a:extLst>
          </p:cNvPr>
          <p:cNvSpPr>
            <a:spLocks noGrp="1"/>
          </p:cNvSpPr>
          <p:nvPr>
            <p:ph type="title"/>
          </p:nvPr>
        </p:nvSpPr>
        <p:spPr>
          <a:xfrm>
            <a:off x="1986116" y="189788"/>
            <a:ext cx="5024166" cy="371533"/>
          </a:xfrm>
          <a:effectLst/>
        </p:spPr>
        <p:txBody>
          <a:bodyPr>
            <a:noAutofit/>
          </a:bodyPr>
          <a:lstStyle/>
          <a:p>
            <a:r>
              <a:rPr lang="en-US" sz="2000" b="1" dirty="0">
                <a:solidFill>
                  <a:srgbClr val="E52831"/>
                </a:solidFill>
                <a:latin typeface="Lustria"/>
                <a:ea typeface="+mn-ea"/>
                <a:cs typeface="+mn-cs"/>
              </a:rPr>
              <a:t>2.3. Contextualize Projects Based on: (2/3)</a:t>
            </a:r>
          </a:p>
        </p:txBody>
      </p:sp>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9368CAC2-38B0-41CB-A179-C1F2CDF4CF26}"/>
                  </a:ext>
                </a:extLst>
              </p14:cNvPr>
              <p14:cNvContentPartPr/>
              <p14:nvPr/>
            </p14:nvContentPartPr>
            <p14:xfrm>
              <a:off x="7724265" y="3885705"/>
              <a:ext cx="2094840" cy="19440"/>
            </p14:xfrm>
          </p:contentPart>
        </mc:Choice>
        <mc:Fallback xmlns="">
          <p:pic>
            <p:nvPicPr>
              <p:cNvPr id="5" name="Ink 4">
                <a:extLst>
                  <a:ext uri="{FF2B5EF4-FFF2-40B4-BE49-F238E27FC236}">
                    <a16:creationId xmlns:a16="http://schemas.microsoft.com/office/drawing/2014/main" id="{9368CAC2-38B0-41CB-A179-C1F2CDF4CF26}"/>
                  </a:ext>
                </a:extLst>
              </p:cNvPr>
              <p:cNvPicPr/>
              <p:nvPr/>
            </p:nvPicPr>
            <p:blipFill>
              <a:blip r:embed="rId12"/>
              <a:stretch>
                <a:fillRect/>
              </a:stretch>
            </p:blipFill>
            <p:spPr>
              <a:xfrm>
                <a:off x="7688625" y="3813705"/>
                <a:ext cx="216648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C6A4875B-59F0-4B18-A290-4A7C6F5FA506}"/>
                  </a:ext>
                </a:extLst>
              </p14:cNvPr>
              <p14:cNvContentPartPr/>
              <p14:nvPr/>
            </p14:nvContentPartPr>
            <p14:xfrm>
              <a:off x="7705545" y="5085585"/>
              <a:ext cx="3904920" cy="57600"/>
            </p14:xfrm>
          </p:contentPart>
        </mc:Choice>
        <mc:Fallback xmlns="">
          <p:pic>
            <p:nvPicPr>
              <p:cNvPr id="8" name="Ink 7">
                <a:extLst>
                  <a:ext uri="{FF2B5EF4-FFF2-40B4-BE49-F238E27FC236}">
                    <a16:creationId xmlns:a16="http://schemas.microsoft.com/office/drawing/2014/main" id="{C6A4875B-59F0-4B18-A290-4A7C6F5FA506}"/>
                  </a:ext>
                </a:extLst>
              </p:cNvPr>
              <p:cNvPicPr/>
              <p:nvPr/>
            </p:nvPicPr>
            <p:blipFill>
              <a:blip r:embed="rId14"/>
              <a:stretch>
                <a:fillRect/>
              </a:stretch>
            </p:blipFill>
            <p:spPr>
              <a:xfrm>
                <a:off x="7669905" y="5013585"/>
                <a:ext cx="397656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021C8794-D02B-47F4-81BC-4B68CE9BC354}"/>
                  </a:ext>
                </a:extLst>
              </p14:cNvPr>
              <p14:cNvContentPartPr/>
              <p14:nvPr/>
            </p14:nvContentPartPr>
            <p14:xfrm>
              <a:off x="7705545" y="5294745"/>
              <a:ext cx="2714040" cy="11160"/>
            </p14:xfrm>
          </p:contentPart>
        </mc:Choice>
        <mc:Fallback xmlns="">
          <p:pic>
            <p:nvPicPr>
              <p:cNvPr id="10" name="Ink 9">
                <a:extLst>
                  <a:ext uri="{FF2B5EF4-FFF2-40B4-BE49-F238E27FC236}">
                    <a16:creationId xmlns:a16="http://schemas.microsoft.com/office/drawing/2014/main" id="{021C8794-D02B-47F4-81BC-4B68CE9BC354}"/>
                  </a:ext>
                </a:extLst>
              </p:cNvPr>
              <p:cNvPicPr/>
              <p:nvPr/>
            </p:nvPicPr>
            <p:blipFill>
              <a:blip r:embed="rId16"/>
              <a:stretch>
                <a:fillRect/>
              </a:stretch>
            </p:blipFill>
            <p:spPr>
              <a:xfrm>
                <a:off x="7669905" y="5222745"/>
                <a:ext cx="2785680" cy="154800"/>
              </a:xfrm>
              <a:prstGeom prst="rect">
                <a:avLst/>
              </a:prstGeom>
            </p:spPr>
          </p:pic>
        </mc:Fallback>
      </mc:AlternateContent>
    </p:spTree>
    <p:extLst>
      <p:ext uri="{BB962C8B-B14F-4D97-AF65-F5344CB8AC3E}">
        <p14:creationId xmlns:p14="http://schemas.microsoft.com/office/powerpoint/2010/main" val="2646685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228CC586-E11E-2942-9300-85748EC4E15E}"/>
              </a:ext>
            </a:extLst>
          </p:cNvPr>
          <p:cNvSpPr/>
          <p:nvPr/>
        </p:nvSpPr>
        <p:spPr>
          <a:xfrm>
            <a:off x="12097343" y="1"/>
            <a:ext cx="1618657" cy="10515600"/>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FE515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2 – Project Contextualization </a:t>
            </a:r>
          </a:p>
        </p:txBody>
      </p:sp>
      <p:sp>
        <p:nvSpPr>
          <p:cNvPr id="81" name="Title 1">
            <a:extLst>
              <a:ext uri="{FF2B5EF4-FFF2-40B4-BE49-F238E27FC236}">
                <a16:creationId xmlns:a16="http://schemas.microsoft.com/office/drawing/2014/main" id="{AB6D5288-BEBB-3942-B231-8191A2684DD0}"/>
              </a:ext>
            </a:extLst>
          </p:cNvPr>
          <p:cNvSpPr txBox="1">
            <a:spLocks/>
          </p:cNvSpPr>
          <p:nvPr/>
        </p:nvSpPr>
        <p:spPr>
          <a:xfrm>
            <a:off x="1986115" y="622217"/>
            <a:ext cx="4199800" cy="315912"/>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rgbClr val="C43E38"/>
                </a:solidFill>
              </a:rPr>
              <a:t>2.3.3.  Available Supplies (2/2)</a:t>
            </a:r>
          </a:p>
          <a:p>
            <a:endParaRPr lang="en-US" sz="1200" b="1" dirty="0">
              <a:solidFill>
                <a:srgbClr val="C43E38"/>
              </a:solidFill>
            </a:endParaRPr>
          </a:p>
        </p:txBody>
      </p:sp>
      <p:sp>
        <p:nvSpPr>
          <p:cNvPr id="11" name="TextBox 10">
            <a:extLst>
              <a:ext uri="{FF2B5EF4-FFF2-40B4-BE49-F238E27FC236}">
                <a16:creationId xmlns:a16="http://schemas.microsoft.com/office/drawing/2014/main" id="{4CF3FE63-F49D-E048-9FCD-5115C7760D41}"/>
              </a:ext>
            </a:extLst>
          </p:cNvPr>
          <p:cNvSpPr txBox="1"/>
          <p:nvPr/>
        </p:nvSpPr>
        <p:spPr>
          <a:xfrm>
            <a:off x="12241283" y="7681411"/>
            <a:ext cx="1313777" cy="923330"/>
          </a:xfrm>
          <a:prstGeom prst="rect">
            <a:avLst/>
          </a:prstGeom>
          <a:noFill/>
        </p:spPr>
        <p:txBody>
          <a:bodyPr wrap="square" rtlCol="0">
            <a:spAutoFit/>
          </a:bodyPr>
          <a:lstStyle/>
          <a:p>
            <a:pPr algn="ctr"/>
            <a:r>
              <a:rPr lang="en-US" sz="900" dirty="0"/>
              <a:t>You can read more about this project in Appendix A  (A.6: </a:t>
            </a:r>
            <a:r>
              <a:rPr lang="en-US" sz="900" i="1" dirty="0"/>
              <a:t>IFERB Project Contextualization Examples</a:t>
            </a:r>
            <a:r>
              <a:rPr lang="en-US" sz="900" dirty="0"/>
              <a:t>).  </a:t>
            </a:r>
          </a:p>
        </p:txBody>
      </p:sp>
      <p:sp>
        <p:nvSpPr>
          <p:cNvPr id="12" name="TextBox 11">
            <a:extLst>
              <a:ext uri="{FF2B5EF4-FFF2-40B4-BE49-F238E27FC236}">
                <a16:creationId xmlns:a16="http://schemas.microsoft.com/office/drawing/2014/main" id="{78EF4CF9-97F8-C74D-8BFB-8C6671F5805C}"/>
              </a:ext>
            </a:extLst>
          </p:cNvPr>
          <p:cNvSpPr txBox="1"/>
          <p:nvPr/>
        </p:nvSpPr>
        <p:spPr>
          <a:xfrm>
            <a:off x="12090973" y="7315507"/>
            <a:ext cx="1614398" cy="338554"/>
          </a:xfrm>
          <a:prstGeom prst="rect">
            <a:avLst/>
          </a:prstGeom>
          <a:noFill/>
        </p:spPr>
        <p:txBody>
          <a:bodyPr wrap="square" rtlCol="0">
            <a:spAutoFit/>
          </a:bodyPr>
          <a:lstStyle/>
          <a:p>
            <a:pPr algn="ctr"/>
            <a:r>
              <a:rPr lang="en-US" sz="1600" b="1" dirty="0">
                <a:solidFill>
                  <a:srgbClr val="D9232D"/>
                </a:solidFill>
              </a:rPr>
              <a:t>Extra Reading</a:t>
            </a:r>
          </a:p>
        </p:txBody>
      </p:sp>
      <p:pic>
        <p:nvPicPr>
          <p:cNvPr id="13" name="Graphic 12" descr="Storytelling with solid fill">
            <a:extLst>
              <a:ext uri="{FF2B5EF4-FFF2-40B4-BE49-F238E27FC236}">
                <a16:creationId xmlns:a16="http://schemas.microsoft.com/office/drawing/2014/main" id="{B8731069-254A-C042-A462-8EBA1C6E8FC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67965" y="6564014"/>
            <a:ext cx="677412" cy="724143"/>
          </a:xfrm>
          <a:prstGeom prst="rect">
            <a:avLst/>
          </a:prstGeom>
        </p:spPr>
      </p:pic>
      <p:pic>
        <p:nvPicPr>
          <p:cNvPr id="17" name="Graphic 16" descr="Pencil with solid fill">
            <a:extLst>
              <a:ext uri="{FF2B5EF4-FFF2-40B4-BE49-F238E27FC236}">
                <a16:creationId xmlns:a16="http://schemas.microsoft.com/office/drawing/2014/main" id="{A1E56488-0CFF-2444-A507-88770B16ADB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67020" y="2713769"/>
            <a:ext cx="395312" cy="443262"/>
          </a:xfrm>
          <a:prstGeom prst="rect">
            <a:avLst/>
          </a:prstGeom>
        </p:spPr>
      </p:pic>
      <p:sp>
        <p:nvSpPr>
          <p:cNvPr id="18" name="Rectangle 17">
            <a:extLst>
              <a:ext uri="{FF2B5EF4-FFF2-40B4-BE49-F238E27FC236}">
                <a16:creationId xmlns:a16="http://schemas.microsoft.com/office/drawing/2014/main" id="{DAAC1F70-6269-1D4A-988B-E2F736CB5218}"/>
              </a:ext>
            </a:extLst>
          </p:cNvPr>
          <p:cNvSpPr/>
          <p:nvPr/>
        </p:nvSpPr>
        <p:spPr>
          <a:xfrm>
            <a:off x="2096676" y="2597100"/>
            <a:ext cx="4664450" cy="952123"/>
          </a:xfrm>
          <a:prstGeom prst="rect">
            <a:avLst/>
          </a:prstGeom>
          <a:noFill/>
          <a:ln>
            <a:solidFill>
              <a:schemeClr val="tx1">
                <a:lumMod val="65000"/>
                <a:lumOff val="3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9A677C45-7CFA-9146-9E6E-4EB89667FDDB}"/>
              </a:ext>
            </a:extLst>
          </p:cNvPr>
          <p:cNvSpPr txBox="1">
            <a:spLocks/>
          </p:cNvSpPr>
          <p:nvPr/>
        </p:nvSpPr>
        <p:spPr>
          <a:xfrm>
            <a:off x="2613142" y="2760069"/>
            <a:ext cx="4153148" cy="753948"/>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i="1" dirty="0">
                <a:solidFill>
                  <a:srgbClr val="44C503"/>
                </a:solidFill>
              </a:rPr>
              <a:t>Exercise: </a:t>
            </a:r>
            <a:r>
              <a:rPr lang="en-US" sz="1200" b="1" i="1" dirty="0"/>
              <a:t>Contextualize Project Based on: Available Resources</a:t>
            </a:r>
          </a:p>
          <a:p>
            <a:endParaRPr lang="en-US" sz="1200" b="1" i="1" dirty="0"/>
          </a:p>
          <a:p>
            <a:pPr marL="171450" indent="-171450">
              <a:buFont typeface="Arial" panose="020B0604020202020204" pitchFamily="34" charset="0"/>
              <a:buChar char="•"/>
            </a:pPr>
            <a:r>
              <a:rPr lang="en-US" sz="1000" dirty="0"/>
              <a:t>Check your selected project’s supplies and decide on alternative supplies based on your and your students’ context and available resources</a:t>
            </a:r>
            <a:r>
              <a:rPr lang="en-US" sz="1000" b="1" i="1" dirty="0"/>
              <a:t>. </a:t>
            </a:r>
          </a:p>
          <a:p>
            <a:endParaRPr lang="en-US" sz="1100" b="1" i="1" dirty="0"/>
          </a:p>
        </p:txBody>
      </p:sp>
      <p:sp>
        <p:nvSpPr>
          <p:cNvPr id="21" name="TextBox 20">
            <a:extLst>
              <a:ext uri="{FF2B5EF4-FFF2-40B4-BE49-F238E27FC236}">
                <a16:creationId xmlns:a16="http://schemas.microsoft.com/office/drawing/2014/main" id="{2E23349F-DA63-314D-B45A-6040D89CD7EE}"/>
              </a:ext>
            </a:extLst>
          </p:cNvPr>
          <p:cNvSpPr txBox="1"/>
          <p:nvPr/>
        </p:nvSpPr>
        <p:spPr>
          <a:xfrm>
            <a:off x="1986115" y="874517"/>
            <a:ext cx="4963130" cy="1569660"/>
          </a:xfrm>
          <a:prstGeom prst="rect">
            <a:avLst/>
          </a:prstGeom>
          <a:noFill/>
        </p:spPr>
        <p:txBody>
          <a:bodyPr wrap="square" rtlCol="0">
            <a:spAutoFit/>
          </a:bodyPr>
          <a:lstStyle/>
          <a:p>
            <a:pPr marL="285750" indent="-285750">
              <a:spcBef>
                <a:spcPts val="600"/>
              </a:spcBef>
              <a:buFont typeface="Wingdings" pitchFamily="2" charset="2"/>
              <a:buChar char="§"/>
            </a:pPr>
            <a:r>
              <a:rPr lang="en-US" sz="900" dirty="0"/>
              <a:t>To be resourceful, you need to start with your environment; i.e., search for what is naturally around you. </a:t>
            </a:r>
          </a:p>
          <a:p>
            <a:pPr marL="285750" indent="-285750">
              <a:spcBef>
                <a:spcPts val="600"/>
              </a:spcBef>
              <a:buFont typeface="Wingdings" pitchFamily="2" charset="2"/>
              <a:buChar char="§"/>
            </a:pPr>
            <a:r>
              <a:rPr lang="en-US" sz="900" dirty="0"/>
              <a:t>Twigs, tree leaves, flowers, rocks, sand, bird feathers, dead leaves …etc. can be used to substitute a variety of supplies, such as sticks, papers, colors, weights, beads, and/or texture-purposed resource such as papers or surfaces.</a:t>
            </a:r>
          </a:p>
          <a:p>
            <a:pPr marL="285750" indent="-285750">
              <a:spcBef>
                <a:spcPts val="600"/>
              </a:spcBef>
              <a:buFont typeface="Arial" panose="020B0604020202020204" pitchFamily="34" charset="0"/>
              <a:buChar char="•"/>
            </a:pPr>
            <a:r>
              <a:rPr lang="en-US" sz="900" dirty="0"/>
              <a:t>For example, </a:t>
            </a:r>
            <a:r>
              <a:rPr lang="en-US" sz="900" i="1" dirty="0"/>
              <a:t>My Lovely Bird </a:t>
            </a:r>
            <a:r>
              <a:rPr lang="en-US" sz="900" dirty="0"/>
              <a:t>project requires the supplies listed in Figure 2.14. Highlighted items are missing. You can also see how nature was used to substitute for missing resources.</a:t>
            </a:r>
          </a:p>
          <a:p>
            <a:pPr marL="285750" indent="-285750">
              <a:spcBef>
                <a:spcPts val="600"/>
              </a:spcBef>
              <a:buFont typeface="Arial" panose="020B0604020202020204" pitchFamily="34" charset="0"/>
              <a:buChar char="•"/>
            </a:pPr>
            <a:r>
              <a:rPr lang="en-US" sz="900" dirty="0"/>
              <a:t>To confirm if our substitutions are accurate, you should revisit the </a:t>
            </a:r>
            <a:r>
              <a:rPr lang="en-US" sz="900" i="1" dirty="0"/>
              <a:t>Daily Activities</a:t>
            </a:r>
            <a:r>
              <a:rPr lang="en-US" sz="900" dirty="0"/>
              <a:t> for each project to make sure that the alternative can achieve the same original purpose.</a:t>
            </a:r>
          </a:p>
        </p:txBody>
      </p:sp>
      <p:sp>
        <p:nvSpPr>
          <p:cNvPr id="24" name="TextBox 23">
            <a:extLst>
              <a:ext uri="{FF2B5EF4-FFF2-40B4-BE49-F238E27FC236}">
                <a16:creationId xmlns:a16="http://schemas.microsoft.com/office/drawing/2014/main" id="{E6A16426-183A-A248-A380-5B6A26DFB6CD}"/>
              </a:ext>
            </a:extLst>
          </p:cNvPr>
          <p:cNvSpPr txBox="1"/>
          <p:nvPr/>
        </p:nvSpPr>
        <p:spPr>
          <a:xfrm>
            <a:off x="3612905" y="4966981"/>
            <a:ext cx="2467146" cy="1021556"/>
          </a:xfrm>
          <a:prstGeom prst="wedgeRoundRectCallout">
            <a:avLst>
              <a:gd name="adj1" fmla="val -61103"/>
              <a:gd name="adj2" fmla="val -16457"/>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900" dirty="0"/>
              <a:t>There is no one specific way of contextualizing resources. I used my own experiences and knowledge about my students’ context (environment and available resources) to find alternative supplies for scarce or missing supplies.</a:t>
            </a:r>
          </a:p>
        </p:txBody>
      </p:sp>
      <p:sp>
        <p:nvSpPr>
          <p:cNvPr id="25" name="TextBox 24">
            <a:extLst>
              <a:ext uri="{FF2B5EF4-FFF2-40B4-BE49-F238E27FC236}">
                <a16:creationId xmlns:a16="http://schemas.microsoft.com/office/drawing/2014/main" id="{8FBF68CE-372B-644A-B002-936858BB56CC}"/>
              </a:ext>
            </a:extLst>
          </p:cNvPr>
          <p:cNvSpPr txBox="1"/>
          <p:nvPr/>
        </p:nvSpPr>
        <p:spPr>
          <a:xfrm>
            <a:off x="3614056" y="6735718"/>
            <a:ext cx="2467146" cy="408623"/>
          </a:xfrm>
          <a:prstGeom prst="wedgeRoundRectCallout">
            <a:avLst>
              <a:gd name="adj1" fmla="val -57209"/>
              <a:gd name="adj2" fmla="val -52853"/>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900" dirty="0"/>
              <a:t>Finding alternative supplies gets easier with practice. </a:t>
            </a:r>
          </a:p>
        </p:txBody>
      </p:sp>
      <p:sp>
        <p:nvSpPr>
          <p:cNvPr id="26" name="TextBox 25">
            <a:extLst>
              <a:ext uri="{FF2B5EF4-FFF2-40B4-BE49-F238E27FC236}">
                <a16:creationId xmlns:a16="http://schemas.microsoft.com/office/drawing/2014/main" id="{38DB4048-67FE-EC48-A8D1-1A08CF8C4B08}"/>
              </a:ext>
            </a:extLst>
          </p:cNvPr>
          <p:cNvSpPr txBox="1"/>
          <p:nvPr/>
        </p:nvSpPr>
        <p:spPr>
          <a:xfrm>
            <a:off x="3625751" y="6076499"/>
            <a:ext cx="2467146" cy="582626"/>
          </a:xfrm>
          <a:prstGeom prst="wedgeRoundRectCallout">
            <a:avLst>
              <a:gd name="adj1" fmla="val -59012"/>
              <a:gd name="adj2" fmla="val -47394"/>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900" dirty="0"/>
              <a:t>Check my examples in Figure 2.15 to have a better idea on how to replace project’s supplies with more available ones.</a:t>
            </a:r>
          </a:p>
        </p:txBody>
      </p:sp>
      <p:pic>
        <p:nvPicPr>
          <p:cNvPr id="28" name="Picture 27" descr="A picture containing light&#10;&#10;Description automatically generated">
            <a:extLst>
              <a:ext uri="{FF2B5EF4-FFF2-40B4-BE49-F238E27FC236}">
                <a16:creationId xmlns:a16="http://schemas.microsoft.com/office/drawing/2014/main" id="{604CED94-995A-0E4E-9A0E-F3B9E8037E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8573" y="4805572"/>
            <a:ext cx="748834" cy="2740728"/>
          </a:xfrm>
          <a:prstGeom prst="rect">
            <a:avLst/>
          </a:prstGeom>
        </p:spPr>
      </p:pic>
      <p:sp>
        <p:nvSpPr>
          <p:cNvPr id="31" name="Rounded Rectangle 30">
            <a:extLst>
              <a:ext uri="{FF2B5EF4-FFF2-40B4-BE49-F238E27FC236}">
                <a16:creationId xmlns:a16="http://schemas.microsoft.com/office/drawing/2014/main" id="{E3B02DF8-9972-6244-82A6-B05551B3E434}"/>
              </a:ext>
            </a:extLst>
          </p:cNvPr>
          <p:cNvSpPr/>
          <p:nvPr/>
        </p:nvSpPr>
        <p:spPr>
          <a:xfrm>
            <a:off x="2094583" y="8008450"/>
            <a:ext cx="4593769" cy="2038227"/>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A picture containing text, indoor, wall&#10;&#10;Description automatically generated">
            <a:extLst>
              <a:ext uri="{FF2B5EF4-FFF2-40B4-BE49-F238E27FC236}">
                <a16:creationId xmlns:a16="http://schemas.microsoft.com/office/drawing/2014/main" id="{44E2F82F-14DE-C549-9AD6-77BC99F6841B}"/>
              </a:ext>
            </a:extLst>
          </p:cNvPr>
          <p:cNvPicPr>
            <a:picLocks noChangeAspect="1"/>
          </p:cNvPicPr>
          <p:nvPr/>
        </p:nvPicPr>
        <p:blipFill rotWithShape="1">
          <a:blip r:embed="rId7">
            <a:extLst>
              <a:ext uri="{28A0092B-C50C-407E-A947-70E740481C1C}">
                <a14:useLocalDpi xmlns:a14="http://schemas.microsoft.com/office/drawing/2010/main" val="0"/>
              </a:ext>
            </a:extLst>
          </a:blip>
          <a:srcRect l="1613" t="23635" r="21097" b="18516"/>
          <a:stretch/>
        </p:blipFill>
        <p:spPr>
          <a:xfrm>
            <a:off x="7117590" y="7415932"/>
            <a:ext cx="4874261" cy="2630745"/>
          </a:xfrm>
          <a:prstGeom prst="rect">
            <a:avLst/>
          </a:prstGeom>
        </p:spPr>
      </p:pic>
      <p:sp>
        <p:nvSpPr>
          <p:cNvPr id="33" name="TextBox 32">
            <a:extLst>
              <a:ext uri="{FF2B5EF4-FFF2-40B4-BE49-F238E27FC236}">
                <a16:creationId xmlns:a16="http://schemas.microsoft.com/office/drawing/2014/main" id="{F5561EBF-B1E5-8B45-AF24-7988EA85EB19}"/>
              </a:ext>
            </a:extLst>
          </p:cNvPr>
          <p:cNvSpPr txBox="1"/>
          <p:nvPr/>
        </p:nvSpPr>
        <p:spPr>
          <a:xfrm>
            <a:off x="2554614" y="8122502"/>
            <a:ext cx="4407881" cy="461665"/>
          </a:xfrm>
          <a:prstGeom prst="rect">
            <a:avLst/>
          </a:prstGeom>
          <a:noFill/>
        </p:spPr>
        <p:txBody>
          <a:bodyPr wrap="square" rtlCol="0">
            <a:spAutoFit/>
          </a:bodyPr>
          <a:lstStyle/>
          <a:p>
            <a:r>
              <a:rPr lang="en-US" sz="1200" b="1" i="1" dirty="0">
                <a:solidFill>
                  <a:srgbClr val="EA7E83"/>
                </a:solidFill>
                <a:ea typeface="Calibri" panose="020F0502020204030204" pitchFamily="34" charset="0"/>
                <a:cs typeface="Arial" panose="020B0604020202020204" pitchFamily="34" charset="0"/>
              </a:rPr>
              <a:t>Impact of Effective Contextualization </a:t>
            </a:r>
          </a:p>
          <a:p>
            <a:endParaRPr lang="en-US" sz="1200" dirty="0">
              <a:solidFill>
                <a:srgbClr val="EA7E83"/>
              </a:solidFill>
            </a:endParaRPr>
          </a:p>
        </p:txBody>
      </p:sp>
      <p:sp>
        <p:nvSpPr>
          <p:cNvPr id="34" name="TextBox 33">
            <a:extLst>
              <a:ext uri="{FF2B5EF4-FFF2-40B4-BE49-F238E27FC236}">
                <a16:creationId xmlns:a16="http://schemas.microsoft.com/office/drawing/2014/main" id="{74D912F7-F96E-5C47-AAF7-2641AA9C977A}"/>
              </a:ext>
            </a:extLst>
          </p:cNvPr>
          <p:cNvSpPr txBox="1"/>
          <p:nvPr/>
        </p:nvSpPr>
        <p:spPr>
          <a:xfrm>
            <a:off x="2264134" y="8475970"/>
            <a:ext cx="4313059" cy="1317348"/>
          </a:xfrm>
          <a:prstGeom prst="rect">
            <a:avLst/>
          </a:prstGeom>
          <a:noFill/>
          <a:ln>
            <a:noFill/>
          </a:ln>
        </p:spPr>
        <p:txBody>
          <a:bodyPr wrap="square" rtlCol="0">
            <a:spAutoFit/>
          </a:bodyPr>
          <a:lstStyle/>
          <a:p>
            <a:pPr>
              <a:lnSpc>
                <a:spcPct val="150000"/>
              </a:lnSpc>
            </a:pPr>
            <a:r>
              <a:rPr lang="en-US" sz="900" dirty="0">
                <a:ea typeface="Calibri"/>
                <a:cs typeface="Calibri"/>
                <a:sym typeface="Calibri"/>
              </a:rPr>
              <a:t>The more relevant the project is to students’ context, the more engaged the students will be. Below is an example from our </a:t>
            </a:r>
            <a:r>
              <a:rPr lang="en-US" sz="900" i="1" dirty="0">
                <a:ea typeface="Calibri"/>
                <a:cs typeface="Calibri"/>
                <a:sym typeface="Calibri"/>
              </a:rPr>
              <a:t>Mantra4Change</a:t>
            </a:r>
            <a:r>
              <a:rPr lang="en-US" sz="900" dirty="0">
                <a:ea typeface="Calibri"/>
                <a:cs typeface="Calibri"/>
                <a:sym typeface="Calibri"/>
              </a:rPr>
              <a:t> pilot’s impact :</a:t>
            </a:r>
          </a:p>
          <a:p>
            <a:pPr>
              <a:lnSpc>
                <a:spcPct val="150000"/>
              </a:lnSpc>
            </a:pPr>
            <a:r>
              <a:rPr lang="en-US" sz="900" b="1" i="1" dirty="0">
                <a:solidFill>
                  <a:srgbClr val="EA7E83"/>
                </a:solidFill>
                <a:ea typeface="Calibri"/>
                <a:cs typeface="Calibri"/>
                <a:sym typeface="Calibri"/>
              </a:rPr>
              <a:t>ABC by Me</a:t>
            </a:r>
            <a:r>
              <a:rPr lang="en-US" sz="900" b="1" dirty="0">
                <a:solidFill>
                  <a:srgbClr val="EA7E83"/>
                </a:solidFill>
                <a:ea typeface="Calibri"/>
                <a:cs typeface="Calibri"/>
                <a:sym typeface="Calibri"/>
              </a:rPr>
              <a:t> </a:t>
            </a:r>
            <a:r>
              <a:rPr lang="en-US" sz="900" dirty="0">
                <a:ea typeface="Calibri"/>
                <a:cs typeface="Calibri"/>
                <a:sym typeface="Calibri"/>
              </a:rPr>
              <a:t>is a project where students revise their ABCs and create their own ABC book. In our pilot with Mantra4Change, students in one village designed their own ABC books using vocabulary words from their own context and environment. They then donated their books to children who did not have books.</a:t>
            </a:r>
          </a:p>
        </p:txBody>
      </p:sp>
      <p:sp>
        <p:nvSpPr>
          <p:cNvPr id="35" name="Star: 5 Points 74">
            <a:extLst>
              <a:ext uri="{FF2B5EF4-FFF2-40B4-BE49-F238E27FC236}">
                <a16:creationId xmlns:a16="http://schemas.microsoft.com/office/drawing/2014/main" id="{A22FC527-6AE4-1D44-A799-B1AA6BE6EC35}"/>
              </a:ext>
            </a:extLst>
          </p:cNvPr>
          <p:cNvSpPr/>
          <p:nvPr/>
        </p:nvSpPr>
        <p:spPr>
          <a:xfrm>
            <a:off x="2416356" y="8152108"/>
            <a:ext cx="202004" cy="190775"/>
          </a:xfrm>
          <a:prstGeom prst="star5">
            <a:avLst/>
          </a:prstGeom>
          <a:solidFill>
            <a:srgbClr val="EA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7" name="TextBox 56">
            <a:extLst>
              <a:ext uri="{FF2B5EF4-FFF2-40B4-BE49-F238E27FC236}">
                <a16:creationId xmlns:a16="http://schemas.microsoft.com/office/drawing/2014/main" id="{F4438280-64DF-A242-849C-CBA3FAD57F36}"/>
              </a:ext>
            </a:extLst>
          </p:cNvPr>
          <p:cNvSpPr txBox="1"/>
          <p:nvPr/>
        </p:nvSpPr>
        <p:spPr>
          <a:xfrm>
            <a:off x="7474898" y="2755267"/>
            <a:ext cx="4153149" cy="246221"/>
          </a:xfrm>
          <a:prstGeom prst="rect">
            <a:avLst/>
          </a:prstGeom>
          <a:noFill/>
          <a:effectLst/>
        </p:spPr>
        <p:txBody>
          <a:bodyPr wrap="square" rtlCol="0">
            <a:spAutoFit/>
          </a:bodyPr>
          <a:lstStyle/>
          <a:p>
            <a:pPr algn="ctr"/>
            <a:r>
              <a:rPr lang="en-US" sz="1000" b="1" dirty="0"/>
              <a:t>Figure 2.14: </a:t>
            </a:r>
            <a:r>
              <a:rPr lang="en-US" sz="1000" dirty="0"/>
              <a:t>My Lovely Bird Project – Supplies Contextualization</a:t>
            </a:r>
          </a:p>
        </p:txBody>
      </p:sp>
      <p:graphicFrame>
        <p:nvGraphicFramePr>
          <p:cNvPr id="6" name="Table 6">
            <a:extLst>
              <a:ext uri="{FF2B5EF4-FFF2-40B4-BE49-F238E27FC236}">
                <a16:creationId xmlns:a16="http://schemas.microsoft.com/office/drawing/2014/main" id="{CDF7F984-F814-7043-BC7C-61E5ABE7397D}"/>
              </a:ext>
            </a:extLst>
          </p:cNvPr>
          <p:cNvGraphicFramePr>
            <a:graphicFrameLocks noGrp="1"/>
          </p:cNvGraphicFramePr>
          <p:nvPr>
            <p:extLst>
              <p:ext uri="{D42A27DB-BD31-4B8C-83A1-F6EECF244321}">
                <p14:modId xmlns:p14="http://schemas.microsoft.com/office/powerpoint/2010/main" val="575702440"/>
              </p:ext>
            </p:extLst>
          </p:nvPr>
        </p:nvGraphicFramePr>
        <p:xfrm>
          <a:off x="7147618" y="910238"/>
          <a:ext cx="4801884" cy="1798320"/>
        </p:xfrm>
        <a:graphic>
          <a:graphicData uri="http://schemas.openxmlformats.org/drawingml/2006/table">
            <a:tbl>
              <a:tblPr firstRow="1" bandRow="1">
                <a:tableStyleId>{5C22544A-7EE6-4342-B048-85BDC9FD1C3A}</a:tableStyleId>
              </a:tblPr>
              <a:tblGrid>
                <a:gridCol w="800314">
                  <a:extLst>
                    <a:ext uri="{9D8B030D-6E8A-4147-A177-3AD203B41FA5}">
                      <a16:colId xmlns:a16="http://schemas.microsoft.com/office/drawing/2014/main" val="1245384876"/>
                    </a:ext>
                  </a:extLst>
                </a:gridCol>
                <a:gridCol w="800314">
                  <a:extLst>
                    <a:ext uri="{9D8B030D-6E8A-4147-A177-3AD203B41FA5}">
                      <a16:colId xmlns:a16="http://schemas.microsoft.com/office/drawing/2014/main" val="328892407"/>
                    </a:ext>
                  </a:extLst>
                </a:gridCol>
                <a:gridCol w="800314">
                  <a:extLst>
                    <a:ext uri="{9D8B030D-6E8A-4147-A177-3AD203B41FA5}">
                      <a16:colId xmlns:a16="http://schemas.microsoft.com/office/drawing/2014/main" val="843851151"/>
                    </a:ext>
                  </a:extLst>
                </a:gridCol>
                <a:gridCol w="800314">
                  <a:extLst>
                    <a:ext uri="{9D8B030D-6E8A-4147-A177-3AD203B41FA5}">
                      <a16:colId xmlns:a16="http://schemas.microsoft.com/office/drawing/2014/main" val="3569202566"/>
                    </a:ext>
                  </a:extLst>
                </a:gridCol>
                <a:gridCol w="800314">
                  <a:extLst>
                    <a:ext uri="{9D8B030D-6E8A-4147-A177-3AD203B41FA5}">
                      <a16:colId xmlns:a16="http://schemas.microsoft.com/office/drawing/2014/main" val="1132283458"/>
                    </a:ext>
                  </a:extLst>
                </a:gridCol>
                <a:gridCol w="800314">
                  <a:extLst>
                    <a:ext uri="{9D8B030D-6E8A-4147-A177-3AD203B41FA5}">
                      <a16:colId xmlns:a16="http://schemas.microsoft.com/office/drawing/2014/main" val="2241057446"/>
                    </a:ext>
                  </a:extLst>
                </a:gridCol>
              </a:tblGrid>
              <a:tr h="497520">
                <a:tc gridSpan="6">
                  <a:txBody>
                    <a:bodyPr/>
                    <a:lstStyle/>
                    <a:p>
                      <a:r>
                        <a:rPr lang="en-US" sz="1000" dirty="0">
                          <a:solidFill>
                            <a:srgbClr val="E52831"/>
                          </a:solidFill>
                        </a:rPr>
                        <a:t>Supplies Required: </a:t>
                      </a:r>
                      <a:r>
                        <a:rPr lang="en-US" sz="1000" dirty="0">
                          <a:solidFill>
                            <a:schemeClr val="tx1">
                              <a:lumMod val="65000"/>
                              <a:lumOff val="35000"/>
                            </a:schemeClr>
                          </a:solidFill>
                          <a:highlight>
                            <a:srgbClr val="FAE3CA"/>
                          </a:highlight>
                          <a:latin typeface="+mj-lt"/>
                        </a:rPr>
                        <a:t>Paper</a:t>
                      </a:r>
                      <a:r>
                        <a:rPr lang="en-US" sz="1000" dirty="0">
                          <a:solidFill>
                            <a:schemeClr val="tx1">
                              <a:lumMod val="65000"/>
                              <a:lumOff val="35000"/>
                            </a:schemeClr>
                          </a:solidFill>
                          <a:latin typeface="+mj-lt"/>
                        </a:rPr>
                        <a:t>, tracing papers or any blank paper, pencil, colors, </a:t>
                      </a:r>
                      <a:r>
                        <a:rPr lang="en-US" sz="1000" dirty="0">
                          <a:solidFill>
                            <a:schemeClr val="tx1">
                              <a:lumMod val="65000"/>
                              <a:lumOff val="35000"/>
                            </a:schemeClr>
                          </a:solidFill>
                          <a:highlight>
                            <a:srgbClr val="FAE3CA"/>
                          </a:highlight>
                          <a:latin typeface="+mj-lt"/>
                        </a:rPr>
                        <a:t>thread, glue</a:t>
                      </a:r>
                      <a:r>
                        <a:rPr lang="en-US" sz="1000" dirty="0">
                          <a:solidFill>
                            <a:schemeClr val="tx1">
                              <a:lumMod val="65000"/>
                              <a:lumOff val="35000"/>
                            </a:schemeClr>
                          </a:solidFill>
                          <a:latin typeface="+mj-lt"/>
                        </a:rPr>
                        <a:t>, scissors, ruler, any objects for counting (stone, sticks, leaves), sand, </a:t>
                      </a:r>
                      <a:r>
                        <a:rPr lang="en-US" sz="1000" dirty="0">
                          <a:solidFill>
                            <a:schemeClr val="tx1">
                              <a:lumMod val="65000"/>
                              <a:lumOff val="35000"/>
                            </a:schemeClr>
                          </a:solidFill>
                          <a:highlight>
                            <a:srgbClr val="FAE3CA"/>
                          </a:highlight>
                          <a:latin typeface="+mj-lt"/>
                        </a:rPr>
                        <a:t>rectangular container</a:t>
                      </a:r>
                      <a:r>
                        <a:rPr lang="en-US" sz="1000" dirty="0">
                          <a:solidFill>
                            <a:schemeClr val="tx1">
                              <a:lumMod val="65000"/>
                              <a:lumOff val="35000"/>
                            </a:schemeClr>
                          </a:solidFill>
                          <a:latin typeface="+mj-lt"/>
                        </a:rPr>
                        <a:t>, </a:t>
                      </a:r>
                      <a:r>
                        <a:rPr lang="en-US" sz="1000" dirty="0">
                          <a:solidFill>
                            <a:schemeClr val="tx1">
                              <a:lumMod val="65000"/>
                              <a:lumOff val="35000"/>
                            </a:schemeClr>
                          </a:solidFill>
                          <a:highlight>
                            <a:srgbClr val="FAE3CA"/>
                          </a:highlight>
                          <a:latin typeface="+mj-lt"/>
                        </a:rPr>
                        <a:t>clay</a:t>
                      </a:r>
                      <a:r>
                        <a:rPr lang="en-US" sz="1000" dirty="0">
                          <a:solidFill>
                            <a:schemeClr val="tx1">
                              <a:lumMod val="65000"/>
                              <a:lumOff val="35000"/>
                            </a:schemeClr>
                          </a:solidFill>
                          <a:latin typeface="+mj-lt"/>
                        </a:rPr>
                        <a:t>, </a:t>
                      </a:r>
                      <a:r>
                        <a:rPr lang="en-US" sz="1000" dirty="0">
                          <a:solidFill>
                            <a:schemeClr val="tx1">
                              <a:lumMod val="65000"/>
                              <a:lumOff val="35000"/>
                            </a:schemeClr>
                          </a:solidFill>
                          <a:highlight>
                            <a:srgbClr val="FAE3CA"/>
                          </a:highlight>
                          <a:latin typeface="+mj-lt"/>
                        </a:rPr>
                        <a:t>cardboard</a:t>
                      </a:r>
                      <a:r>
                        <a:rPr lang="en-US" sz="1000" dirty="0">
                          <a:solidFill>
                            <a:schemeClr val="tx1">
                              <a:lumMod val="65000"/>
                              <a:lumOff val="35000"/>
                            </a:schemeClr>
                          </a:solidFill>
                          <a:latin typeface="+mj-lt"/>
                        </a:rPr>
                        <a:t>, circular objects.</a:t>
                      </a:r>
                    </a:p>
                  </a:txBody>
                  <a:tcPr>
                    <a:solidFill>
                      <a:schemeClr val="bg1"/>
                    </a:solidFill>
                  </a:tcPr>
                </a:tc>
                <a:tc hMerge="1">
                  <a:txBody>
                    <a:bodyPr/>
                    <a:lstStyle/>
                    <a:p>
                      <a:endParaRPr lang="en-US" dirty="0"/>
                    </a:p>
                  </a:txBody>
                  <a:tcPr>
                    <a:solidFill>
                      <a:schemeClr val="bg1"/>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04384132"/>
                  </a:ext>
                </a:extLst>
              </a:tr>
              <a:tr h="339604">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Light" panose="020F0302020204030204"/>
                          <a:ea typeface="+mn-ea"/>
                          <a:cs typeface="+mn-cs"/>
                        </a:rPr>
                        <a:t>Papers</a:t>
                      </a:r>
                    </a:p>
                  </a:txBody>
                  <a:tcPr anchor="ctr" anchorCtr="1">
                    <a:solidFill>
                      <a:srgbClr val="FAE3CA"/>
                    </a:solidFill>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Light" panose="020F0302020204030204"/>
                          <a:ea typeface="+mn-ea"/>
                          <a:cs typeface="+mn-cs"/>
                        </a:rPr>
                        <a:t>Colors</a:t>
                      </a:r>
                    </a:p>
                  </a:txBody>
                  <a:tcPr marR="360000" anchor="ctr" anchorCtr="1">
                    <a:solidFill>
                      <a:srgbClr val="FAE3CA"/>
                    </a:solidFill>
                  </a:tcPr>
                </a:tc>
                <a:tc>
                  <a:txBody>
                    <a:bodyPr/>
                    <a:lstStyle/>
                    <a:p>
                      <a:r>
                        <a:rPr lang="en-US" sz="1000" b="0" dirty="0">
                          <a:latin typeface="+mj-lt"/>
                        </a:rPr>
                        <a:t>Thread</a:t>
                      </a:r>
                    </a:p>
                  </a:txBody>
                  <a:tcPr anchor="ctr" anchorCtr="1">
                    <a:solidFill>
                      <a:srgbClr val="FAE3CA"/>
                    </a:solidFill>
                  </a:tcPr>
                </a:tc>
                <a:tc>
                  <a:txBody>
                    <a:bodyPr/>
                    <a:lstStyle/>
                    <a:p>
                      <a:r>
                        <a:rPr lang="en-US" sz="1000" b="0" dirty="0">
                          <a:latin typeface="+mj-lt"/>
                        </a:rPr>
                        <a:t>Rectangular Container</a:t>
                      </a:r>
                    </a:p>
                  </a:txBody>
                  <a:tcPr anchor="ctr" anchorCtr="1">
                    <a:solidFill>
                      <a:srgbClr val="FAE3CA"/>
                    </a:solidFill>
                  </a:tcPr>
                </a:tc>
                <a:tc>
                  <a:txBody>
                    <a:bodyPr/>
                    <a:lstStyle/>
                    <a:p>
                      <a:r>
                        <a:rPr lang="en-US" sz="1000" b="0" dirty="0">
                          <a:latin typeface="+mj-lt"/>
                        </a:rPr>
                        <a:t>clay</a:t>
                      </a:r>
                    </a:p>
                  </a:txBody>
                  <a:tcPr anchor="ctr" anchorCtr="1">
                    <a:solidFill>
                      <a:srgbClr val="FAE3CA"/>
                    </a:solidFill>
                  </a:tcPr>
                </a:tc>
                <a:tc>
                  <a:txBody>
                    <a:bodyPr/>
                    <a:lstStyle/>
                    <a:p>
                      <a:r>
                        <a:rPr lang="en-US" sz="1000" b="0" dirty="0">
                          <a:latin typeface="+mj-lt"/>
                        </a:rPr>
                        <a:t>cardboard</a:t>
                      </a:r>
                    </a:p>
                  </a:txBody>
                  <a:tcPr anchor="ctr" anchorCtr="1">
                    <a:solidFill>
                      <a:srgbClr val="FAE3CA"/>
                    </a:solidFill>
                  </a:tcPr>
                </a:tc>
                <a:extLst>
                  <a:ext uri="{0D108BD9-81ED-4DB2-BD59-A6C34878D82A}">
                    <a16:rowId xmlns:a16="http://schemas.microsoft.com/office/drawing/2014/main" val="2713865226"/>
                  </a:ext>
                </a:extLst>
              </a:tr>
              <a:tr h="339604">
                <a:tc>
                  <a:txBody>
                    <a:bodyPr/>
                    <a:lstStyle/>
                    <a:p>
                      <a:r>
                        <a:rPr lang="en-US" sz="1000" b="0" dirty="0">
                          <a:latin typeface="+mj-lt"/>
                        </a:rPr>
                        <a:t>Leaves</a:t>
                      </a:r>
                    </a:p>
                  </a:txBody>
                  <a:tcPr anchor="ctr" anchorCtr="1">
                    <a:solidFill>
                      <a:srgbClr val="EDEBDF"/>
                    </a:solidFill>
                  </a:tcPr>
                </a:tc>
                <a:tc>
                  <a:txBody>
                    <a:bodyPr/>
                    <a:lstStyle/>
                    <a:p>
                      <a:r>
                        <a:rPr lang="en-US" sz="1000" b="0" dirty="0">
                          <a:latin typeface="+mj-lt"/>
                        </a:rPr>
                        <a:t>Flowers’ petals</a:t>
                      </a:r>
                    </a:p>
                  </a:txBody>
                  <a:tcPr anchor="ctr" anchorCtr="1">
                    <a:solidFill>
                      <a:srgbClr val="EDEBDF"/>
                    </a:solidFill>
                  </a:tcPr>
                </a:tc>
                <a:tc>
                  <a:txBody>
                    <a:bodyPr/>
                    <a:lstStyle/>
                    <a:p>
                      <a:r>
                        <a:rPr lang="en-US" sz="1000" b="0" dirty="0">
                          <a:latin typeface="+mj-lt"/>
                        </a:rPr>
                        <a:t>Flower stems tied together</a:t>
                      </a:r>
                    </a:p>
                  </a:txBody>
                  <a:tcPr anchor="ctr" anchorCtr="1">
                    <a:solidFill>
                      <a:srgbClr val="EDEBDF"/>
                    </a:solidFill>
                  </a:tcPr>
                </a:tc>
                <a:tc>
                  <a:txBody>
                    <a:bodyPr/>
                    <a:lstStyle/>
                    <a:p>
                      <a:r>
                        <a:rPr lang="en-US" sz="1000" b="0" dirty="0">
                          <a:latin typeface="+mj-lt"/>
                        </a:rPr>
                        <a:t>A hallowed wood piece from a tree or large leaf</a:t>
                      </a:r>
                    </a:p>
                  </a:txBody>
                  <a:tcPr anchor="ctr" anchorCtr="1">
                    <a:solidFill>
                      <a:srgbClr val="EDEBDF"/>
                    </a:solidFill>
                  </a:tcPr>
                </a:tc>
                <a:tc>
                  <a:txBody>
                    <a:bodyPr/>
                    <a:lstStyle/>
                    <a:p>
                      <a:r>
                        <a:rPr lang="en-US" sz="1000" b="0" dirty="0">
                          <a:latin typeface="+mj-lt"/>
                        </a:rPr>
                        <a:t>Water and sand mixed</a:t>
                      </a:r>
                    </a:p>
                  </a:txBody>
                  <a:tcPr anchor="ctr" anchorCtr="1">
                    <a:solidFill>
                      <a:srgbClr val="EDEBDF"/>
                    </a:solidFill>
                  </a:tcPr>
                </a:tc>
                <a:tc>
                  <a:txBody>
                    <a:bodyPr/>
                    <a:lstStyle/>
                    <a:p>
                      <a:r>
                        <a:rPr lang="en-US" sz="1000" b="0" dirty="0">
                          <a:latin typeface="+mj-lt"/>
                        </a:rPr>
                        <a:t>Dead leaves or thin layer of wood from a tree</a:t>
                      </a:r>
                    </a:p>
                  </a:txBody>
                  <a:tcPr anchor="ctr" anchorCtr="1">
                    <a:solidFill>
                      <a:srgbClr val="EDEBDF"/>
                    </a:solidFill>
                  </a:tcPr>
                </a:tc>
                <a:extLst>
                  <a:ext uri="{0D108BD9-81ED-4DB2-BD59-A6C34878D82A}">
                    <a16:rowId xmlns:a16="http://schemas.microsoft.com/office/drawing/2014/main" val="3043426174"/>
                  </a:ext>
                </a:extLst>
              </a:tr>
            </a:tbl>
          </a:graphicData>
        </a:graphic>
      </p:graphicFrame>
      <p:sp>
        <p:nvSpPr>
          <p:cNvPr id="66" name="Rectangle 65">
            <a:extLst>
              <a:ext uri="{FF2B5EF4-FFF2-40B4-BE49-F238E27FC236}">
                <a16:creationId xmlns:a16="http://schemas.microsoft.com/office/drawing/2014/main" id="{BB3BB927-EED2-D242-A437-C7E21B5445F2}"/>
              </a:ext>
            </a:extLst>
          </p:cNvPr>
          <p:cNvSpPr/>
          <p:nvPr/>
        </p:nvSpPr>
        <p:spPr>
          <a:xfrm>
            <a:off x="7132143" y="896619"/>
            <a:ext cx="4817359" cy="1821976"/>
          </a:xfrm>
          <a:prstGeom prst="rect">
            <a:avLst/>
          </a:prstGeom>
          <a:noFill/>
          <a:ln w="952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5" name="Table 6">
            <a:extLst>
              <a:ext uri="{FF2B5EF4-FFF2-40B4-BE49-F238E27FC236}">
                <a16:creationId xmlns:a16="http://schemas.microsoft.com/office/drawing/2014/main" id="{D51B54B5-A02A-9C47-A585-3D99EF9CAD27}"/>
              </a:ext>
            </a:extLst>
          </p:cNvPr>
          <p:cNvGraphicFramePr>
            <a:graphicFrameLocks noGrp="1"/>
          </p:cNvGraphicFramePr>
          <p:nvPr>
            <p:extLst>
              <p:ext uri="{D42A27DB-BD31-4B8C-83A1-F6EECF244321}">
                <p14:modId xmlns:p14="http://schemas.microsoft.com/office/powerpoint/2010/main" val="2567821505"/>
              </p:ext>
            </p:extLst>
          </p:nvPr>
        </p:nvGraphicFramePr>
        <p:xfrm>
          <a:off x="7185888" y="3680956"/>
          <a:ext cx="4698462" cy="3016322"/>
        </p:xfrm>
        <a:graphic>
          <a:graphicData uri="http://schemas.openxmlformats.org/drawingml/2006/table">
            <a:tbl>
              <a:tblPr firstRow="1" bandRow="1">
                <a:tableStyleId>{5C22544A-7EE6-4342-B048-85BDC9FD1C3A}</a:tableStyleId>
              </a:tblPr>
              <a:tblGrid>
                <a:gridCol w="1727717">
                  <a:extLst>
                    <a:ext uri="{9D8B030D-6E8A-4147-A177-3AD203B41FA5}">
                      <a16:colId xmlns:a16="http://schemas.microsoft.com/office/drawing/2014/main" val="1245384876"/>
                    </a:ext>
                  </a:extLst>
                </a:gridCol>
                <a:gridCol w="1595539">
                  <a:extLst>
                    <a:ext uri="{9D8B030D-6E8A-4147-A177-3AD203B41FA5}">
                      <a16:colId xmlns:a16="http://schemas.microsoft.com/office/drawing/2014/main" val="843851151"/>
                    </a:ext>
                  </a:extLst>
                </a:gridCol>
                <a:gridCol w="1375206">
                  <a:extLst>
                    <a:ext uri="{9D8B030D-6E8A-4147-A177-3AD203B41FA5}">
                      <a16:colId xmlns:a16="http://schemas.microsoft.com/office/drawing/2014/main" val="1132283458"/>
                    </a:ext>
                  </a:extLst>
                </a:gridCol>
              </a:tblGrid>
              <a:tr h="452988">
                <a:tc gridSpan="3">
                  <a:txBody>
                    <a:bodyPr/>
                    <a:lstStyle/>
                    <a:p>
                      <a:r>
                        <a:rPr lang="en-US" sz="900" dirty="0">
                          <a:ln>
                            <a:noFill/>
                          </a:ln>
                          <a:solidFill>
                            <a:srgbClr val="E52831"/>
                          </a:solidFill>
                        </a:rPr>
                        <a:t>Supplies Required: </a:t>
                      </a:r>
                    </a:p>
                    <a:p>
                      <a:r>
                        <a:rPr lang="en-US" sz="900" dirty="0">
                          <a:ln>
                            <a:noFill/>
                          </a:ln>
                          <a:solidFill>
                            <a:schemeClr val="tx1">
                              <a:lumMod val="65000"/>
                              <a:lumOff val="35000"/>
                            </a:schemeClr>
                          </a:solidFill>
                          <a:latin typeface="+mj-lt"/>
                        </a:rPr>
                        <a:t>Paper, pencil, pen or colors, pens, two cups, sand, water, bowl, string, marker(optional)</a:t>
                      </a:r>
                    </a:p>
                  </a:txBody>
                  <a:tcPr marL="78397" marR="78397" marT="39198" marB="39198">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04384132"/>
                  </a:ext>
                </a:extLst>
              </a:tr>
              <a:tr h="1420792">
                <a:tc>
                  <a:txBody>
                    <a:bodyPr/>
                    <a:lstStyle/>
                    <a:p>
                      <a:endParaRPr lang="en-US" sz="900" dirty="0">
                        <a:ln>
                          <a:noFill/>
                        </a:ln>
                      </a:endParaRPr>
                    </a:p>
                  </a:txBody>
                  <a:tcPr marL="78397" marR="78397" marT="39198" marB="39198" anchor="b" anchorCtr="1">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a:endParaRPr lang="x-none" sz="900" dirty="0">
                        <a:ln>
                          <a:noFill/>
                        </a:ln>
                      </a:endParaRPr>
                    </a:p>
                  </a:txBody>
                  <a:tcPr marL="78397" marR="78397" marT="39198" marB="39198" anchor="b"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endParaRPr lang="x-none" sz="900" dirty="0">
                        <a:ln>
                          <a:noFill/>
                        </a:ln>
                      </a:endParaRPr>
                    </a:p>
                  </a:txBody>
                  <a:tcPr marL="78397" marR="78397" marT="39198" marB="39198" anchor="b" anchorCtr="1">
                    <a:lnL w="6350" cap="flat" cmpd="sng" algn="ctr">
                      <a:solidFill>
                        <a:schemeClr val="bg1">
                          <a:lumMod val="85000"/>
                        </a:schemeClr>
                      </a:solid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13865226"/>
                  </a:ext>
                </a:extLst>
              </a:tr>
              <a:tr h="1142542">
                <a:tc>
                  <a:txBody>
                    <a:bodyPr/>
                    <a:lstStyle/>
                    <a:p>
                      <a:r>
                        <a:rPr lang="x-none" sz="900" b="1" dirty="0">
                          <a:ln>
                            <a:noFill/>
                          </a:ln>
                        </a:rPr>
                        <a:t>Ink</a:t>
                      </a:r>
                      <a:r>
                        <a:rPr lang="x-none" sz="900" dirty="0">
                          <a:ln>
                            <a:noFill/>
                          </a:ln>
                        </a:rPr>
                        <a:t> can be replaced </a:t>
                      </a:r>
                      <a:r>
                        <a:rPr lang="en-US" sz="900" dirty="0">
                          <a:ln>
                            <a:noFill/>
                          </a:ln>
                        </a:rPr>
                        <a:t>by</a:t>
                      </a:r>
                      <a:br>
                        <a:rPr lang="en-US" sz="900" dirty="0">
                          <a:ln>
                            <a:noFill/>
                          </a:ln>
                        </a:rPr>
                      </a:br>
                      <a:r>
                        <a:rPr lang="x-none" sz="900" dirty="0">
                          <a:ln>
                            <a:noFill/>
                          </a:ln>
                          <a:solidFill>
                            <a:srgbClr val="D9232D"/>
                          </a:solidFill>
                          <a:sym typeface="Wingdings" pitchFamily="2" charset="2"/>
                        </a:rPr>
                        <a:t></a:t>
                      </a:r>
                      <a:r>
                        <a:rPr lang="x-none" sz="900" dirty="0">
                          <a:ln>
                            <a:noFill/>
                          </a:ln>
                          <a:sym typeface="Wingdings" pitchFamily="2" charset="2"/>
                        </a:rPr>
                        <a:t> Thyme Oil / Gum Arabic </a:t>
                      </a:r>
                      <a:endParaRPr lang="x-none" sz="900" dirty="0">
                        <a:ln>
                          <a:noFill/>
                        </a:ln>
                      </a:endParaRPr>
                    </a:p>
                  </a:txBody>
                  <a:tcPr marL="78397" marR="78397" marT="39198" marB="39198" anchor="b" anchorCtr="1">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rgbClr val="EDEBDF"/>
                    </a:solidFill>
                  </a:tcPr>
                </a:tc>
                <a:tc>
                  <a:txBody>
                    <a:bodyPr/>
                    <a:lstStyle/>
                    <a:p>
                      <a:r>
                        <a:rPr lang="x-none" sz="900" b="1" dirty="0">
                          <a:ln>
                            <a:noFill/>
                          </a:ln>
                        </a:rPr>
                        <a:t>Matchstick</a:t>
                      </a:r>
                      <a:r>
                        <a:rPr lang="x-none" sz="900" dirty="0">
                          <a:ln>
                            <a:noFill/>
                          </a:ln>
                        </a:rPr>
                        <a:t> can be replaced </a:t>
                      </a:r>
                      <a:r>
                        <a:rPr lang="en-US" sz="900" dirty="0">
                          <a:ln>
                            <a:noFill/>
                          </a:ln>
                        </a:rPr>
                        <a:t>by </a:t>
                      </a:r>
                      <a:r>
                        <a:rPr lang="en-US" sz="900" dirty="0">
                          <a:ln>
                            <a:noFill/>
                          </a:ln>
                          <a:solidFill>
                            <a:srgbClr val="D9232D"/>
                          </a:solidFill>
                          <a:sym typeface="Wingdings" panose="05000000000000000000" pitchFamily="2" charset="2"/>
                        </a:rPr>
                        <a:t></a:t>
                      </a:r>
                      <a:r>
                        <a:rPr lang="x-none" sz="900" dirty="0">
                          <a:ln>
                            <a:noFill/>
                          </a:ln>
                        </a:rPr>
                        <a:t> Lolistocks or branches</a:t>
                      </a:r>
                    </a:p>
                  </a:txBody>
                  <a:tcPr marL="78397" marR="78397" marT="39198" marB="39198" anchor="b"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rgbClr val="EDEBDF"/>
                    </a:solidFill>
                  </a:tcPr>
                </a:tc>
                <a:tc>
                  <a:txBody>
                    <a:bodyPr/>
                    <a:lstStyle/>
                    <a:p>
                      <a:r>
                        <a:rPr lang="x-none" sz="900" b="1" dirty="0">
                          <a:ln>
                            <a:noFill/>
                          </a:ln>
                          <a:solidFill>
                            <a:schemeClr val="tx1"/>
                          </a:solidFill>
                        </a:rPr>
                        <a:t>Lemon Juice </a:t>
                      </a:r>
                      <a:r>
                        <a:rPr lang="x-none" sz="900" dirty="0">
                          <a:ln>
                            <a:noFill/>
                          </a:ln>
                          <a:solidFill>
                            <a:schemeClr val="tx1"/>
                          </a:solidFill>
                        </a:rPr>
                        <a:t>can be replaced </a:t>
                      </a:r>
                      <a:r>
                        <a:rPr lang="en-US" sz="900" dirty="0">
                          <a:ln>
                            <a:noFill/>
                          </a:ln>
                          <a:solidFill>
                            <a:schemeClr val="tx1"/>
                          </a:solidFill>
                        </a:rPr>
                        <a:t>by </a:t>
                      </a:r>
                      <a:r>
                        <a:rPr lang="en-US" sz="900" dirty="0">
                          <a:ln>
                            <a:noFill/>
                          </a:ln>
                          <a:solidFill>
                            <a:srgbClr val="FE5159"/>
                          </a:solidFill>
                          <a:sym typeface="Wingdings" panose="05000000000000000000" pitchFamily="2" charset="2"/>
                        </a:rPr>
                        <a:t></a:t>
                      </a:r>
                      <a:r>
                        <a:rPr lang="en-US" sz="900" dirty="0">
                          <a:ln>
                            <a:noFill/>
                          </a:ln>
                          <a:solidFill>
                            <a:schemeClr val="tx1"/>
                          </a:solidFill>
                          <a:sym typeface="Wingdings" panose="05000000000000000000" pitchFamily="2" charset="2"/>
                        </a:rPr>
                        <a:t> </a:t>
                      </a:r>
                      <a:r>
                        <a:rPr lang="x-none" sz="900" dirty="0">
                          <a:ln>
                            <a:noFill/>
                          </a:ln>
                          <a:solidFill>
                            <a:schemeClr val="tx1"/>
                          </a:solidFill>
                        </a:rPr>
                        <a:t>Vinegar </a:t>
                      </a:r>
                    </a:p>
                  </a:txBody>
                  <a:tcPr marL="78397" marR="78397" marT="39198" marB="39198" anchor="b" anchorCtr="1">
                    <a:lnL w="6350" cap="flat" cmpd="sng" algn="ctr">
                      <a:solidFill>
                        <a:schemeClr val="bg1">
                          <a:lumMod val="85000"/>
                        </a:schemeClr>
                      </a:solid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solidFill>
                      <a:srgbClr val="EDEBDF"/>
                    </a:solidFill>
                  </a:tcPr>
                </a:tc>
                <a:extLst>
                  <a:ext uri="{0D108BD9-81ED-4DB2-BD59-A6C34878D82A}">
                    <a16:rowId xmlns:a16="http://schemas.microsoft.com/office/drawing/2014/main" val="3043426174"/>
                  </a:ext>
                </a:extLst>
              </a:tr>
            </a:tbl>
          </a:graphicData>
        </a:graphic>
      </p:graphicFrame>
      <p:grpSp>
        <p:nvGrpSpPr>
          <p:cNvPr id="86" name="Group 85">
            <a:extLst>
              <a:ext uri="{FF2B5EF4-FFF2-40B4-BE49-F238E27FC236}">
                <a16:creationId xmlns:a16="http://schemas.microsoft.com/office/drawing/2014/main" id="{047A0500-E385-1749-8ADD-023DB06E4CFB}"/>
              </a:ext>
            </a:extLst>
          </p:cNvPr>
          <p:cNvGrpSpPr/>
          <p:nvPr/>
        </p:nvGrpSpPr>
        <p:grpSpPr>
          <a:xfrm>
            <a:off x="7185889" y="4107075"/>
            <a:ext cx="4698461" cy="2192418"/>
            <a:chOff x="4732258" y="4356729"/>
            <a:chExt cx="4698461" cy="2192418"/>
          </a:xfrm>
        </p:grpSpPr>
        <p:grpSp>
          <p:nvGrpSpPr>
            <p:cNvPr id="87" name="Group 86">
              <a:extLst>
                <a:ext uri="{FF2B5EF4-FFF2-40B4-BE49-F238E27FC236}">
                  <a16:creationId xmlns:a16="http://schemas.microsoft.com/office/drawing/2014/main" id="{0FD1D91D-C5F6-B242-8427-9221D5031C93}"/>
                </a:ext>
              </a:extLst>
            </p:cNvPr>
            <p:cNvGrpSpPr/>
            <p:nvPr/>
          </p:nvGrpSpPr>
          <p:grpSpPr>
            <a:xfrm>
              <a:off x="4947755" y="5765369"/>
              <a:ext cx="4118156" cy="783778"/>
              <a:chOff x="4924518" y="5621047"/>
              <a:chExt cx="4910769" cy="934630"/>
            </a:xfrm>
          </p:grpSpPr>
          <p:pic>
            <p:nvPicPr>
              <p:cNvPr id="92" name="Picture 7" descr="White Thyme Oil, Rs 1200 /litre Natures Natural India | ID: 16246074173">
                <a:extLst>
                  <a:ext uri="{FF2B5EF4-FFF2-40B4-BE49-F238E27FC236}">
                    <a16:creationId xmlns:a16="http://schemas.microsoft.com/office/drawing/2014/main" id="{AFE04158-CE31-E94A-95F9-87A9AEC2CAFC}"/>
                  </a:ext>
                </a:extLst>
              </p:cNvPr>
              <p:cNvPicPr>
                <a:picLocks noChangeAspect="1" noChangeArrowheads="1"/>
              </p:cNvPicPr>
              <p:nvPr/>
            </p:nvPicPr>
            <p:blipFill rotWithShape="1">
              <a:blip r:embed="rId8" r:link="rId9" cstate="hqprint">
                <a:extLst>
                  <a:ext uri="{28A0092B-C50C-407E-A947-70E740481C1C}">
                    <a14:useLocalDpi xmlns:a14="http://schemas.microsoft.com/office/drawing/2010/main" val="0"/>
                  </a:ext>
                </a:extLst>
              </a:blip>
              <a:srcRect l="4754" r="10958"/>
              <a:stretch>
                <a:fillRect/>
              </a:stretch>
            </p:blipFill>
            <p:spPr bwMode="auto">
              <a:xfrm>
                <a:off x="5629603" y="5769155"/>
                <a:ext cx="834129" cy="765224"/>
              </a:xfrm>
              <a:prstGeom prst="ellipse">
                <a:avLst/>
              </a:prstGeom>
              <a:noFill/>
              <a:extLst>
                <a:ext uri="{909E8E84-426E-40dd-AFC4-6F175D3DCCD1}">
                  <a14:hiddenFill xmlns="" xmlns:a14="http://schemas.microsoft.com/office/drawing/2010/main">
                    <a:solidFill>
                      <a:srgbClr val="FFFFFF"/>
                    </a:solidFill>
                  </a14:hiddenFill>
                </a:ext>
              </a:extLst>
            </p:spPr>
          </p:pic>
          <p:pic>
            <p:nvPicPr>
              <p:cNvPr id="93" name="Picture 8" descr="Sorghum Source Of - Gum Arabic Png , Free Transparent Clipart - ClipartKey">
                <a:extLst>
                  <a:ext uri="{FF2B5EF4-FFF2-40B4-BE49-F238E27FC236}">
                    <a16:creationId xmlns:a16="http://schemas.microsoft.com/office/drawing/2014/main" id="{AEA8F19E-2F1B-2840-BB8F-A96D74336001}"/>
                  </a:ext>
                </a:extLst>
              </p:cNvPr>
              <p:cNvPicPr>
                <a:picLocks noChangeAspect="1" noChangeArrowheads="1"/>
              </p:cNvPicPr>
              <p:nvPr/>
            </p:nvPicPr>
            <p:blipFill rotWithShape="1">
              <a:blip r:embed="rId10" r:link="rId11" cstate="hqprint">
                <a:extLst>
                  <a:ext uri="{28A0092B-C50C-407E-A947-70E740481C1C}">
                    <a14:useLocalDpi xmlns:a14="http://schemas.microsoft.com/office/drawing/2010/main" val="0"/>
                  </a:ext>
                </a:extLst>
              </a:blip>
              <a:srcRect l="13551" t="-1" r="16567" b="1522"/>
              <a:stretch>
                <a:fillRect/>
              </a:stretch>
            </p:blipFill>
            <p:spPr bwMode="auto">
              <a:xfrm>
                <a:off x="4924518" y="5815289"/>
                <a:ext cx="774723" cy="740388"/>
              </a:xfrm>
              <a:prstGeom prst="ellipse">
                <a:avLst/>
              </a:prstGeom>
              <a:noFill/>
              <a:extLst>
                <a:ext uri="{909E8E84-426E-40dd-AFC4-6F175D3DCCD1}">
                  <a14:hiddenFill xmlns="" xmlns:a14="http://schemas.microsoft.com/office/drawing/2010/main">
                    <a:solidFill>
                      <a:srgbClr val="FFFFFF"/>
                    </a:solidFill>
                  </a14:hiddenFill>
                </a:ext>
              </a:extLst>
            </p:spPr>
          </p:pic>
          <p:pic>
            <p:nvPicPr>
              <p:cNvPr id="94" name="Picture 93" descr="Silhouette Tree Branch Clip Art at Clker.com - vector clip art online,  royalty free &amp; public domain">
                <a:extLst>
                  <a:ext uri="{FF2B5EF4-FFF2-40B4-BE49-F238E27FC236}">
                    <a16:creationId xmlns:a16="http://schemas.microsoft.com/office/drawing/2014/main" id="{D41B57BD-7D23-EF44-91C3-BDB7D579CE50}"/>
                  </a:ext>
                </a:extLst>
              </p:cNvPr>
              <p:cNvPicPr/>
              <p:nvPr/>
            </p:nvPicPr>
            <p:blipFill>
              <a:blip r:embed="rId12" cstate="hqprint">
                <a:extLst>
                  <a:ext uri="{28A0092B-C50C-407E-A947-70E740481C1C}">
                    <a14:useLocalDpi xmlns:a14="http://schemas.microsoft.com/office/drawing/2010/main" val="0"/>
                  </a:ext>
                </a:extLst>
              </a:blip>
              <a:srcRect/>
              <a:stretch>
                <a:fillRect/>
              </a:stretch>
            </p:blipFill>
            <p:spPr bwMode="auto">
              <a:xfrm rot="18363737">
                <a:off x="7579664" y="5834466"/>
                <a:ext cx="828375" cy="401538"/>
              </a:xfrm>
              <a:prstGeom prst="rect">
                <a:avLst/>
              </a:prstGeom>
              <a:noFill/>
              <a:ln>
                <a:noFill/>
              </a:ln>
            </p:spPr>
          </p:pic>
          <p:pic>
            <p:nvPicPr>
              <p:cNvPr id="95" name="Picture 9" descr="Popsicle Stick Png Image - Popsicle Sticks Transparent Background, Png  Download , Transparent Png Image - PNGitem">
                <a:extLst>
                  <a:ext uri="{FF2B5EF4-FFF2-40B4-BE49-F238E27FC236}">
                    <a16:creationId xmlns:a16="http://schemas.microsoft.com/office/drawing/2014/main" id="{36D34F9F-831F-7845-9533-8FA0E66F1E97}"/>
                  </a:ext>
                </a:extLst>
              </p:cNvPr>
              <p:cNvPicPr>
                <a:picLocks noChangeAspect="1" noChangeArrowheads="1"/>
              </p:cNvPicPr>
              <p:nvPr/>
            </p:nvPicPr>
            <p:blipFill rotWithShape="1">
              <a:blip r:embed="rId13" r:link="rId14" cstate="hqprint">
                <a:extLst>
                  <a:ext uri="{28A0092B-C50C-407E-A947-70E740481C1C}">
                    <a14:useLocalDpi xmlns:a14="http://schemas.microsoft.com/office/drawing/2010/main" val="0"/>
                  </a:ext>
                </a:extLst>
              </a:blip>
              <a:srcRect l="15386" r="14999"/>
              <a:stretch>
                <a:fillRect/>
              </a:stretch>
            </p:blipFill>
            <p:spPr bwMode="auto">
              <a:xfrm>
                <a:off x="6895466" y="5847028"/>
                <a:ext cx="916011" cy="639972"/>
              </a:xfrm>
              <a:prstGeom prst="ellipse">
                <a:avLst/>
              </a:prstGeom>
              <a:noFill/>
              <a:extLst>
                <a:ext uri="{909E8E84-426E-40dd-AFC4-6F175D3DCCD1}">
                  <a14:hiddenFill xmlns="" xmlns:a14="http://schemas.microsoft.com/office/drawing/2010/main">
                    <a:solidFill>
                      <a:srgbClr val="FFFFFF"/>
                    </a:solidFill>
                  </a14:hiddenFill>
                </a:ext>
              </a:extLst>
            </p:spPr>
          </p:pic>
          <p:pic>
            <p:nvPicPr>
              <p:cNvPr id="96" name="Picture 2" descr="Distilled White Vinegar, Bottles, Packaging Size: 946ml, Rs 22 /bottle |  ID: 21669224812">
                <a:extLst>
                  <a:ext uri="{FF2B5EF4-FFF2-40B4-BE49-F238E27FC236}">
                    <a16:creationId xmlns:a16="http://schemas.microsoft.com/office/drawing/2014/main" id="{802CD712-086C-5B40-ADED-857C95DE751F}"/>
                  </a:ext>
                </a:extLst>
              </p:cNvPr>
              <p:cNvPicPr>
                <a:picLocks noChangeAspect="1" noChangeArrowheads="1"/>
              </p:cNvPicPr>
              <p:nvPr/>
            </p:nvPicPr>
            <p:blipFill rotWithShape="1">
              <a:blip r:embed="rId15" cstate="hqprint">
                <a:extLst>
                  <a:ext uri="{BEBA8EAE-BF5A-486C-A8C5-ECC9F3942E4B}">
                    <a14:imgProps xmlns:a14="http://schemas.microsoft.com/office/drawing/2010/main">
                      <a14:imgLayer r:embed="rId16">
                        <a14:imgEffect>
                          <a14:backgroundRemoval t="2400" b="97400" l="36400" r="63600">
                            <a14:foregroundMark x1="48600" y1="3200" x2="51200" y2="96200"/>
                            <a14:foregroundMark x1="53000" y1="2400" x2="48200" y2="20600"/>
                            <a14:foregroundMark x1="61800" y1="27200" x2="58600" y2="90600"/>
                            <a14:foregroundMark x1="58600" y1="90600" x2="39400" y2="29800"/>
                            <a14:foregroundMark x1="39400" y1="29800" x2="41400" y2="25600"/>
                            <a14:foregroundMark x1="63600" y1="86200" x2="38600" y2="87600"/>
                            <a14:foregroundMark x1="57200" y1="92000" x2="57200" y2="92000"/>
                            <a14:foregroundMark x1="43400" y1="93000" x2="43400" y2="93000"/>
                            <a14:foregroundMark x1="49800" y1="95400" x2="36400" y2="85800"/>
                            <a14:foregroundMark x1="45400" y1="97400" x2="54200" y2="96200"/>
                            <a14:backgroundMark x1="66600" y1="86200" x2="70200" y2="21000"/>
                          </a14:backgroundRemoval>
                        </a14:imgEffect>
                      </a14:imgLayer>
                    </a14:imgProps>
                  </a:ext>
                  <a:ext uri="{28A0092B-C50C-407E-A947-70E740481C1C}">
                    <a14:useLocalDpi xmlns:a14="http://schemas.microsoft.com/office/drawing/2010/main" val="0"/>
                  </a:ext>
                </a:extLst>
              </a:blip>
              <a:srcRect l="34489" r="34017"/>
              <a:stretch/>
            </p:blipFill>
            <p:spPr bwMode="auto">
              <a:xfrm rot="18892116">
                <a:off x="9236607" y="5689734"/>
                <a:ext cx="286782" cy="91057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88" name="Group 87">
              <a:extLst>
                <a:ext uri="{FF2B5EF4-FFF2-40B4-BE49-F238E27FC236}">
                  <a16:creationId xmlns:a16="http://schemas.microsoft.com/office/drawing/2014/main" id="{C899EBCC-018C-4A4F-BF6D-DA481F201FA0}"/>
                </a:ext>
              </a:extLst>
            </p:cNvPr>
            <p:cNvGrpSpPr/>
            <p:nvPr/>
          </p:nvGrpSpPr>
          <p:grpSpPr>
            <a:xfrm>
              <a:off x="4732258" y="4356729"/>
              <a:ext cx="4698461" cy="925167"/>
              <a:chOff x="4732259" y="4232456"/>
              <a:chExt cx="5480163" cy="1079094"/>
            </a:xfrm>
          </p:grpSpPr>
          <p:pic>
            <p:nvPicPr>
              <p:cNvPr id="89" name="Picture 4" descr="How To Grow Herbs | Thompson &amp; Morgan">
                <a:extLst>
                  <a:ext uri="{FF2B5EF4-FFF2-40B4-BE49-F238E27FC236}">
                    <a16:creationId xmlns:a16="http://schemas.microsoft.com/office/drawing/2014/main" id="{B8B25F63-F33F-5B40-9545-C0D89B2E73E1}"/>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8528650" y="4238387"/>
                <a:ext cx="1683772" cy="1070512"/>
              </a:xfrm>
              <a:prstGeom prst="rect">
                <a:avLst/>
              </a:prstGeom>
              <a:noFill/>
              <a:extLst>
                <a:ext uri="{909E8E84-426E-40dd-AFC4-6F175D3DCCD1}">
                  <a14:hiddenFill xmlns="" xmlns:a14="http://schemas.microsoft.com/office/drawing/2010/main">
                    <a:solidFill>
                      <a:srgbClr val="FFFFFF"/>
                    </a:solidFill>
                  </a14:hiddenFill>
                </a:ext>
              </a:extLst>
            </p:spPr>
          </p:pic>
          <p:pic>
            <p:nvPicPr>
              <p:cNvPr id="90" name="Picture 6" descr="Flour - Wikipedia">
                <a:extLst>
                  <a:ext uri="{FF2B5EF4-FFF2-40B4-BE49-F238E27FC236}">
                    <a16:creationId xmlns:a16="http://schemas.microsoft.com/office/drawing/2014/main" id="{1EFD3E39-D0C2-BB4D-90AF-611701BF3DB7}"/>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4732259" y="4235110"/>
                <a:ext cx="2048251" cy="1076440"/>
              </a:xfrm>
              <a:prstGeom prst="rect">
                <a:avLst/>
              </a:prstGeom>
              <a:noFill/>
              <a:extLst>
                <a:ext uri="{909E8E84-426E-40dd-AFC4-6F175D3DCCD1}">
                  <a14:hiddenFill xmlns="" xmlns:a14="http://schemas.microsoft.com/office/drawing/2010/main">
                    <a:solidFill>
                      <a:srgbClr val="FFFFFF"/>
                    </a:solidFill>
                  </a14:hiddenFill>
                </a:ext>
              </a:extLst>
            </p:spPr>
          </p:pic>
          <p:pic>
            <p:nvPicPr>
              <p:cNvPr id="91" name="Picture 90" descr="Make Your Own Natural Food Coloring | Sun Basket">
                <a:extLst>
                  <a:ext uri="{FF2B5EF4-FFF2-40B4-BE49-F238E27FC236}">
                    <a16:creationId xmlns:a16="http://schemas.microsoft.com/office/drawing/2014/main" id="{15DF4246-41E9-0043-8A93-2FD45BD1F4FD}"/>
                  </a:ext>
                </a:extLst>
              </p:cNvPr>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a:off x="6726264" y="4232456"/>
                <a:ext cx="1879972" cy="1076437"/>
              </a:xfrm>
              <a:prstGeom prst="rect">
                <a:avLst/>
              </a:prstGeom>
              <a:noFill/>
              <a:extLst>
                <a:ext uri="{909E8E84-426E-40dd-AFC4-6F175D3DCCD1}">
                  <a14:hiddenFill xmlns="" xmlns:a14="http://schemas.microsoft.com/office/drawing/2010/main">
                    <a:solidFill>
                      <a:srgbClr val="FFFFFF"/>
                    </a:solidFill>
                  </a14:hiddenFill>
                </a:ext>
              </a:extLst>
            </p:spPr>
          </p:pic>
        </p:grpSp>
      </p:grpSp>
      <p:sp>
        <p:nvSpPr>
          <p:cNvPr id="15" name="Rectangle 14">
            <a:extLst>
              <a:ext uri="{FF2B5EF4-FFF2-40B4-BE49-F238E27FC236}">
                <a16:creationId xmlns:a16="http://schemas.microsoft.com/office/drawing/2014/main" id="{992804E7-5BBB-8F49-86B4-FA1B4DCBA862}"/>
              </a:ext>
            </a:extLst>
          </p:cNvPr>
          <p:cNvSpPr/>
          <p:nvPr/>
        </p:nvSpPr>
        <p:spPr>
          <a:xfrm>
            <a:off x="7110124" y="3616634"/>
            <a:ext cx="4866673" cy="3185103"/>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extBox 108">
            <a:extLst>
              <a:ext uri="{FF2B5EF4-FFF2-40B4-BE49-F238E27FC236}">
                <a16:creationId xmlns:a16="http://schemas.microsoft.com/office/drawing/2014/main" id="{8109330C-C879-7244-8427-F1FD4203B554}"/>
              </a:ext>
            </a:extLst>
          </p:cNvPr>
          <p:cNvSpPr txBox="1"/>
          <p:nvPr/>
        </p:nvSpPr>
        <p:spPr>
          <a:xfrm>
            <a:off x="7644836" y="6780615"/>
            <a:ext cx="3811604" cy="246221"/>
          </a:xfrm>
          <a:prstGeom prst="rect">
            <a:avLst/>
          </a:prstGeom>
          <a:noFill/>
        </p:spPr>
        <p:txBody>
          <a:bodyPr wrap="square" rtlCol="0">
            <a:spAutoFit/>
          </a:bodyPr>
          <a:lstStyle/>
          <a:p>
            <a:pPr algn="ctr"/>
            <a:r>
              <a:rPr lang="en-US" sz="1000" b="1" dirty="0"/>
              <a:t>Figure 2.15: </a:t>
            </a:r>
            <a:r>
              <a:rPr lang="en-US" sz="1000" dirty="0"/>
              <a:t>Preparing supplies’ alternatives - Examples</a:t>
            </a:r>
          </a:p>
        </p:txBody>
      </p:sp>
      <p:sp>
        <p:nvSpPr>
          <p:cNvPr id="67" name="Rectangle 66">
            <a:extLst>
              <a:ext uri="{FF2B5EF4-FFF2-40B4-BE49-F238E27FC236}">
                <a16:creationId xmlns:a16="http://schemas.microsoft.com/office/drawing/2014/main" id="{7324988E-A34C-DB44-ABEE-955BFDB51596}"/>
              </a:ext>
            </a:extLst>
          </p:cNvPr>
          <p:cNvSpPr/>
          <p:nvPr/>
        </p:nvSpPr>
        <p:spPr>
          <a:xfrm>
            <a:off x="7256497" y="5113831"/>
            <a:ext cx="1278950" cy="369332"/>
          </a:xfrm>
          <a:prstGeom prst="rect">
            <a:avLst/>
          </a:prstGeom>
        </p:spPr>
        <p:txBody>
          <a:bodyPr wrap="square">
            <a:spAutoFit/>
          </a:bodyPr>
          <a:lstStyle/>
          <a:p>
            <a:pPr lvl="0" defTabSz="1371600"/>
            <a:r>
              <a:rPr lang="x-none" sz="900" b="1" dirty="0">
                <a:solidFill>
                  <a:prstClr val="black"/>
                </a:solidFill>
              </a:rPr>
              <a:t>Sand </a:t>
            </a:r>
            <a:r>
              <a:rPr lang="x-none" sz="900" dirty="0">
                <a:solidFill>
                  <a:prstClr val="black"/>
                </a:solidFill>
              </a:rPr>
              <a:t>can be replaced</a:t>
            </a:r>
            <a:endParaRPr lang="en-CA" sz="900" dirty="0">
              <a:solidFill>
                <a:prstClr val="black"/>
              </a:solidFill>
            </a:endParaRPr>
          </a:p>
          <a:p>
            <a:pPr lvl="0" defTabSz="1371600"/>
            <a:r>
              <a:rPr lang="x-none" sz="900" dirty="0">
                <a:solidFill>
                  <a:prstClr val="black"/>
                </a:solidFill>
              </a:rPr>
              <a:t> </a:t>
            </a:r>
            <a:r>
              <a:rPr lang="en-US" sz="900" dirty="0">
                <a:solidFill>
                  <a:prstClr val="black"/>
                </a:solidFill>
              </a:rPr>
              <a:t>by </a:t>
            </a:r>
            <a:r>
              <a:rPr lang="en-US" sz="900" dirty="0">
                <a:solidFill>
                  <a:srgbClr val="D9232D"/>
                </a:solidFill>
                <a:sym typeface="Wingdings" panose="05000000000000000000" pitchFamily="2" charset="2"/>
              </a:rPr>
              <a:t></a:t>
            </a:r>
            <a:r>
              <a:rPr lang="x-none" sz="900" dirty="0">
                <a:solidFill>
                  <a:prstClr val="black"/>
                </a:solidFill>
              </a:rPr>
              <a:t> flour  </a:t>
            </a:r>
            <a:endParaRPr lang="en-US" sz="900" dirty="0">
              <a:solidFill>
                <a:prstClr val="black"/>
              </a:solidFill>
            </a:endParaRPr>
          </a:p>
        </p:txBody>
      </p:sp>
      <p:sp>
        <p:nvSpPr>
          <p:cNvPr id="68" name="Rectangle 67">
            <a:extLst>
              <a:ext uri="{FF2B5EF4-FFF2-40B4-BE49-F238E27FC236}">
                <a16:creationId xmlns:a16="http://schemas.microsoft.com/office/drawing/2014/main" id="{37364DA1-B9D2-8F45-80F4-BB2CD8D41F26}"/>
              </a:ext>
            </a:extLst>
          </p:cNvPr>
          <p:cNvSpPr/>
          <p:nvPr/>
        </p:nvSpPr>
        <p:spPr>
          <a:xfrm>
            <a:off x="8907872" y="5134077"/>
            <a:ext cx="1532883" cy="369332"/>
          </a:xfrm>
          <a:prstGeom prst="rect">
            <a:avLst/>
          </a:prstGeom>
        </p:spPr>
        <p:txBody>
          <a:bodyPr wrap="square">
            <a:spAutoFit/>
          </a:bodyPr>
          <a:lstStyle/>
          <a:p>
            <a:pPr lvl="0" defTabSz="1371600"/>
            <a:r>
              <a:rPr lang="en-US" sz="900" b="1" dirty="0">
                <a:solidFill>
                  <a:prstClr val="black"/>
                </a:solidFill>
              </a:rPr>
              <a:t>C</a:t>
            </a:r>
            <a:r>
              <a:rPr lang="x-none" sz="900" b="1" dirty="0">
                <a:solidFill>
                  <a:prstClr val="black"/>
                </a:solidFill>
              </a:rPr>
              <a:t>olor pens</a:t>
            </a:r>
            <a:r>
              <a:rPr lang="x-none" sz="900" dirty="0">
                <a:solidFill>
                  <a:prstClr val="black"/>
                </a:solidFill>
              </a:rPr>
              <a:t> can be replaced</a:t>
            </a:r>
            <a:r>
              <a:rPr lang="en-US" sz="900" dirty="0">
                <a:solidFill>
                  <a:prstClr val="black"/>
                </a:solidFill>
              </a:rPr>
              <a:t> by </a:t>
            </a:r>
            <a:r>
              <a:rPr lang="x-none" sz="900" dirty="0">
                <a:solidFill>
                  <a:srgbClr val="D9232D"/>
                </a:solidFill>
                <a:sym typeface="Wingdings" pitchFamily="2" charset="2"/>
              </a:rPr>
              <a:t></a:t>
            </a:r>
            <a:r>
              <a:rPr lang="x-none" sz="900" dirty="0">
                <a:solidFill>
                  <a:prstClr val="black"/>
                </a:solidFill>
                <a:sym typeface="Wingdings" pitchFamily="2" charset="2"/>
              </a:rPr>
              <a:t> natural food coloring</a:t>
            </a:r>
            <a:endParaRPr lang="x-none" sz="900" dirty="0">
              <a:solidFill>
                <a:prstClr val="black"/>
              </a:solidFill>
            </a:endParaRPr>
          </a:p>
        </p:txBody>
      </p:sp>
      <p:sp>
        <p:nvSpPr>
          <p:cNvPr id="110" name="Rectangle 109">
            <a:extLst>
              <a:ext uri="{FF2B5EF4-FFF2-40B4-BE49-F238E27FC236}">
                <a16:creationId xmlns:a16="http://schemas.microsoft.com/office/drawing/2014/main" id="{60FDFDD1-0181-424D-B8DD-CC0539CA5C39}"/>
              </a:ext>
            </a:extLst>
          </p:cNvPr>
          <p:cNvSpPr/>
          <p:nvPr/>
        </p:nvSpPr>
        <p:spPr>
          <a:xfrm>
            <a:off x="10564346" y="5055739"/>
            <a:ext cx="1386576" cy="369332"/>
          </a:xfrm>
          <a:prstGeom prst="rect">
            <a:avLst/>
          </a:prstGeom>
        </p:spPr>
        <p:txBody>
          <a:bodyPr wrap="square">
            <a:spAutoFit/>
          </a:bodyPr>
          <a:lstStyle/>
          <a:p>
            <a:pPr lvl="0" defTabSz="1371600"/>
            <a:r>
              <a:rPr lang="en-US" sz="900" b="1" dirty="0">
                <a:solidFill>
                  <a:prstClr val="black"/>
                </a:solidFill>
              </a:rPr>
              <a:t>S</a:t>
            </a:r>
            <a:r>
              <a:rPr lang="x-none" sz="900" b="1" dirty="0">
                <a:solidFill>
                  <a:prstClr val="black"/>
                </a:solidFill>
              </a:rPr>
              <a:t>tring</a:t>
            </a:r>
            <a:r>
              <a:rPr lang="x-none" sz="900" dirty="0">
                <a:solidFill>
                  <a:prstClr val="black"/>
                </a:solidFill>
              </a:rPr>
              <a:t> can be replaced </a:t>
            </a:r>
            <a:r>
              <a:rPr lang="en-US" sz="900" dirty="0">
                <a:solidFill>
                  <a:prstClr val="black"/>
                </a:solidFill>
              </a:rPr>
              <a:t>by</a:t>
            </a:r>
            <a:r>
              <a:rPr lang="x-none" sz="900" dirty="0">
                <a:solidFill>
                  <a:prstClr val="black"/>
                </a:solidFill>
              </a:rPr>
              <a:t> </a:t>
            </a:r>
            <a:r>
              <a:rPr lang="en-US" sz="900" dirty="0">
                <a:solidFill>
                  <a:srgbClr val="D9232D"/>
                </a:solidFill>
                <a:sym typeface="Wingdings" panose="05000000000000000000" pitchFamily="2" charset="2"/>
              </a:rPr>
              <a:t></a:t>
            </a:r>
            <a:r>
              <a:rPr lang="en-US" sz="900" dirty="0">
                <a:solidFill>
                  <a:prstClr val="black"/>
                </a:solidFill>
                <a:sym typeface="Wingdings" panose="05000000000000000000" pitchFamily="2" charset="2"/>
              </a:rPr>
              <a:t> </a:t>
            </a:r>
            <a:r>
              <a:rPr lang="x-none" sz="900" dirty="0">
                <a:solidFill>
                  <a:prstClr val="black"/>
                </a:solidFill>
              </a:rPr>
              <a:t>some green leaves</a:t>
            </a:r>
          </a:p>
        </p:txBody>
      </p:sp>
      <p:sp>
        <p:nvSpPr>
          <p:cNvPr id="47" name="Slide Number Placeholder 1">
            <a:extLst>
              <a:ext uri="{FF2B5EF4-FFF2-40B4-BE49-F238E27FC236}">
                <a16:creationId xmlns:a16="http://schemas.microsoft.com/office/drawing/2014/main" id="{DAAB5E0F-283E-47AC-9700-58D7276DA990}"/>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26</a:t>
            </a:fld>
            <a:endParaRPr lang="en-US" dirty="0"/>
          </a:p>
        </p:txBody>
      </p:sp>
      <p:sp>
        <p:nvSpPr>
          <p:cNvPr id="54" name="Title 1">
            <a:extLst>
              <a:ext uri="{FF2B5EF4-FFF2-40B4-BE49-F238E27FC236}">
                <a16:creationId xmlns:a16="http://schemas.microsoft.com/office/drawing/2014/main" id="{B8194D3C-F3E0-4403-8875-5D617B00D266}"/>
              </a:ext>
            </a:extLst>
          </p:cNvPr>
          <p:cNvSpPr txBox="1">
            <a:spLocks/>
          </p:cNvSpPr>
          <p:nvPr/>
        </p:nvSpPr>
        <p:spPr>
          <a:xfrm>
            <a:off x="1986115" y="189788"/>
            <a:ext cx="4692145" cy="374185"/>
          </a:xfrm>
          <a:prstGeom prst="rect">
            <a:avLst/>
          </a:prstGeom>
          <a:effectLst/>
        </p:spPr>
        <p:txBody>
          <a:bodyPr vert="horz" lIns="91440" tIns="45720" rIns="91440" bIns="4572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n-US" sz="2000" b="1" dirty="0">
                <a:solidFill>
                  <a:srgbClr val="E52831"/>
                </a:solidFill>
                <a:latin typeface="Lustria"/>
                <a:ea typeface="+mn-ea"/>
                <a:cs typeface="+mn-cs"/>
              </a:rPr>
              <a:t>2.3. Contextualize Projects Based on: (3/3)</a:t>
            </a:r>
          </a:p>
        </p:txBody>
      </p:sp>
      <p:grpSp>
        <p:nvGrpSpPr>
          <p:cNvPr id="55" name="Group 54">
            <a:extLst>
              <a:ext uri="{FF2B5EF4-FFF2-40B4-BE49-F238E27FC236}">
                <a16:creationId xmlns:a16="http://schemas.microsoft.com/office/drawing/2014/main" id="{4C4DA219-2EFC-4857-BD5B-5A61552AE377}"/>
              </a:ext>
            </a:extLst>
          </p:cNvPr>
          <p:cNvGrpSpPr/>
          <p:nvPr/>
        </p:nvGrpSpPr>
        <p:grpSpPr>
          <a:xfrm>
            <a:off x="1983849" y="3909040"/>
            <a:ext cx="2492543" cy="558955"/>
            <a:chOff x="4032316" y="5192161"/>
            <a:chExt cx="2492543" cy="558955"/>
          </a:xfrm>
        </p:grpSpPr>
        <p:sp>
          <p:nvSpPr>
            <p:cNvPr id="56" name="Title 1">
              <a:extLst>
                <a:ext uri="{FF2B5EF4-FFF2-40B4-BE49-F238E27FC236}">
                  <a16:creationId xmlns:a16="http://schemas.microsoft.com/office/drawing/2014/main" id="{8610946E-49C5-4DE3-A5F8-15A0B0BB6B17}"/>
                </a:ext>
              </a:extLst>
            </p:cNvPr>
            <p:cNvSpPr txBox="1">
              <a:spLocks/>
            </p:cNvSpPr>
            <p:nvPr/>
          </p:nvSpPr>
          <p:spPr>
            <a:xfrm>
              <a:off x="4507009" y="5365635"/>
              <a:ext cx="2017850"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44C503"/>
                  </a:solidFill>
                </a:rPr>
                <a:t>Our Example: </a:t>
              </a:r>
            </a:p>
          </p:txBody>
        </p:sp>
        <p:pic>
          <p:nvPicPr>
            <p:cNvPr id="58" name="Graphic 57" descr="Artificial Intelligence with solid fill">
              <a:extLst>
                <a:ext uri="{FF2B5EF4-FFF2-40B4-BE49-F238E27FC236}">
                  <a16:creationId xmlns:a16="http://schemas.microsoft.com/office/drawing/2014/main" id="{D61B1792-1126-43D9-8581-C8B7948D7479}"/>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flipH="1">
              <a:off x="4032316" y="5192161"/>
              <a:ext cx="558955" cy="558955"/>
            </a:xfrm>
            <a:prstGeom prst="rect">
              <a:avLst/>
            </a:prstGeom>
          </p:spPr>
        </p:pic>
      </p:grpSp>
      <p:pic>
        <p:nvPicPr>
          <p:cNvPr id="49" name="Graphic 48" descr="Storytelling with solid fill">
            <a:extLst>
              <a:ext uri="{FF2B5EF4-FFF2-40B4-BE49-F238E27FC236}">
                <a16:creationId xmlns:a16="http://schemas.microsoft.com/office/drawing/2014/main" id="{ED26D111-094E-4B23-B4BC-90F59C354F0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38172" y="8121635"/>
            <a:ext cx="377061" cy="403073"/>
          </a:xfrm>
          <a:prstGeom prst="rect">
            <a:avLst/>
          </a:prstGeom>
        </p:spPr>
      </p:pic>
    </p:spTree>
    <p:extLst>
      <p:ext uri="{BB962C8B-B14F-4D97-AF65-F5344CB8AC3E}">
        <p14:creationId xmlns:p14="http://schemas.microsoft.com/office/powerpoint/2010/main" val="359688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228CC586-E11E-2942-9300-85748EC4E15E}"/>
              </a:ext>
            </a:extLst>
          </p:cNvPr>
          <p:cNvSpPr/>
          <p:nvPr/>
        </p:nvSpPr>
        <p:spPr>
          <a:xfrm>
            <a:off x="12097343" y="1"/>
            <a:ext cx="1618657" cy="10515600"/>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FE515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2 – Project Contextualization </a:t>
            </a:r>
          </a:p>
        </p:txBody>
      </p:sp>
      <p:sp>
        <p:nvSpPr>
          <p:cNvPr id="80" name="Title 1">
            <a:extLst>
              <a:ext uri="{FF2B5EF4-FFF2-40B4-BE49-F238E27FC236}">
                <a16:creationId xmlns:a16="http://schemas.microsoft.com/office/drawing/2014/main" id="{C574BBE8-8156-7048-968C-F8B5FC5101DF}"/>
              </a:ext>
            </a:extLst>
          </p:cNvPr>
          <p:cNvSpPr>
            <a:spLocks noGrp="1"/>
          </p:cNvSpPr>
          <p:nvPr>
            <p:ph type="title"/>
          </p:nvPr>
        </p:nvSpPr>
        <p:spPr>
          <a:xfrm>
            <a:off x="2054696" y="304089"/>
            <a:ext cx="4676036" cy="315912"/>
          </a:xfrm>
          <a:effectLst/>
        </p:spPr>
        <p:txBody>
          <a:bodyPr>
            <a:noAutofit/>
          </a:bodyPr>
          <a:lstStyle/>
          <a:p>
            <a:r>
              <a:rPr lang="en-US" sz="1800" b="1" dirty="0">
                <a:solidFill>
                  <a:srgbClr val="E52831"/>
                </a:solidFill>
                <a:latin typeface="Lustria"/>
              </a:rPr>
              <a:t>2.4. Summary</a:t>
            </a:r>
            <a:endParaRPr lang="en-US" sz="1800" b="1" dirty="0">
              <a:solidFill>
                <a:srgbClr val="E52831"/>
              </a:solidFill>
              <a:latin typeface="Lustria"/>
              <a:ea typeface="+mn-ea"/>
              <a:cs typeface="+mn-cs"/>
            </a:endParaRPr>
          </a:p>
        </p:txBody>
      </p:sp>
      <p:grpSp>
        <p:nvGrpSpPr>
          <p:cNvPr id="87" name="Group 86">
            <a:extLst>
              <a:ext uri="{FF2B5EF4-FFF2-40B4-BE49-F238E27FC236}">
                <a16:creationId xmlns:a16="http://schemas.microsoft.com/office/drawing/2014/main" id="{91702C68-A33C-9247-A3F2-BB457D1CCB32}"/>
              </a:ext>
            </a:extLst>
          </p:cNvPr>
          <p:cNvGrpSpPr/>
          <p:nvPr/>
        </p:nvGrpSpPr>
        <p:grpSpPr>
          <a:xfrm>
            <a:off x="3577932" y="2090686"/>
            <a:ext cx="6560136" cy="8048254"/>
            <a:chOff x="8254665" y="449396"/>
            <a:chExt cx="5271632" cy="6472775"/>
          </a:xfrm>
        </p:grpSpPr>
        <p:sp>
          <p:nvSpPr>
            <p:cNvPr id="88" name="Rectangle 87">
              <a:extLst>
                <a:ext uri="{FF2B5EF4-FFF2-40B4-BE49-F238E27FC236}">
                  <a16:creationId xmlns:a16="http://schemas.microsoft.com/office/drawing/2014/main" id="{3B47789A-6D6D-DB4C-BD58-7FF30681BFA3}"/>
                </a:ext>
              </a:extLst>
            </p:cNvPr>
            <p:cNvSpPr/>
            <p:nvPr/>
          </p:nvSpPr>
          <p:spPr>
            <a:xfrm>
              <a:off x="8254665" y="449396"/>
              <a:ext cx="5271632" cy="6472775"/>
            </a:xfrm>
            <a:prstGeom prst="rect">
              <a:avLst/>
            </a:prstGeom>
            <a:solidFill>
              <a:srgbClr val="FEFDFC"/>
            </a:solidFill>
            <a:ln>
              <a:solidFill>
                <a:srgbClr val="FDF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326ACD04-A677-FF4A-8655-3D266A1C35AF}"/>
                </a:ext>
              </a:extLst>
            </p:cNvPr>
            <p:cNvSpPr/>
            <p:nvPr/>
          </p:nvSpPr>
          <p:spPr>
            <a:xfrm>
              <a:off x="8381245" y="628696"/>
              <a:ext cx="3117607" cy="18536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000" dirty="0"/>
                <a:t>Get Familiar with Selected Project Document </a:t>
              </a:r>
              <a:r>
                <a:rPr lang="en-US" sz="1000" i="1" dirty="0"/>
                <a:t>(see 2.2.)</a:t>
              </a:r>
            </a:p>
          </p:txBody>
        </p:sp>
        <p:sp>
          <p:nvSpPr>
            <p:cNvPr id="90" name="Rectangle 89">
              <a:extLst>
                <a:ext uri="{FF2B5EF4-FFF2-40B4-BE49-F238E27FC236}">
                  <a16:creationId xmlns:a16="http://schemas.microsoft.com/office/drawing/2014/main" id="{71F541C6-C5C2-8241-8DC5-CC3658171163}"/>
                </a:ext>
              </a:extLst>
            </p:cNvPr>
            <p:cNvSpPr/>
            <p:nvPr/>
          </p:nvSpPr>
          <p:spPr>
            <a:xfrm>
              <a:off x="8381461" y="902127"/>
              <a:ext cx="3133699" cy="16832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000" dirty="0"/>
                <a:t>Read &amp; Understand Project </a:t>
              </a:r>
              <a:r>
                <a:rPr lang="en-US" sz="1000" i="1" dirty="0"/>
                <a:t>(see 2.2.1. – 2.2.2.)</a:t>
              </a:r>
            </a:p>
          </p:txBody>
        </p:sp>
        <p:sp>
          <p:nvSpPr>
            <p:cNvPr id="91" name="Rectangle 90">
              <a:extLst>
                <a:ext uri="{FF2B5EF4-FFF2-40B4-BE49-F238E27FC236}">
                  <a16:creationId xmlns:a16="http://schemas.microsoft.com/office/drawing/2014/main" id="{1F8A1D41-4BB6-DC43-B637-BD70BECE252D}"/>
                </a:ext>
              </a:extLst>
            </p:cNvPr>
            <p:cNvSpPr/>
            <p:nvPr/>
          </p:nvSpPr>
          <p:spPr>
            <a:xfrm>
              <a:off x="8381244" y="1153625"/>
              <a:ext cx="3142264" cy="19300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000" dirty="0"/>
                <a:t>Assess Students’ Previous Learning </a:t>
              </a:r>
              <a:r>
                <a:rPr lang="en-US" sz="1000" i="1" dirty="0"/>
                <a:t>(see 2.2.3.) </a:t>
              </a:r>
            </a:p>
          </p:txBody>
        </p:sp>
        <p:sp>
          <p:nvSpPr>
            <p:cNvPr id="92" name="Rectangle 91">
              <a:extLst>
                <a:ext uri="{FF2B5EF4-FFF2-40B4-BE49-F238E27FC236}">
                  <a16:creationId xmlns:a16="http://schemas.microsoft.com/office/drawing/2014/main" id="{7BD7D9C0-E13F-9149-808B-C8103A07A00C}"/>
                </a:ext>
              </a:extLst>
            </p:cNvPr>
            <p:cNvSpPr/>
            <p:nvPr/>
          </p:nvSpPr>
          <p:spPr>
            <a:xfrm>
              <a:off x="8401037" y="2283337"/>
              <a:ext cx="3125611" cy="246221"/>
            </a:xfrm>
            <a:prstGeom prst="rect">
              <a:avLst/>
            </a:prstGeom>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000" dirty="0"/>
                <a:t>Start Contextualizing based on: </a:t>
              </a:r>
              <a:r>
                <a:rPr lang="en-US" sz="1000" i="1" dirty="0"/>
                <a:t>(see 2.3)</a:t>
              </a:r>
              <a:r>
                <a:rPr lang="en-US" sz="1000" dirty="0"/>
                <a:t> </a:t>
              </a:r>
            </a:p>
          </p:txBody>
        </p:sp>
        <p:sp>
          <p:nvSpPr>
            <p:cNvPr id="93" name="TextBox 92">
              <a:extLst>
                <a:ext uri="{FF2B5EF4-FFF2-40B4-BE49-F238E27FC236}">
                  <a16:creationId xmlns:a16="http://schemas.microsoft.com/office/drawing/2014/main" id="{F98211AE-62D7-5448-A5C3-BDE34E5EEB49}"/>
                </a:ext>
              </a:extLst>
            </p:cNvPr>
            <p:cNvSpPr txBox="1"/>
            <p:nvPr/>
          </p:nvSpPr>
          <p:spPr>
            <a:xfrm>
              <a:off x="10177750" y="2132862"/>
              <a:ext cx="367408" cy="246221"/>
            </a:xfrm>
            <a:prstGeom prst="rect">
              <a:avLst/>
            </a:prstGeom>
            <a:noFill/>
          </p:spPr>
          <p:txBody>
            <a:bodyPr wrap="none" rtlCol="0">
              <a:spAutoFit/>
            </a:bodyPr>
            <a:lstStyle/>
            <a:p>
              <a:r>
                <a:rPr lang="en-US" sz="1000" b="1" dirty="0">
                  <a:solidFill>
                    <a:srgbClr val="44C503"/>
                  </a:solidFill>
                </a:rPr>
                <a:t>Yes</a:t>
              </a:r>
            </a:p>
          </p:txBody>
        </p:sp>
        <p:sp>
          <p:nvSpPr>
            <p:cNvPr id="94" name="TextBox 93">
              <a:extLst>
                <a:ext uri="{FF2B5EF4-FFF2-40B4-BE49-F238E27FC236}">
                  <a16:creationId xmlns:a16="http://schemas.microsoft.com/office/drawing/2014/main" id="{BBE7A46A-9C62-6F42-A7C4-D1FD9D447C10}"/>
                </a:ext>
              </a:extLst>
            </p:cNvPr>
            <p:cNvSpPr txBox="1"/>
            <p:nvPr/>
          </p:nvSpPr>
          <p:spPr>
            <a:xfrm>
              <a:off x="11374023" y="1703512"/>
              <a:ext cx="338554" cy="246221"/>
            </a:xfrm>
            <a:prstGeom prst="rect">
              <a:avLst/>
            </a:prstGeom>
            <a:noFill/>
          </p:spPr>
          <p:txBody>
            <a:bodyPr wrap="none" rtlCol="0">
              <a:spAutoFit/>
            </a:bodyPr>
            <a:lstStyle/>
            <a:p>
              <a:r>
                <a:rPr lang="en-US" sz="1000" b="1" dirty="0">
                  <a:solidFill>
                    <a:srgbClr val="D9232D"/>
                  </a:solidFill>
                </a:rPr>
                <a:t>No</a:t>
              </a:r>
            </a:p>
          </p:txBody>
        </p:sp>
        <p:sp>
          <p:nvSpPr>
            <p:cNvPr id="95" name="TextBox 94">
              <a:extLst>
                <a:ext uri="{FF2B5EF4-FFF2-40B4-BE49-F238E27FC236}">
                  <a16:creationId xmlns:a16="http://schemas.microsoft.com/office/drawing/2014/main" id="{FE689468-36E3-C241-B791-E207C20A1F4E}"/>
                </a:ext>
              </a:extLst>
            </p:cNvPr>
            <p:cNvSpPr txBox="1"/>
            <p:nvPr/>
          </p:nvSpPr>
          <p:spPr>
            <a:xfrm>
              <a:off x="11504044" y="3111518"/>
              <a:ext cx="1034257" cy="246221"/>
            </a:xfrm>
            <a:prstGeom prst="rect">
              <a:avLst/>
            </a:prstGeom>
            <a:noFill/>
          </p:spPr>
          <p:txBody>
            <a:bodyPr wrap="none" rtlCol="0">
              <a:spAutoFit/>
            </a:bodyPr>
            <a:lstStyle/>
            <a:p>
              <a:r>
                <a:rPr lang="en-US" sz="1000" b="1" dirty="0">
                  <a:solidFill>
                    <a:srgbClr val="D9232D"/>
                  </a:solidFill>
                </a:rPr>
                <a:t>Too Challenging</a:t>
              </a:r>
            </a:p>
          </p:txBody>
        </p:sp>
        <p:sp>
          <p:nvSpPr>
            <p:cNvPr id="96" name="TextBox 95">
              <a:extLst>
                <a:ext uri="{FF2B5EF4-FFF2-40B4-BE49-F238E27FC236}">
                  <a16:creationId xmlns:a16="http://schemas.microsoft.com/office/drawing/2014/main" id="{C788034B-727A-C244-B856-720869EB1CC6}"/>
                </a:ext>
              </a:extLst>
            </p:cNvPr>
            <p:cNvSpPr txBox="1"/>
            <p:nvPr/>
          </p:nvSpPr>
          <p:spPr>
            <a:xfrm>
              <a:off x="9948310" y="3534656"/>
              <a:ext cx="652743" cy="246221"/>
            </a:xfrm>
            <a:prstGeom prst="rect">
              <a:avLst/>
            </a:prstGeom>
            <a:noFill/>
          </p:spPr>
          <p:txBody>
            <a:bodyPr wrap="none" rtlCol="0">
              <a:spAutoFit/>
            </a:bodyPr>
            <a:lstStyle/>
            <a:p>
              <a:r>
                <a:rPr lang="en-US" sz="1000" b="1" dirty="0">
                  <a:solidFill>
                    <a:srgbClr val="D9232D"/>
                  </a:solidFill>
                </a:rPr>
                <a:t>Too Easy</a:t>
              </a:r>
            </a:p>
          </p:txBody>
        </p:sp>
        <p:sp>
          <p:nvSpPr>
            <p:cNvPr id="97" name="Rectangle 96">
              <a:extLst>
                <a:ext uri="{FF2B5EF4-FFF2-40B4-BE49-F238E27FC236}">
                  <a16:creationId xmlns:a16="http://schemas.microsoft.com/office/drawing/2014/main" id="{48CAD77A-E744-8548-8C7A-71C1C8FBBC69}"/>
                </a:ext>
              </a:extLst>
            </p:cNvPr>
            <p:cNvSpPr/>
            <p:nvPr/>
          </p:nvSpPr>
          <p:spPr>
            <a:xfrm>
              <a:off x="8401036" y="2651750"/>
              <a:ext cx="3142264" cy="250388"/>
            </a:xfrm>
            <a:prstGeom prst="rect">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000" dirty="0"/>
                <a:t>Students’ Learning Level </a:t>
              </a:r>
              <a:r>
                <a:rPr lang="en-US" sz="1000" i="1" dirty="0"/>
                <a:t>(see 2.3.1)</a:t>
              </a:r>
              <a:r>
                <a:rPr lang="en-US" sz="1000" dirty="0"/>
                <a:t> </a:t>
              </a:r>
            </a:p>
          </p:txBody>
        </p:sp>
        <p:sp>
          <p:nvSpPr>
            <p:cNvPr id="98" name="Flowchart: Decision 48">
              <a:extLst>
                <a:ext uri="{FF2B5EF4-FFF2-40B4-BE49-F238E27FC236}">
                  <a16:creationId xmlns:a16="http://schemas.microsoft.com/office/drawing/2014/main" id="{9BEC2AE7-DC6F-EF43-AC49-68C744B63E2B}"/>
                </a:ext>
              </a:extLst>
            </p:cNvPr>
            <p:cNvSpPr/>
            <p:nvPr/>
          </p:nvSpPr>
          <p:spPr>
            <a:xfrm>
              <a:off x="8416276" y="1725529"/>
              <a:ext cx="3107231" cy="461091"/>
            </a:xfrm>
            <a:prstGeom prst="flowChartDecisi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00" dirty="0"/>
            </a:p>
          </p:txBody>
        </p:sp>
        <p:sp>
          <p:nvSpPr>
            <p:cNvPr id="99" name="TextBox 98">
              <a:extLst>
                <a:ext uri="{FF2B5EF4-FFF2-40B4-BE49-F238E27FC236}">
                  <a16:creationId xmlns:a16="http://schemas.microsoft.com/office/drawing/2014/main" id="{4C191D63-A493-B541-8C06-E44EBAE0FC3B}"/>
                </a:ext>
              </a:extLst>
            </p:cNvPr>
            <p:cNvSpPr txBox="1"/>
            <p:nvPr/>
          </p:nvSpPr>
          <p:spPr>
            <a:xfrm>
              <a:off x="9015729" y="1885283"/>
              <a:ext cx="1892860" cy="400110"/>
            </a:xfrm>
            <a:prstGeom prst="rect">
              <a:avLst/>
            </a:prstGeom>
            <a:noFill/>
          </p:spPr>
          <p:txBody>
            <a:bodyPr wrap="square" rtlCol="0">
              <a:spAutoFit/>
            </a:bodyPr>
            <a:lstStyle/>
            <a:p>
              <a:pPr algn="ctr"/>
              <a:r>
                <a:rPr lang="en-US" sz="1000" dirty="0"/>
                <a:t>Can your students perform the activity?</a:t>
              </a:r>
            </a:p>
          </p:txBody>
        </p:sp>
        <p:sp>
          <p:nvSpPr>
            <p:cNvPr id="100" name="Rectangle 99">
              <a:extLst>
                <a:ext uri="{FF2B5EF4-FFF2-40B4-BE49-F238E27FC236}">
                  <a16:creationId xmlns:a16="http://schemas.microsoft.com/office/drawing/2014/main" id="{DD908A58-6BFD-DF40-B34E-73603FF94114}"/>
                </a:ext>
              </a:extLst>
            </p:cNvPr>
            <p:cNvSpPr/>
            <p:nvPr/>
          </p:nvSpPr>
          <p:spPr>
            <a:xfrm>
              <a:off x="8385345" y="1439338"/>
              <a:ext cx="3138163" cy="19300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000" dirty="0"/>
                <a:t>Read each included activity </a:t>
              </a:r>
              <a:r>
                <a:rPr lang="en-US" sz="1000" i="1" dirty="0"/>
                <a:t>(see 2.2.3)</a:t>
              </a:r>
            </a:p>
          </p:txBody>
        </p:sp>
        <p:sp>
          <p:nvSpPr>
            <p:cNvPr id="101" name="Rectangle 100">
              <a:extLst>
                <a:ext uri="{FF2B5EF4-FFF2-40B4-BE49-F238E27FC236}">
                  <a16:creationId xmlns:a16="http://schemas.microsoft.com/office/drawing/2014/main" id="{970E1A32-02A9-CE43-8247-044A0E16754A}"/>
                </a:ext>
              </a:extLst>
            </p:cNvPr>
            <p:cNvSpPr/>
            <p:nvPr/>
          </p:nvSpPr>
          <p:spPr>
            <a:xfrm>
              <a:off x="8416277" y="3734820"/>
              <a:ext cx="3142261" cy="348229"/>
            </a:xfrm>
            <a:prstGeom prst="rect">
              <a:avLst/>
            </a:prstGeom>
            <a:ln>
              <a:solidFill>
                <a:srgbClr val="D9232D"/>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t>Use </a:t>
              </a:r>
              <a:r>
                <a:rPr lang="en-US" sz="1000" i="1" dirty="0"/>
                <a:t>Additional Enrichment Activities </a:t>
              </a:r>
              <a:r>
                <a:rPr lang="en-US" sz="1000" dirty="0"/>
                <a:t>included in </a:t>
              </a:r>
              <a:r>
                <a:rPr lang="en-US" sz="1000" i="1" dirty="0"/>
                <a:t>Project Document (see 2.3.1)</a:t>
              </a:r>
              <a:r>
                <a:rPr lang="en-US" sz="1000" dirty="0"/>
                <a:t> </a:t>
              </a:r>
              <a:endParaRPr lang="en-US" sz="1000" i="1" dirty="0"/>
            </a:p>
          </p:txBody>
        </p:sp>
        <p:sp>
          <p:nvSpPr>
            <p:cNvPr id="102" name="Rectangle 101">
              <a:extLst>
                <a:ext uri="{FF2B5EF4-FFF2-40B4-BE49-F238E27FC236}">
                  <a16:creationId xmlns:a16="http://schemas.microsoft.com/office/drawing/2014/main" id="{A2A04B3F-153E-3C40-AC54-4110D1A33532}"/>
                </a:ext>
              </a:extLst>
            </p:cNvPr>
            <p:cNvSpPr/>
            <p:nvPr/>
          </p:nvSpPr>
          <p:spPr>
            <a:xfrm>
              <a:off x="12335279" y="2855691"/>
              <a:ext cx="1122000" cy="912723"/>
            </a:xfrm>
            <a:prstGeom prst="rect">
              <a:avLst/>
            </a:prstGeom>
            <a:ln>
              <a:solidFill>
                <a:srgbClr val="D9232D"/>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t>Use </a:t>
              </a:r>
              <a:r>
                <a:rPr lang="en-US" sz="1000" i="1" dirty="0"/>
                <a:t>Modifications for Simplification </a:t>
              </a:r>
              <a:r>
                <a:rPr lang="en-US" sz="1000" dirty="0"/>
                <a:t>included in </a:t>
              </a:r>
              <a:r>
                <a:rPr lang="en-US" sz="1000" i="1" dirty="0"/>
                <a:t>Project Document (see 2.3.1) </a:t>
              </a:r>
            </a:p>
          </p:txBody>
        </p:sp>
        <p:sp>
          <p:nvSpPr>
            <p:cNvPr id="103" name="Rectangle 102">
              <a:extLst>
                <a:ext uri="{FF2B5EF4-FFF2-40B4-BE49-F238E27FC236}">
                  <a16:creationId xmlns:a16="http://schemas.microsoft.com/office/drawing/2014/main" id="{E84EA7F8-6831-DF46-8187-DA0DD909BB88}"/>
                </a:ext>
              </a:extLst>
            </p:cNvPr>
            <p:cNvSpPr/>
            <p:nvPr/>
          </p:nvSpPr>
          <p:spPr>
            <a:xfrm>
              <a:off x="8421393" y="4211924"/>
              <a:ext cx="3142264" cy="257035"/>
            </a:xfrm>
            <a:prstGeom prst="rect">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000" dirty="0"/>
                <a:t>Students’ Environment &amp; Relevance </a:t>
              </a:r>
              <a:r>
                <a:rPr lang="en-US" sz="1000" i="1" dirty="0"/>
                <a:t>(see 2.3.2)</a:t>
              </a:r>
              <a:r>
                <a:rPr lang="en-US" sz="1000" dirty="0"/>
                <a:t> </a:t>
              </a:r>
            </a:p>
          </p:txBody>
        </p:sp>
        <p:sp>
          <p:nvSpPr>
            <p:cNvPr id="104" name="Rectangle 103">
              <a:extLst>
                <a:ext uri="{FF2B5EF4-FFF2-40B4-BE49-F238E27FC236}">
                  <a16:creationId xmlns:a16="http://schemas.microsoft.com/office/drawing/2014/main" id="{7E7FD555-87F1-1B46-A8DB-06E66196F01D}"/>
                </a:ext>
              </a:extLst>
            </p:cNvPr>
            <p:cNvSpPr/>
            <p:nvPr/>
          </p:nvSpPr>
          <p:spPr>
            <a:xfrm>
              <a:off x="8406090" y="5449273"/>
              <a:ext cx="3142264" cy="238427"/>
            </a:xfrm>
            <a:prstGeom prst="rect">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000" dirty="0"/>
                <a:t>Students’ Available Supplies/ Resources </a:t>
              </a:r>
              <a:r>
                <a:rPr lang="en-US" sz="1000" i="1" dirty="0"/>
                <a:t>(see 2.3.3)</a:t>
              </a:r>
              <a:r>
                <a:rPr lang="en-US" sz="1000" dirty="0"/>
                <a:t> </a:t>
              </a:r>
            </a:p>
          </p:txBody>
        </p:sp>
        <p:sp>
          <p:nvSpPr>
            <p:cNvPr id="105" name="TextBox 104">
              <a:extLst>
                <a:ext uri="{FF2B5EF4-FFF2-40B4-BE49-F238E27FC236}">
                  <a16:creationId xmlns:a16="http://schemas.microsoft.com/office/drawing/2014/main" id="{B3F784F3-F749-ED44-9923-96931F48A129}"/>
                </a:ext>
              </a:extLst>
            </p:cNvPr>
            <p:cNvSpPr txBox="1"/>
            <p:nvPr/>
          </p:nvSpPr>
          <p:spPr>
            <a:xfrm>
              <a:off x="10066458" y="6251887"/>
              <a:ext cx="367408" cy="246221"/>
            </a:xfrm>
            <a:prstGeom prst="rect">
              <a:avLst/>
            </a:prstGeom>
            <a:noFill/>
          </p:spPr>
          <p:txBody>
            <a:bodyPr wrap="none" rtlCol="0">
              <a:spAutoFit/>
            </a:bodyPr>
            <a:lstStyle/>
            <a:p>
              <a:r>
                <a:rPr lang="en-US" sz="1000" b="1" dirty="0">
                  <a:solidFill>
                    <a:srgbClr val="44C503"/>
                  </a:solidFill>
                </a:rPr>
                <a:t>Yes</a:t>
              </a:r>
            </a:p>
          </p:txBody>
        </p:sp>
        <p:sp>
          <p:nvSpPr>
            <p:cNvPr id="106" name="TextBox 105">
              <a:extLst>
                <a:ext uri="{FF2B5EF4-FFF2-40B4-BE49-F238E27FC236}">
                  <a16:creationId xmlns:a16="http://schemas.microsoft.com/office/drawing/2014/main" id="{17BC5A0F-BE06-8F4A-AB1F-7E31CABCAE96}"/>
                </a:ext>
              </a:extLst>
            </p:cNvPr>
            <p:cNvSpPr txBox="1"/>
            <p:nvPr/>
          </p:nvSpPr>
          <p:spPr>
            <a:xfrm>
              <a:off x="11497807" y="5871880"/>
              <a:ext cx="338554" cy="246221"/>
            </a:xfrm>
            <a:prstGeom prst="rect">
              <a:avLst/>
            </a:prstGeom>
            <a:noFill/>
          </p:spPr>
          <p:txBody>
            <a:bodyPr wrap="none" rtlCol="0">
              <a:spAutoFit/>
            </a:bodyPr>
            <a:lstStyle/>
            <a:p>
              <a:r>
                <a:rPr lang="en-US" sz="1000" b="1" dirty="0">
                  <a:solidFill>
                    <a:srgbClr val="D9232D"/>
                  </a:solidFill>
                </a:rPr>
                <a:t>No</a:t>
              </a:r>
            </a:p>
          </p:txBody>
        </p:sp>
        <p:sp>
          <p:nvSpPr>
            <p:cNvPr id="107" name="TextBox 106">
              <a:extLst>
                <a:ext uri="{FF2B5EF4-FFF2-40B4-BE49-F238E27FC236}">
                  <a16:creationId xmlns:a16="http://schemas.microsoft.com/office/drawing/2014/main" id="{BD19953E-F9CD-EA49-88B2-8F5159993AE0}"/>
                </a:ext>
              </a:extLst>
            </p:cNvPr>
            <p:cNvSpPr txBox="1"/>
            <p:nvPr/>
          </p:nvSpPr>
          <p:spPr>
            <a:xfrm>
              <a:off x="10051151" y="5233547"/>
              <a:ext cx="338554" cy="246221"/>
            </a:xfrm>
            <a:prstGeom prst="rect">
              <a:avLst/>
            </a:prstGeom>
            <a:noFill/>
          </p:spPr>
          <p:txBody>
            <a:bodyPr wrap="none" rtlCol="0">
              <a:spAutoFit/>
            </a:bodyPr>
            <a:lstStyle/>
            <a:p>
              <a:r>
                <a:rPr lang="en-US" sz="1000" b="1" dirty="0">
                  <a:solidFill>
                    <a:srgbClr val="D9232D"/>
                  </a:solidFill>
                </a:rPr>
                <a:t>No</a:t>
              </a:r>
            </a:p>
          </p:txBody>
        </p:sp>
        <p:sp>
          <p:nvSpPr>
            <p:cNvPr id="108" name="TextBox 107">
              <a:extLst>
                <a:ext uri="{FF2B5EF4-FFF2-40B4-BE49-F238E27FC236}">
                  <a16:creationId xmlns:a16="http://schemas.microsoft.com/office/drawing/2014/main" id="{EF1961EF-C742-6C47-80F5-6989F27F9172}"/>
                </a:ext>
              </a:extLst>
            </p:cNvPr>
            <p:cNvSpPr txBox="1"/>
            <p:nvPr/>
          </p:nvSpPr>
          <p:spPr>
            <a:xfrm>
              <a:off x="11519585" y="4793577"/>
              <a:ext cx="367408" cy="246221"/>
            </a:xfrm>
            <a:prstGeom prst="rect">
              <a:avLst/>
            </a:prstGeom>
            <a:noFill/>
          </p:spPr>
          <p:txBody>
            <a:bodyPr wrap="none" rtlCol="0">
              <a:spAutoFit/>
            </a:bodyPr>
            <a:lstStyle/>
            <a:p>
              <a:r>
                <a:rPr lang="en-US" sz="1000" b="1" dirty="0">
                  <a:solidFill>
                    <a:srgbClr val="44C503"/>
                  </a:solidFill>
                </a:rPr>
                <a:t>Yes</a:t>
              </a:r>
            </a:p>
          </p:txBody>
        </p:sp>
        <p:sp>
          <p:nvSpPr>
            <p:cNvPr id="109" name="Rectangle 108">
              <a:extLst>
                <a:ext uri="{FF2B5EF4-FFF2-40B4-BE49-F238E27FC236}">
                  <a16:creationId xmlns:a16="http://schemas.microsoft.com/office/drawing/2014/main" id="{EB724E2A-32B5-1447-9C9C-271DFA53F07E}"/>
                </a:ext>
              </a:extLst>
            </p:cNvPr>
            <p:cNvSpPr/>
            <p:nvPr/>
          </p:nvSpPr>
          <p:spPr>
            <a:xfrm>
              <a:off x="12199573" y="4499995"/>
              <a:ext cx="1257706" cy="920703"/>
            </a:xfrm>
            <a:prstGeom prst="rect">
              <a:avLst/>
            </a:prstGeom>
            <a:ln>
              <a:solidFill>
                <a:srgbClr val="44C50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t>Adjust activity to be more relevant/engaging or eliminate it if you cannot adjust it. </a:t>
              </a:r>
              <a:br>
                <a:rPr lang="en-US" sz="1000" dirty="0"/>
              </a:br>
              <a:r>
                <a:rPr lang="en-US" sz="1000" i="1" dirty="0"/>
                <a:t>(see 2.3.2)</a:t>
              </a:r>
              <a:r>
                <a:rPr lang="en-US" sz="1000" dirty="0"/>
                <a:t> </a:t>
              </a:r>
              <a:endParaRPr lang="en-US" sz="1000" i="1" dirty="0"/>
            </a:p>
          </p:txBody>
        </p:sp>
        <p:cxnSp>
          <p:nvCxnSpPr>
            <p:cNvPr id="110" name="Straight Arrow Connector 109">
              <a:extLst>
                <a:ext uri="{FF2B5EF4-FFF2-40B4-BE49-F238E27FC236}">
                  <a16:creationId xmlns:a16="http://schemas.microsoft.com/office/drawing/2014/main" id="{4A3B63D0-F194-AB47-8B51-E6D40E0F888D}"/>
                </a:ext>
              </a:extLst>
            </p:cNvPr>
            <p:cNvCxnSpPr>
              <a:cxnSpLocks/>
              <a:stCxn id="125" idx="3"/>
              <a:endCxn id="102" idx="1"/>
            </p:cNvCxnSpPr>
            <p:nvPr/>
          </p:nvCxnSpPr>
          <p:spPr>
            <a:xfrm flipV="1">
              <a:off x="11552079" y="3312053"/>
              <a:ext cx="783200" cy="48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id="{6E70D2FD-3168-4145-8D01-EE9CFAF31D8F}"/>
                </a:ext>
              </a:extLst>
            </p:cNvPr>
            <p:cNvCxnSpPr>
              <a:cxnSpLocks/>
              <a:stCxn id="125" idx="2"/>
              <a:endCxn id="101" idx="0"/>
            </p:cNvCxnSpPr>
            <p:nvPr/>
          </p:nvCxnSpPr>
          <p:spPr>
            <a:xfrm>
              <a:off x="9980949" y="3559899"/>
              <a:ext cx="6458" cy="1749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2" name="Straight Arrow Connector 111">
              <a:extLst>
                <a:ext uri="{FF2B5EF4-FFF2-40B4-BE49-F238E27FC236}">
                  <a16:creationId xmlns:a16="http://schemas.microsoft.com/office/drawing/2014/main" id="{45222332-9EA0-9F40-8A41-55CEF668EE08}"/>
                </a:ext>
              </a:extLst>
            </p:cNvPr>
            <p:cNvCxnSpPr>
              <a:cxnSpLocks/>
              <a:stCxn id="92" idx="2"/>
              <a:endCxn id="97" idx="0"/>
            </p:cNvCxnSpPr>
            <p:nvPr/>
          </p:nvCxnSpPr>
          <p:spPr>
            <a:xfrm>
              <a:off x="9963842" y="2529558"/>
              <a:ext cx="8326" cy="122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3" name="Straight Arrow Connector 112">
              <a:extLst>
                <a:ext uri="{FF2B5EF4-FFF2-40B4-BE49-F238E27FC236}">
                  <a16:creationId xmlns:a16="http://schemas.microsoft.com/office/drawing/2014/main" id="{7C2ADA02-F4B9-F04E-BCED-E45A97B5438B}"/>
                </a:ext>
              </a:extLst>
            </p:cNvPr>
            <p:cNvCxnSpPr>
              <a:cxnSpLocks/>
              <a:stCxn id="97" idx="2"/>
              <a:endCxn id="125" idx="0"/>
            </p:cNvCxnSpPr>
            <p:nvPr/>
          </p:nvCxnSpPr>
          <p:spPr>
            <a:xfrm>
              <a:off x="9972169" y="2902139"/>
              <a:ext cx="8781" cy="1718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id="{784AE2E7-906F-BE46-913D-7B2DA6AD5D49}"/>
                </a:ext>
              </a:extLst>
            </p:cNvPr>
            <p:cNvCxnSpPr>
              <a:cxnSpLocks/>
              <a:stCxn id="101" idx="2"/>
              <a:endCxn id="103" idx="0"/>
            </p:cNvCxnSpPr>
            <p:nvPr/>
          </p:nvCxnSpPr>
          <p:spPr>
            <a:xfrm>
              <a:off x="9987407" y="4083049"/>
              <a:ext cx="5118" cy="1288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id="{8E0FD85F-52BC-FF4C-9CB5-7CA75B2C33AC}"/>
                </a:ext>
              </a:extLst>
            </p:cNvPr>
            <p:cNvCxnSpPr>
              <a:cxnSpLocks/>
              <a:stCxn id="104" idx="2"/>
              <a:endCxn id="130" idx="0"/>
            </p:cNvCxnSpPr>
            <p:nvPr/>
          </p:nvCxnSpPr>
          <p:spPr>
            <a:xfrm>
              <a:off x="9977222" y="5687700"/>
              <a:ext cx="2562" cy="1417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id="{D751C0BF-C1E7-2A4D-B2C6-0C1B1F773213}"/>
                </a:ext>
              </a:extLst>
            </p:cNvPr>
            <p:cNvCxnSpPr>
              <a:cxnSpLocks/>
              <a:stCxn id="127" idx="3"/>
              <a:endCxn id="109" idx="1"/>
            </p:cNvCxnSpPr>
            <p:nvPr/>
          </p:nvCxnSpPr>
          <p:spPr>
            <a:xfrm>
              <a:off x="11538829" y="4955469"/>
              <a:ext cx="660744" cy="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id="{CD59F4E1-6363-FC4F-A743-E9773A9A1C77}"/>
                </a:ext>
              </a:extLst>
            </p:cNvPr>
            <p:cNvCxnSpPr>
              <a:cxnSpLocks/>
            </p:cNvCxnSpPr>
            <p:nvPr/>
          </p:nvCxnSpPr>
          <p:spPr>
            <a:xfrm flipV="1">
              <a:off x="11535578" y="5574910"/>
              <a:ext cx="1292848" cy="9772"/>
            </a:xfrm>
            <a:prstGeom prst="straightConnector1">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118" name="Rectangle 117">
              <a:extLst>
                <a:ext uri="{FF2B5EF4-FFF2-40B4-BE49-F238E27FC236}">
                  <a16:creationId xmlns:a16="http://schemas.microsoft.com/office/drawing/2014/main" id="{46C11747-3666-1C47-B27E-2A314E07D9B7}"/>
                </a:ext>
              </a:extLst>
            </p:cNvPr>
            <p:cNvSpPr/>
            <p:nvPr/>
          </p:nvSpPr>
          <p:spPr>
            <a:xfrm>
              <a:off x="12160769" y="5850926"/>
              <a:ext cx="1296510" cy="399610"/>
            </a:xfrm>
            <a:prstGeom prst="rect">
              <a:avLst/>
            </a:prstGeom>
            <a:ln>
              <a:solidFill>
                <a:srgbClr val="D9232D"/>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t>Prepare alternative resources </a:t>
              </a:r>
              <a:r>
                <a:rPr lang="en-US" sz="1000" i="1" dirty="0"/>
                <a:t>(see 2.3.3)</a:t>
              </a:r>
              <a:r>
                <a:rPr lang="en-US" sz="1000" dirty="0"/>
                <a:t> </a:t>
              </a:r>
              <a:endParaRPr lang="en-US" sz="1000" i="1" dirty="0"/>
            </a:p>
          </p:txBody>
        </p:sp>
        <p:sp>
          <p:nvSpPr>
            <p:cNvPr id="119" name="Rectangle 118">
              <a:extLst>
                <a:ext uri="{FF2B5EF4-FFF2-40B4-BE49-F238E27FC236}">
                  <a16:creationId xmlns:a16="http://schemas.microsoft.com/office/drawing/2014/main" id="{66C7AF89-FCDC-BF49-8169-6B288E6CE155}"/>
                </a:ext>
              </a:extLst>
            </p:cNvPr>
            <p:cNvSpPr/>
            <p:nvPr/>
          </p:nvSpPr>
          <p:spPr>
            <a:xfrm>
              <a:off x="11753395" y="1602587"/>
              <a:ext cx="1772902" cy="709108"/>
            </a:xfrm>
            <a:prstGeom prst="rect">
              <a:avLst/>
            </a:prstGeom>
            <a:ln>
              <a:solidFill>
                <a:srgbClr val="D9232D"/>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t>Note out the activities that needs to be adjusted &amp; reason for adjustment – as a reference for you. </a:t>
              </a:r>
              <a:r>
                <a:rPr lang="en-US" sz="1000" i="1" dirty="0"/>
                <a:t>(see 2.2.3)</a:t>
              </a:r>
            </a:p>
          </p:txBody>
        </p:sp>
        <p:cxnSp>
          <p:nvCxnSpPr>
            <p:cNvPr id="120" name="Straight Arrow Connector 119">
              <a:extLst>
                <a:ext uri="{FF2B5EF4-FFF2-40B4-BE49-F238E27FC236}">
                  <a16:creationId xmlns:a16="http://schemas.microsoft.com/office/drawing/2014/main" id="{25FBD0FB-8190-E544-B222-5E67AD391F25}"/>
                </a:ext>
              </a:extLst>
            </p:cNvPr>
            <p:cNvCxnSpPr>
              <a:cxnSpLocks/>
              <a:stCxn id="98" idx="3"/>
              <a:endCxn id="119" idx="1"/>
            </p:cNvCxnSpPr>
            <p:nvPr/>
          </p:nvCxnSpPr>
          <p:spPr>
            <a:xfrm>
              <a:off x="11523507" y="1956075"/>
              <a:ext cx="229888" cy="10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04C9C948-DCEF-2549-B794-F0BED6E879D4}"/>
                </a:ext>
              </a:extLst>
            </p:cNvPr>
            <p:cNvCxnSpPr>
              <a:cxnSpLocks/>
            </p:cNvCxnSpPr>
            <p:nvPr/>
          </p:nvCxnSpPr>
          <p:spPr>
            <a:xfrm flipH="1">
              <a:off x="11547180" y="4341974"/>
              <a:ext cx="1373354" cy="16681"/>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61685DD5-68C8-624A-B962-9C9B3BF26F6A}"/>
                </a:ext>
              </a:extLst>
            </p:cNvPr>
            <p:cNvCxnSpPr>
              <a:cxnSpLocks/>
              <a:stCxn id="102" idx="2"/>
            </p:cNvCxnSpPr>
            <p:nvPr/>
          </p:nvCxnSpPr>
          <p:spPr>
            <a:xfrm>
              <a:off x="12896280" y="3768414"/>
              <a:ext cx="24255" cy="590241"/>
            </a:xfrm>
            <a:prstGeom prst="line">
              <a:avLst/>
            </a:prstGeom>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1EF65C98-DAAF-794E-83CB-345B2C047329}"/>
                </a:ext>
              </a:extLst>
            </p:cNvPr>
            <p:cNvCxnSpPr>
              <a:cxnSpLocks/>
              <a:stCxn id="109" idx="2"/>
            </p:cNvCxnSpPr>
            <p:nvPr/>
          </p:nvCxnSpPr>
          <p:spPr>
            <a:xfrm>
              <a:off x="12828426" y="5420698"/>
              <a:ext cx="0" cy="119213"/>
            </a:xfrm>
            <a:prstGeom prst="line">
              <a:avLst/>
            </a:prstGeom>
          </p:spPr>
          <p:style>
            <a:lnRef idx="1">
              <a:schemeClr val="dk1"/>
            </a:lnRef>
            <a:fillRef idx="0">
              <a:schemeClr val="dk1"/>
            </a:fillRef>
            <a:effectRef idx="0">
              <a:schemeClr val="dk1"/>
            </a:effectRef>
            <a:fontRef idx="minor">
              <a:schemeClr val="tx1"/>
            </a:fontRef>
          </p:style>
        </p:cxnSp>
        <p:cxnSp>
          <p:nvCxnSpPr>
            <p:cNvPr id="124" name="Straight Arrow Connector 123">
              <a:extLst>
                <a:ext uri="{FF2B5EF4-FFF2-40B4-BE49-F238E27FC236}">
                  <a16:creationId xmlns:a16="http://schemas.microsoft.com/office/drawing/2014/main" id="{A04DD8ED-6AD3-C644-8E45-4EDD3E8F6892}"/>
                </a:ext>
              </a:extLst>
            </p:cNvPr>
            <p:cNvCxnSpPr>
              <a:cxnSpLocks/>
              <a:stCxn id="98" idx="2"/>
              <a:endCxn id="92" idx="0"/>
            </p:cNvCxnSpPr>
            <p:nvPr/>
          </p:nvCxnSpPr>
          <p:spPr>
            <a:xfrm flipH="1">
              <a:off x="9963843" y="2186620"/>
              <a:ext cx="6049" cy="967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5" name="Flowchart: Decision 85">
              <a:extLst>
                <a:ext uri="{FF2B5EF4-FFF2-40B4-BE49-F238E27FC236}">
                  <a16:creationId xmlns:a16="http://schemas.microsoft.com/office/drawing/2014/main" id="{336AD80E-9B84-594E-A856-D4F5579FB59E}"/>
                </a:ext>
              </a:extLst>
            </p:cNvPr>
            <p:cNvSpPr/>
            <p:nvPr/>
          </p:nvSpPr>
          <p:spPr>
            <a:xfrm>
              <a:off x="8409819" y="3073964"/>
              <a:ext cx="3142261" cy="485935"/>
            </a:xfrm>
            <a:prstGeom prst="flowChartDecisi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00" dirty="0"/>
            </a:p>
          </p:txBody>
        </p:sp>
        <p:sp>
          <p:nvSpPr>
            <p:cNvPr id="126" name="TextBox 125">
              <a:extLst>
                <a:ext uri="{FF2B5EF4-FFF2-40B4-BE49-F238E27FC236}">
                  <a16:creationId xmlns:a16="http://schemas.microsoft.com/office/drawing/2014/main" id="{43D541B4-F85D-944F-82D7-64B79949EF5D}"/>
                </a:ext>
              </a:extLst>
            </p:cNvPr>
            <p:cNvSpPr txBox="1"/>
            <p:nvPr/>
          </p:nvSpPr>
          <p:spPr>
            <a:xfrm>
              <a:off x="9205506" y="3176606"/>
              <a:ext cx="1522724" cy="310925"/>
            </a:xfrm>
            <a:prstGeom prst="rect">
              <a:avLst/>
            </a:prstGeom>
            <a:noFill/>
          </p:spPr>
          <p:txBody>
            <a:bodyPr wrap="square" rtlCol="0">
              <a:spAutoFit/>
            </a:bodyPr>
            <a:lstStyle/>
            <a:p>
              <a:pPr algn="ctr"/>
              <a:r>
                <a:rPr lang="en-US" sz="1000" dirty="0"/>
                <a:t>Why can’t your student perform specific activity?</a:t>
              </a:r>
            </a:p>
          </p:txBody>
        </p:sp>
        <p:sp>
          <p:nvSpPr>
            <p:cNvPr id="127" name="Flowchart: Decision 91">
              <a:extLst>
                <a:ext uri="{FF2B5EF4-FFF2-40B4-BE49-F238E27FC236}">
                  <a16:creationId xmlns:a16="http://schemas.microsoft.com/office/drawing/2014/main" id="{A8FA085B-4401-664A-84C5-61EBCB17D7DA}"/>
                </a:ext>
              </a:extLst>
            </p:cNvPr>
            <p:cNvSpPr/>
            <p:nvPr/>
          </p:nvSpPr>
          <p:spPr>
            <a:xfrm>
              <a:off x="8434040" y="4630770"/>
              <a:ext cx="3104789" cy="649399"/>
            </a:xfrm>
            <a:prstGeom prst="flowChartDecisi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00" dirty="0"/>
            </a:p>
          </p:txBody>
        </p:sp>
        <p:sp>
          <p:nvSpPr>
            <p:cNvPr id="128" name="TextBox 127">
              <a:extLst>
                <a:ext uri="{FF2B5EF4-FFF2-40B4-BE49-F238E27FC236}">
                  <a16:creationId xmlns:a16="http://schemas.microsoft.com/office/drawing/2014/main" id="{27FD6A38-FF63-D741-8012-EBC45493D73D}"/>
                </a:ext>
              </a:extLst>
            </p:cNvPr>
            <p:cNvSpPr txBox="1"/>
            <p:nvPr/>
          </p:nvSpPr>
          <p:spPr>
            <a:xfrm>
              <a:off x="9103068" y="4819088"/>
              <a:ext cx="1805521" cy="553998"/>
            </a:xfrm>
            <a:prstGeom prst="rect">
              <a:avLst/>
            </a:prstGeom>
            <a:noFill/>
          </p:spPr>
          <p:txBody>
            <a:bodyPr wrap="square" rtlCol="0">
              <a:spAutoFit/>
            </a:bodyPr>
            <a:lstStyle/>
            <a:p>
              <a:pPr algn="ctr"/>
              <a:r>
                <a:rPr lang="en-US" sz="1000" dirty="0"/>
                <a:t>Is there any activity that is not relevant and/or engaging  to students?</a:t>
              </a:r>
            </a:p>
          </p:txBody>
        </p:sp>
        <p:cxnSp>
          <p:nvCxnSpPr>
            <p:cNvPr id="129" name="Straight Arrow Connector 128">
              <a:extLst>
                <a:ext uri="{FF2B5EF4-FFF2-40B4-BE49-F238E27FC236}">
                  <a16:creationId xmlns:a16="http://schemas.microsoft.com/office/drawing/2014/main" id="{F5C63ED4-15B1-C742-A5E1-60C04A7206DA}"/>
                </a:ext>
              </a:extLst>
            </p:cNvPr>
            <p:cNvCxnSpPr>
              <a:cxnSpLocks/>
              <a:stCxn id="103" idx="2"/>
              <a:endCxn id="127" idx="0"/>
            </p:cNvCxnSpPr>
            <p:nvPr/>
          </p:nvCxnSpPr>
          <p:spPr>
            <a:xfrm flipH="1">
              <a:off x="9986435" y="4468958"/>
              <a:ext cx="6090" cy="1618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0" name="Flowchart: Decision 108">
              <a:extLst>
                <a:ext uri="{FF2B5EF4-FFF2-40B4-BE49-F238E27FC236}">
                  <a16:creationId xmlns:a16="http://schemas.microsoft.com/office/drawing/2014/main" id="{F8A775FB-0223-A942-94F3-ED5EF239DAC5}"/>
                </a:ext>
              </a:extLst>
            </p:cNvPr>
            <p:cNvSpPr/>
            <p:nvPr/>
          </p:nvSpPr>
          <p:spPr>
            <a:xfrm>
              <a:off x="8401036" y="5829446"/>
              <a:ext cx="3157495" cy="460879"/>
            </a:xfrm>
            <a:prstGeom prst="flowChartDecisi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00" dirty="0"/>
            </a:p>
          </p:txBody>
        </p:sp>
        <p:sp>
          <p:nvSpPr>
            <p:cNvPr id="131" name="TextBox 130">
              <a:extLst>
                <a:ext uri="{FF2B5EF4-FFF2-40B4-BE49-F238E27FC236}">
                  <a16:creationId xmlns:a16="http://schemas.microsoft.com/office/drawing/2014/main" id="{4DC027D8-C654-E947-A79E-0A8A6FADBBA1}"/>
                </a:ext>
              </a:extLst>
            </p:cNvPr>
            <p:cNvSpPr txBox="1"/>
            <p:nvPr/>
          </p:nvSpPr>
          <p:spPr>
            <a:xfrm>
              <a:off x="9341749" y="5916559"/>
              <a:ext cx="1442610" cy="400110"/>
            </a:xfrm>
            <a:prstGeom prst="rect">
              <a:avLst/>
            </a:prstGeom>
            <a:noFill/>
          </p:spPr>
          <p:txBody>
            <a:bodyPr wrap="square" rtlCol="0">
              <a:spAutoFit/>
            </a:bodyPr>
            <a:lstStyle/>
            <a:p>
              <a:pPr algn="ctr"/>
              <a:r>
                <a:rPr lang="en-US" sz="1000" dirty="0"/>
                <a:t>Are all required resources available?</a:t>
              </a:r>
            </a:p>
          </p:txBody>
        </p:sp>
        <p:cxnSp>
          <p:nvCxnSpPr>
            <p:cNvPr id="132" name="Straight Arrow Connector 131">
              <a:extLst>
                <a:ext uri="{FF2B5EF4-FFF2-40B4-BE49-F238E27FC236}">
                  <a16:creationId xmlns:a16="http://schemas.microsoft.com/office/drawing/2014/main" id="{6CA3FA4D-641A-8E4D-97E0-CFE7FDD59679}"/>
                </a:ext>
              </a:extLst>
            </p:cNvPr>
            <p:cNvCxnSpPr>
              <a:cxnSpLocks/>
              <a:stCxn id="130" idx="3"/>
              <a:endCxn id="118" idx="1"/>
            </p:cNvCxnSpPr>
            <p:nvPr/>
          </p:nvCxnSpPr>
          <p:spPr>
            <a:xfrm flipV="1">
              <a:off x="11558531" y="6050731"/>
              <a:ext cx="602239" cy="91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3" name="Straight Arrow Connector 132">
              <a:extLst>
                <a:ext uri="{FF2B5EF4-FFF2-40B4-BE49-F238E27FC236}">
                  <a16:creationId xmlns:a16="http://schemas.microsoft.com/office/drawing/2014/main" id="{E80478ED-1423-1D4E-A0CF-4722B8027BA4}"/>
                </a:ext>
              </a:extLst>
            </p:cNvPr>
            <p:cNvCxnSpPr>
              <a:cxnSpLocks/>
              <a:stCxn id="130" idx="2"/>
            </p:cNvCxnSpPr>
            <p:nvPr/>
          </p:nvCxnSpPr>
          <p:spPr>
            <a:xfrm>
              <a:off x="9979784" y="6290324"/>
              <a:ext cx="7625" cy="1372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433E959A-FC3A-BB47-AAFD-25F0D81FE5B3}"/>
                </a:ext>
              </a:extLst>
            </p:cNvPr>
            <p:cNvCxnSpPr>
              <a:cxnSpLocks/>
              <a:endCxn id="104" idx="0"/>
            </p:cNvCxnSpPr>
            <p:nvPr/>
          </p:nvCxnSpPr>
          <p:spPr>
            <a:xfrm>
              <a:off x="9972167" y="5276020"/>
              <a:ext cx="5054" cy="1732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5" name="Straight Arrow Connector 134">
              <a:extLst>
                <a:ext uri="{FF2B5EF4-FFF2-40B4-BE49-F238E27FC236}">
                  <a16:creationId xmlns:a16="http://schemas.microsoft.com/office/drawing/2014/main" id="{520B173B-DE60-EA4D-8964-A71A4A234072}"/>
                </a:ext>
              </a:extLst>
            </p:cNvPr>
            <p:cNvCxnSpPr>
              <a:cxnSpLocks/>
            </p:cNvCxnSpPr>
            <p:nvPr/>
          </p:nvCxnSpPr>
          <p:spPr>
            <a:xfrm>
              <a:off x="11535578" y="6600911"/>
              <a:ext cx="1273446" cy="0"/>
            </a:xfrm>
            <a:prstGeom prst="straightConnector1">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D95BE4E6-BC60-A14C-8E78-5C90B52F0D17}"/>
                </a:ext>
              </a:extLst>
            </p:cNvPr>
            <p:cNvCxnSpPr>
              <a:cxnSpLocks/>
              <a:stCxn id="118" idx="2"/>
            </p:cNvCxnSpPr>
            <p:nvPr/>
          </p:nvCxnSpPr>
          <p:spPr>
            <a:xfrm>
              <a:off x="12809024" y="6250536"/>
              <a:ext cx="0" cy="350375"/>
            </a:xfrm>
            <a:prstGeom prst="line">
              <a:avLst/>
            </a:prstGeom>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C8862CB8-C24A-4C41-ADDB-E2F1BE363F79}"/>
                </a:ext>
              </a:extLst>
            </p:cNvPr>
            <p:cNvCxnSpPr>
              <a:cxnSpLocks/>
              <a:stCxn id="100" idx="2"/>
              <a:endCxn id="98" idx="0"/>
            </p:cNvCxnSpPr>
            <p:nvPr/>
          </p:nvCxnSpPr>
          <p:spPr>
            <a:xfrm>
              <a:off x="9954427" y="1632342"/>
              <a:ext cx="15465" cy="931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879CD682-E75B-9742-BEA9-ADD2A9625C6C}"/>
                </a:ext>
              </a:extLst>
            </p:cNvPr>
            <p:cNvCxnSpPr>
              <a:cxnSpLocks/>
              <a:stCxn id="91" idx="2"/>
              <a:endCxn id="100" idx="0"/>
            </p:cNvCxnSpPr>
            <p:nvPr/>
          </p:nvCxnSpPr>
          <p:spPr>
            <a:xfrm>
              <a:off x="9952376" y="1346628"/>
              <a:ext cx="2050" cy="927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9" name="Straight Arrow Connector 138">
              <a:extLst>
                <a:ext uri="{FF2B5EF4-FFF2-40B4-BE49-F238E27FC236}">
                  <a16:creationId xmlns:a16="http://schemas.microsoft.com/office/drawing/2014/main" id="{911104A4-865A-1E44-968C-7000A7741EB8}"/>
                </a:ext>
              </a:extLst>
            </p:cNvPr>
            <p:cNvCxnSpPr>
              <a:cxnSpLocks/>
              <a:stCxn id="90" idx="2"/>
              <a:endCxn id="91" idx="0"/>
            </p:cNvCxnSpPr>
            <p:nvPr/>
          </p:nvCxnSpPr>
          <p:spPr>
            <a:xfrm>
              <a:off x="9948310" y="1070450"/>
              <a:ext cx="4066" cy="831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8C26A2D8-A464-AE44-B594-FA84F288DC35}"/>
                </a:ext>
              </a:extLst>
            </p:cNvPr>
            <p:cNvCxnSpPr>
              <a:cxnSpLocks/>
              <a:stCxn id="89" idx="2"/>
              <a:endCxn id="90" idx="0"/>
            </p:cNvCxnSpPr>
            <p:nvPr/>
          </p:nvCxnSpPr>
          <p:spPr>
            <a:xfrm>
              <a:off x="9940048" y="814063"/>
              <a:ext cx="8262" cy="880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id="{8D495DE1-854D-F44A-8A32-EBBA3AE5899B}"/>
                </a:ext>
              </a:extLst>
            </p:cNvPr>
            <p:cNvCxnSpPr>
              <a:cxnSpLocks/>
            </p:cNvCxnSpPr>
            <p:nvPr/>
          </p:nvCxnSpPr>
          <p:spPr>
            <a:xfrm flipH="1">
              <a:off x="11522925" y="2437332"/>
              <a:ext cx="1122000" cy="8251"/>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id="{2CD93BC2-6333-2E41-9E9A-09510DF880D8}"/>
                </a:ext>
              </a:extLst>
            </p:cNvPr>
            <p:cNvCxnSpPr>
              <a:cxnSpLocks/>
              <a:stCxn id="119" idx="2"/>
            </p:cNvCxnSpPr>
            <p:nvPr/>
          </p:nvCxnSpPr>
          <p:spPr>
            <a:xfrm>
              <a:off x="12639846" y="2311697"/>
              <a:ext cx="0" cy="122609"/>
            </a:xfrm>
            <a:prstGeom prst="line">
              <a:avLst/>
            </a:prstGeom>
          </p:spPr>
          <p:style>
            <a:lnRef idx="1">
              <a:schemeClr val="dk1"/>
            </a:lnRef>
            <a:fillRef idx="0">
              <a:schemeClr val="dk1"/>
            </a:fillRef>
            <a:effectRef idx="0">
              <a:schemeClr val="dk1"/>
            </a:effectRef>
            <a:fontRef idx="minor">
              <a:schemeClr val="tx1"/>
            </a:fontRef>
          </p:style>
        </p:cxnSp>
        <p:sp>
          <p:nvSpPr>
            <p:cNvPr id="143" name="Rectangle 142">
              <a:extLst>
                <a:ext uri="{FF2B5EF4-FFF2-40B4-BE49-F238E27FC236}">
                  <a16:creationId xmlns:a16="http://schemas.microsoft.com/office/drawing/2014/main" id="{656CECA0-2B49-0346-88C9-91D802146D95}"/>
                </a:ext>
              </a:extLst>
            </p:cNvPr>
            <p:cNvSpPr/>
            <p:nvPr/>
          </p:nvSpPr>
          <p:spPr>
            <a:xfrm>
              <a:off x="8418844" y="6442699"/>
              <a:ext cx="3142243" cy="457135"/>
            </a:xfrm>
            <a:prstGeom prst="rect">
              <a:avLst/>
            </a:prstGeom>
            <a:solidFill>
              <a:srgbClr val="44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Start Project Implementation</a:t>
              </a:r>
              <a:br>
                <a:rPr lang="en-US" sz="1100" b="1" dirty="0">
                  <a:solidFill>
                    <a:schemeClr val="bg1"/>
                  </a:solidFill>
                </a:rPr>
              </a:br>
              <a:r>
                <a:rPr lang="en-US" sz="1100" b="1" dirty="0">
                  <a:solidFill>
                    <a:schemeClr val="bg1"/>
                  </a:solidFill>
                </a:rPr>
                <a:t>(see Booklet 3)</a:t>
              </a:r>
            </a:p>
          </p:txBody>
        </p:sp>
      </p:grpSp>
      <p:sp>
        <p:nvSpPr>
          <p:cNvPr id="150" name="TextBox 149">
            <a:extLst>
              <a:ext uri="{FF2B5EF4-FFF2-40B4-BE49-F238E27FC236}">
                <a16:creationId xmlns:a16="http://schemas.microsoft.com/office/drawing/2014/main" id="{0881E159-7A06-CA41-94CD-A97DB276FCB2}"/>
              </a:ext>
            </a:extLst>
          </p:cNvPr>
          <p:cNvSpPr txBox="1"/>
          <p:nvPr/>
        </p:nvSpPr>
        <p:spPr>
          <a:xfrm>
            <a:off x="12241283" y="7681411"/>
            <a:ext cx="1313777" cy="1338828"/>
          </a:xfrm>
          <a:prstGeom prst="rect">
            <a:avLst/>
          </a:prstGeom>
          <a:noFill/>
        </p:spPr>
        <p:txBody>
          <a:bodyPr wrap="square" rtlCol="0">
            <a:spAutoFit/>
          </a:bodyPr>
          <a:lstStyle/>
          <a:p>
            <a:pPr lvl="0" algn="ctr"/>
            <a:r>
              <a:rPr lang="en-US" sz="900" dirty="0">
                <a:solidFill>
                  <a:prstClr val="black"/>
                </a:solidFill>
              </a:rPr>
              <a:t>Check out an original IFERB </a:t>
            </a:r>
            <a:r>
              <a:rPr lang="en-US" sz="900" i="1" dirty="0">
                <a:solidFill>
                  <a:prstClr val="black"/>
                </a:solidFill>
              </a:rPr>
              <a:t>Project Document </a:t>
            </a:r>
            <a:r>
              <a:rPr lang="en-US" sz="900" dirty="0">
                <a:solidFill>
                  <a:prstClr val="black"/>
                </a:solidFill>
              </a:rPr>
              <a:t> and compare it with the Contextualized one. Find it in Appendix A (A.7: </a:t>
            </a:r>
            <a:r>
              <a:rPr lang="en-US" sz="900" i="1" dirty="0">
                <a:solidFill>
                  <a:prstClr val="black"/>
                </a:solidFill>
              </a:rPr>
              <a:t>Original Project &amp; Contextualized Project Scripts</a:t>
            </a:r>
            <a:r>
              <a:rPr lang="en-US" sz="900" dirty="0">
                <a:solidFill>
                  <a:prstClr val="black"/>
                </a:solidFill>
              </a:rPr>
              <a:t>).  Can you spot the differences?</a:t>
            </a:r>
          </a:p>
        </p:txBody>
      </p:sp>
      <p:sp>
        <p:nvSpPr>
          <p:cNvPr id="151" name="TextBox 150">
            <a:extLst>
              <a:ext uri="{FF2B5EF4-FFF2-40B4-BE49-F238E27FC236}">
                <a16:creationId xmlns:a16="http://schemas.microsoft.com/office/drawing/2014/main" id="{CB3DC54C-3FE7-7D44-B313-4F96DF5DEC14}"/>
              </a:ext>
            </a:extLst>
          </p:cNvPr>
          <p:cNvSpPr txBox="1"/>
          <p:nvPr/>
        </p:nvSpPr>
        <p:spPr>
          <a:xfrm>
            <a:off x="12090973" y="7315507"/>
            <a:ext cx="1614398" cy="338554"/>
          </a:xfrm>
          <a:prstGeom prst="rect">
            <a:avLst/>
          </a:prstGeom>
          <a:noFill/>
        </p:spPr>
        <p:txBody>
          <a:bodyPr wrap="square" rtlCol="0">
            <a:spAutoFit/>
          </a:bodyPr>
          <a:lstStyle/>
          <a:p>
            <a:pPr algn="ctr"/>
            <a:r>
              <a:rPr lang="en-US" sz="1600" b="1" dirty="0">
                <a:solidFill>
                  <a:srgbClr val="D9232D"/>
                </a:solidFill>
              </a:rPr>
              <a:t>Extra Reading</a:t>
            </a:r>
          </a:p>
        </p:txBody>
      </p:sp>
      <p:pic>
        <p:nvPicPr>
          <p:cNvPr id="152" name="Graphic 151" descr="Storytelling with solid fill">
            <a:extLst>
              <a:ext uri="{FF2B5EF4-FFF2-40B4-BE49-F238E27FC236}">
                <a16:creationId xmlns:a16="http://schemas.microsoft.com/office/drawing/2014/main" id="{7D507C49-9CAC-E84B-9C64-1DAE9D240A0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67965" y="6564014"/>
            <a:ext cx="677412" cy="724143"/>
          </a:xfrm>
          <a:prstGeom prst="rect">
            <a:avLst/>
          </a:prstGeom>
        </p:spPr>
      </p:pic>
      <p:sp>
        <p:nvSpPr>
          <p:cNvPr id="65" name="Slide Number Placeholder 1">
            <a:extLst>
              <a:ext uri="{FF2B5EF4-FFF2-40B4-BE49-F238E27FC236}">
                <a16:creationId xmlns:a16="http://schemas.microsoft.com/office/drawing/2014/main" id="{30E48E76-5842-4062-9D3C-527873B80743}"/>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27</a:t>
            </a:fld>
            <a:endParaRPr lang="en-US" dirty="0"/>
          </a:p>
        </p:txBody>
      </p:sp>
      <p:sp>
        <p:nvSpPr>
          <p:cNvPr id="66" name="TextBox 65">
            <a:extLst>
              <a:ext uri="{FF2B5EF4-FFF2-40B4-BE49-F238E27FC236}">
                <a16:creationId xmlns:a16="http://schemas.microsoft.com/office/drawing/2014/main" id="{5D615891-BD9B-425E-8AFA-76D120BFA8B4}"/>
              </a:ext>
            </a:extLst>
          </p:cNvPr>
          <p:cNvSpPr txBox="1"/>
          <p:nvPr/>
        </p:nvSpPr>
        <p:spPr>
          <a:xfrm>
            <a:off x="2079960" y="676473"/>
            <a:ext cx="9690282" cy="1169551"/>
          </a:xfrm>
          <a:prstGeom prst="rect">
            <a:avLst/>
          </a:prstGeom>
          <a:noFill/>
        </p:spPr>
        <p:txBody>
          <a:bodyPr wrap="square" numCol="2" spcCol="108000" rtlCol="0">
            <a:spAutoFit/>
          </a:bodyPr>
          <a:lstStyle/>
          <a:p>
            <a:r>
              <a:rPr lang="en-US" sz="1100" dirty="0"/>
              <a:t>This Project Contextualization flow chart summarizes the key elements and factors you need to consider when contextualizing projects to maximize their relevance to students so that you can maximize their engagement and learning. </a:t>
            </a:r>
            <a:br>
              <a:rPr lang="en-US" sz="1100" dirty="0"/>
            </a:br>
            <a:endParaRPr lang="en-US" sz="400" dirty="0"/>
          </a:p>
          <a:p>
            <a:r>
              <a:rPr lang="en-US" sz="1100" dirty="0"/>
              <a:t>When it comes to contextualization, there is no one-size fits all because every context is different. You need to modify the selected project(s) to better fit your students’ learning levels, internet, and environment for the purpose of increasing the project’s relevance so students can better engage with it. You will also need to modify the project based on the available support for your student’s guidance.  You will need to simplify activities if there is limited students’ guidance support provided from home and/or school.  You will also need to find alternatives to unavailable resources. </a:t>
            </a:r>
          </a:p>
        </p:txBody>
      </p:sp>
    </p:spTree>
    <p:extLst>
      <p:ext uri="{BB962C8B-B14F-4D97-AF65-F5344CB8AC3E}">
        <p14:creationId xmlns:p14="http://schemas.microsoft.com/office/powerpoint/2010/main" val="1281671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228CC586-E11E-2942-9300-85748EC4E15E}"/>
              </a:ext>
            </a:extLst>
          </p:cNvPr>
          <p:cNvSpPr/>
          <p:nvPr/>
        </p:nvSpPr>
        <p:spPr>
          <a:xfrm>
            <a:off x="12097343" y="0"/>
            <a:ext cx="1618657" cy="10573987"/>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FE515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2 – Project Contextualization </a:t>
            </a:r>
          </a:p>
        </p:txBody>
      </p:sp>
      <p:sp>
        <p:nvSpPr>
          <p:cNvPr id="80" name="Title 1">
            <a:extLst>
              <a:ext uri="{FF2B5EF4-FFF2-40B4-BE49-F238E27FC236}">
                <a16:creationId xmlns:a16="http://schemas.microsoft.com/office/drawing/2014/main" id="{C574BBE8-8156-7048-968C-F8B5FC5101DF}"/>
              </a:ext>
            </a:extLst>
          </p:cNvPr>
          <p:cNvSpPr>
            <a:spLocks noGrp="1"/>
          </p:cNvSpPr>
          <p:nvPr>
            <p:ph type="title"/>
          </p:nvPr>
        </p:nvSpPr>
        <p:spPr>
          <a:xfrm>
            <a:off x="2054696" y="304089"/>
            <a:ext cx="4676036" cy="315912"/>
          </a:xfrm>
          <a:effectLst/>
        </p:spPr>
        <p:txBody>
          <a:bodyPr>
            <a:noAutofit/>
          </a:bodyPr>
          <a:lstStyle/>
          <a:p>
            <a:r>
              <a:rPr lang="en-US" sz="2000" b="1" dirty="0">
                <a:solidFill>
                  <a:srgbClr val="E52831"/>
                </a:solidFill>
                <a:latin typeface="Lustria"/>
              </a:rPr>
              <a:t>2.5. Checklist</a:t>
            </a:r>
            <a:endParaRPr lang="en-US" sz="2000" b="1" dirty="0">
              <a:solidFill>
                <a:srgbClr val="E52831"/>
              </a:solidFill>
              <a:latin typeface="Lustria"/>
              <a:ea typeface="+mn-ea"/>
              <a:cs typeface="+mn-cs"/>
            </a:endParaRPr>
          </a:p>
        </p:txBody>
      </p:sp>
      <p:grpSp>
        <p:nvGrpSpPr>
          <p:cNvPr id="25" name="Group 24">
            <a:extLst>
              <a:ext uri="{FF2B5EF4-FFF2-40B4-BE49-F238E27FC236}">
                <a16:creationId xmlns:a16="http://schemas.microsoft.com/office/drawing/2014/main" id="{9A6CF503-1566-5142-90E5-18B2F0F39BF1}"/>
              </a:ext>
            </a:extLst>
          </p:cNvPr>
          <p:cNvGrpSpPr/>
          <p:nvPr/>
        </p:nvGrpSpPr>
        <p:grpSpPr>
          <a:xfrm>
            <a:off x="2414708" y="6917421"/>
            <a:ext cx="6629532" cy="2827281"/>
            <a:chOff x="1474802" y="8140831"/>
            <a:chExt cx="5128661" cy="2133626"/>
          </a:xfrm>
        </p:grpSpPr>
        <p:grpSp>
          <p:nvGrpSpPr>
            <p:cNvPr id="26" name="Group 25">
              <a:extLst>
                <a:ext uri="{FF2B5EF4-FFF2-40B4-BE49-F238E27FC236}">
                  <a16:creationId xmlns:a16="http://schemas.microsoft.com/office/drawing/2014/main" id="{13262959-0A6C-2F45-A1FF-046DCAFF2B36}"/>
                </a:ext>
              </a:extLst>
            </p:cNvPr>
            <p:cNvGrpSpPr/>
            <p:nvPr/>
          </p:nvGrpSpPr>
          <p:grpSpPr>
            <a:xfrm>
              <a:off x="1474802" y="8140831"/>
              <a:ext cx="5128661" cy="2133626"/>
              <a:chOff x="2328311" y="4142559"/>
              <a:chExt cx="8625785" cy="2925192"/>
            </a:xfrm>
          </p:grpSpPr>
          <p:grpSp>
            <p:nvGrpSpPr>
              <p:cNvPr id="61" name="Group 60">
                <a:extLst>
                  <a:ext uri="{FF2B5EF4-FFF2-40B4-BE49-F238E27FC236}">
                    <a16:creationId xmlns:a16="http://schemas.microsoft.com/office/drawing/2014/main" id="{CFE99815-32BD-EA41-983D-078A4C9E474C}"/>
                  </a:ext>
                </a:extLst>
              </p:cNvPr>
              <p:cNvGrpSpPr/>
              <p:nvPr/>
            </p:nvGrpSpPr>
            <p:grpSpPr>
              <a:xfrm>
                <a:off x="3015744" y="5144500"/>
                <a:ext cx="7904523" cy="1563271"/>
                <a:chOff x="2019581" y="4582507"/>
                <a:chExt cx="8063383" cy="1659888"/>
              </a:xfrm>
            </p:grpSpPr>
            <p:grpSp>
              <p:nvGrpSpPr>
                <p:cNvPr id="71" name="Group 70">
                  <a:extLst>
                    <a:ext uri="{FF2B5EF4-FFF2-40B4-BE49-F238E27FC236}">
                      <a16:creationId xmlns:a16="http://schemas.microsoft.com/office/drawing/2014/main" id="{7BDA8C87-9D5E-F74F-97E4-651F95D83396}"/>
                    </a:ext>
                  </a:extLst>
                </p:cNvPr>
                <p:cNvGrpSpPr/>
                <p:nvPr/>
              </p:nvGrpSpPr>
              <p:grpSpPr>
                <a:xfrm>
                  <a:off x="2019581" y="4582507"/>
                  <a:ext cx="8063383" cy="1659888"/>
                  <a:chOff x="1816068" y="2420332"/>
                  <a:chExt cx="7037556" cy="1771414"/>
                </a:xfrm>
              </p:grpSpPr>
              <p:sp>
                <p:nvSpPr>
                  <p:cNvPr id="73" name="Freeform: Shape 122">
                    <a:extLst>
                      <a:ext uri="{FF2B5EF4-FFF2-40B4-BE49-F238E27FC236}">
                        <a16:creationId xmlns:a16="http://schemas.microsoft.com/office/drawing/2014/main" id="{A28B9D22-BFBE-554F-8859-ED7C3307A719}"/>
                      </a:ext>
                    </a:extLst>
                  </p:cNvPr>
                  <p:cNvSpPr/>
                  <p:nvPr/>
                </p:nvSpPr>
                <p:spPr>
                  <a:xfrm>
                    <a:off x="1816068" y="2975430"/>
                    <a:ext cx="6193042" cy="1216316"/>
                  </a:xfrm>
                  <a:custGeom>
                    <a:avLst/>
                    <a:gdLst>
                      <a:gd name="csX0" fmla="*/ 0 w 6193042"/>
                      <a:gd name="csY0" fmla="*/ 767875 h 1216316"/>
                      <a:gd name="csX1" fmla="*/ 128776 w 6193042"/>
                      <a:gd name="csY1" fmla="*/ 761732 h 1216316"/>
                      <a:gd name="csX2" fmla="*/ 163899 w 6193042"/>
                      <a:gd name="csY2" fmla="*/ 755589 h 1216316"/>
                      <a:gd name="csX3" fmla="*/ 222433 w 6193042"/>
                      <a:gd name="csY3" fmla="*/ 749447 h 1216316"/>
                      <a:gd name="csX4" fmla="*/ 362918 w 6193042"/>
                      <a:gd name="csY4" fmla="*/ 737161 h 1216316"/>
                      <a:gd name="csX5" fmla="*/ 433161 w 6193042"/>
                      <a:gd name="csY5" fmla="*/ 731018 h 1216316"/>
                      <a:gd name="csX6" fmla="*/ 479988 w 6193042"/>
                      <a:gd name="csY6" fmla="*/ 724874 h 1216316"/>
                      <a:gd name="csX7" fmla="*/ 550231 w 6193042"/>
                      <a:gd name="csY7" fmla="*/ 712588 h 1216316"/>
                      <a:gd name="csX8" fmla="*/ 597060 w 6193042"/>
                      <a:gd name="csY8" fmla="*/ 706445 h 1216316"/>
                      <a:gd name="csX9" fmla="*/ 643887 w 6193042"/>
                      <a:gd name="csY9" fmla="*/ 694160 h 1216316"/>
                      <a:gd name="csX10" fmla="*/ 725837 w 6193042"/>
                      <a:gd name="csY10" fmla="*/ 669587 h 1216316"/>
                      <a:gd name="csX11" fmla="*/ 760959 w 6193042"/>
                      <a:gd name="csY11" fmla="*/ 663444 h 1216316"/>
                      <a:gd name="csX12" fmla="*/ 831202 w 6193042"/>
                      <a:gd name="csY12" fmla="*/ 638872 h 1216316"/>
                      <a:gd name="csX13" fmla="*/ 936565 w 6193042"/>
                      <a:gd name="csY13" fmla="*/ 608158 h 1216316"/>
                      <a:gd name="csX14" fmla="*/ 995101 w 6193042"/>
                      <a:gd name="csY14" fmla="*/ 583585 h 1216316"/>
                      <a:gd name="csX15" fmla="*/ 1018514 w 6193042"/>
                      <a:gd name="csY15" fmla="*/ 565156 h 1216316"/>
                      <a:gd name="csX16" fmla="*/ 1030221 w 6193042"/>
                      <a:gd name="csY16" fmla="*/ 546727 h 1216316"/>
                      <a:gd name="csX17" fmla="*/ 1053635 w 6193042"/>
                      <a:gd name="csY17" fmla="*/ 528298 h 1216316"/>
                      <a:gd name="csX18" fmla="*/ 1065343 w 6193042"/>
                      <a:gd name="csY18" fmla="*/ 503726 h 1216316"/>
                      <a:gd name="csX19" fmla="*/ 1077050 w 6193042"/>
                      <a:gd name="csY19" fmla="*/ 485297 h 1216316"/>
                      <a:gd name="csX20" fmla="*/ 1100464 w 6193042"/>
                      <a:gd name="csY20" fmla="*/ 460725 h 1216316"/>
                      <a:gd name="csX21" fmla="*/ 1112171 w 6193042"/>
                      <a:gd name="csY21" fmla="*/ 442296 h 1216316"/>
                      <a:gd name="csX22" fmla="*/ 1123878 w 6193042"/>
                      <a:gd name="csY22" fmla="*/ 417724 h 1216316"/>
                      <a:gd name="csX23" fmla="*/ 1147293 w 6193042"/>
                      <a:gd name="csY23" fmla="*/ 405438 h 1216316"/>
                      <a:gd name="csX24" fmla="*/ 1159000 w 6193042"/>
                      <a:gd name="csY24" fmla="*/ 387009 h 1216316"/>
                      <a:gd name="csX25" fmla="*/ 1182413 w 6193042"/>
                      <a:gd name="csY25" fmla="*/ 374723 h 1216316"/>
                      <a:gd name="csX26" fmla="*/ 1205827 w 6193042"/>
                      <a:gd name="csY26" fmla="*/ 356294 h 1216316"/>
                      <a:gd name="csX27" fmla="*/ 1229242 w 6193042"/>
                      <a:gd name="csY27" fmla="*/ 344008 h 1216316"/>
                      <a:gd name="csX28" fmla="*/ 1311192 w 6193042"/>
                      <a:gd name="csY28" fmla="*/ 294863 h 1216316"/>
                      <a:gd name="csX29" fmla="*/ 1416555 w 6193042"/>
                      <a:gd name="csY29" fmla="*/ 270292 h 1216316"/>
                      <a:gd name="csX30" fmla="*/ 1463383 w 6193042"/>
                      <a:gd name="csY30" fmla="*/ 258006 h 1216316"/>
                      <a:gd name="csX31" fmla="*/ 1521918 w 6193042"/>
                      <a:gd name="csY31" fmla="*/ 251862 h 1216316"/>
                      <a:gd name="csX32" fmla="*/ 1791181 w 6193042"/>
                      <a:gd name="csY32" fmla="*/ 239576 h 1216316"/>
                      <a:gd name="csX33" fmla="*/ 2271171 w 6193042"/>
                      <a:gd name="csY33" fmla="*/ 233434 h 1216316"/>
                      <a:gd name="csX34" fmla="*/ 2411656 w 6193042"/>
                      <a:gd name="csY34" fmla="*/ 221148 h 1216316"/>
                      <a:gd name="csX35" fmla="*/ 2446777 w 6193042"/>
                      <a:gd name="csY35" fmla="*/ 215005 h 1216316"/>
                      <a:gd name="csX36" fmla="*/ 2493606 w 6193042"/>
                      <a:gd name="csY36" fmla="*/ 208861 h 1216316"/>
                      <a:gd name="csX37" fmla="*/ 2598969 w 6193042"/>
                      <a:gd name="csY37" fmla="*/ 190432 h 1216316"/>
                      <a:gd name="csX38" fmla="*/ 2634091 w 6193042"/>
                      <a:gd name="csY38" fmla="*/ 184290 h 1216316"/>
                      <a:gd name="csX39" fmla="*/ 2669212 w 6193042"/>
                      <a:gd name="csY39" fmla="*/ 172004 h 1216316"/>
                      <a:gd name="csX40" fmla="*/ 2739454 w 6193042"/>
                      <a:gd name="csY40" fmla="*/ 159717 h 1216316"/>
                      <a:gd name="csX41" fmla="*/ 2844818 w 6193042"/>
                      <a:gd name="csY41" fmla="*/ 122859 h 1216316"/>
                      <a:gd name="csX42" fmla="*/ 2879940 w 6193042"/>
                      <a:gd name="csY42" fmla="*/ 110573 h 1216316"/>
                      <a:gd name="csX43" fmla="*/ 2915060 w 6193042"/>
                      <a:gd name="csY43" fmla="*/ 104430 h 1216316"/>
                      <a:gd name="csX44" fmla="*/ 2985303 w 6193042"/>
                      <a:gd name="csY44" fmla="*/ 73715 h 1216316"/>
                      <a:gd name="csX45" fmla="*/ 3078959 w 6193042"/>
                      <a:gd name="csY45" fmla="*/ 36857 h 1216316"/>
                      <a:gd name="csX46" fmla="*/ 3137495 w 6193042"/>
                      <a:gd name="csY46" fmla="*/ 24571 h 1216316"/>
                      <a:gd name="csX47" fmla="*/ 3184323 w 6193042"/>
                      <a:gd name="csY47" fmla="*/ 12285 h 1216316"/>
                      <a:gd name="csX48" fmla="*/ 3277981 w 6193042"/>
                      <a:gd name="csY48" fmla="*/ 0 h 1216316"/>
                      <a:gd name="csX49" fmla="*/ 3371637 w 6193042"/>
                      <a:gd name="csY49" fmla="*/ 6142 h 1216316"/>
                      <a:gd name="csX50" fmla="*/ 3406758 w 6193042"/>
                      <a:gd name="csY50" fmla="*/ 18428 h 1216316"/>
                      <a:gd name="csX51" fmla="*/ 3465293 w 6193042"/>
                      <a:gd name="csY51" fmla="*/ 55286 h 1216316"/>
                      <a:gd name="csX52" fmla="*/ 3488707 w 6193042"/>
                      <a:gd name="csY52" fmla="*/ 79858 h 1216316"/>
                      <a:gd name="csX53" fmla="*/ 3500414 w 6193042"/>
                      <a:gd name="csY53" fmla="*/ 251862 h 1216316"/>
                      <a:gd name="csX54" fmla="*/ 3477000 w 6193042"/>
                      <a:gd name="csY54" fmla="*/ 276435 h 1216316"/>
                      <a:gd name="csX55" fmla="*/ 3406758 w 6193042"/>
                      <a:gd name="csY55" fmla="*/ 331722 h 1216316"/>
                      <a:gd name="csX56" fmla="*/ 3301394 w 6193042"/>
                      <a:gd name="csY56" fmla="*/ 393152 h 1216316"/>
                      <a:gd name="csX57" fmla="*/ 3266272 w 6193042"/>
                      <a:gd name="csY57" fmla="*/ 399295 h 1216316"/>
                      <a:gd name="csX58" fmla="*/ 3184323 w 6193042"/>
                      <a:gd name="csY58" fmla="*/ 436153 h 1216316"/>
                      <a:gd name="csX59" fmla="*/ 3090666 w 6193042"/>
                      <a:gd name="csY59" fmla="*/ 460725 h 1216316"/>
                      <a:gd name="csX60" fmla="*/ 3008717 w 6193042"/>
                      <a:gd name="csY60" fmla="*/ 479154 h 1216316"/>
                      <a:gd name="csX61" fmla="*/ 2961889 w 6193042"/>
                      <a:gd name="csY61" fmla="*/ 491440 h 1216316"/>
                      <a:gd name="csX62" fmla="*/ 2856525 w 6193042"/>
                      <a:gd name="csY62" fmla="*/ 509869 h 1216316"/>
                      <a:gd name="csX63" fmla="*/ 2821404 w 6193042"/>
                      <a:gd name="csY63" fmla="*/ 516012 h 1216316"/>
                      <a:gd name="csX64" fmla="*/ 2786283 w 6193042"/>
                      <a:gd name="csY64" fmla="*/ 522155 h 1216316"/>
                      <a:gd name="csX65" fmla="*/ 2657505 w 6193042"/>
                      <a:gd name="csY65" fmla="*/ 552870 h 1216316"/>
                      <a:gd name="csX66" fmla="*/ 2598969 w 6193042"/>
                      <a:gd name="csY66" fmla="*/ 559014 h 1216316"/>
                      <a:gd name="csX67" fmla="*/ 2552142 w 6193042"/>
                      <a:gd name="csY67" fmla="*/ 571299 h 1216316"/>
                      <a:gd name="csX68" fmla="*/ 2470192 w 6193042"/>
                      <a:gd name="csY68" fmla="*/ 583585 h 1216316"/>
                      <a:gd name="csX69" fmla="*/ 2399950 w 6193042"/>
                      <a:gd name="csY69" fmla="*/ 602015 h 1216316"/>
                      <a:gd name="csX70" fmla="*/ 2364827 w 6193042"/>
                      <a:gd name="csY70" fmla="*/ 614300 h 1216316"/>
                      <a:gd name="csX71" fmla="*/ 2259464 w 6193042"/>
                      <a:gd name="csY71" fmla="*/ 645016 h 1216316"/>
                      <a:gd name="csX72" fmla="*/ 2212637 w 6193042"/>
                      <a:gd name="csY72" fmla="*/ 663444 h 1216316"/>
                      <a:gd name="csX73" fmla="*/ 2165808 w 6193042"/>
                      <a:gd name="csY73" fmla="*/ 700303 h 1216316"/>
                      <a:gd name="csX74" fmla="*/ 2142394 w 6193042"/>
                      <a:gd name="csY74" fmla="*/ 718731 h 1216316"/>
                      <a:gd name="csX75" fmla="*/ 2095565 w 6193042"/>
                      <a:gd name="csY75" fmla="*/ 798590 h 1216316"/>
                      <a:gd name="csX76" fmla="*/ 2107272 w 6193042"/>
                      <a:gd name="csY76" fmla="*/ 946023 h 1216316"/>
                      <a:gd name="csX77" fmla="*/ 2118979 w 6193042"/>
                      <a:gd name="csY77" fmla="*/ 964452 h 1216316"/>
                      <a:gd name="csX78" fmla="*/ 2142394 w 6193042"/>
                      <a:gd name="csY78" fmla="*/ 1013596 h 1216316"/>
                      <a:gd name="csX79" fmla="*/ 2177515 w 6193042"/>
                      <a:gd name="csY79" fmla="*/ 1038168 h 1216316"/>
                      <a:gd name="csX80" fmla="*/ 2224344 w 6193042"/>
                      <a:gd name="csY80" fmla="*/ 1075026 h 1216316"/>
                      <a:gd name="csX81" fmla="*/ 2341414 w 6193042"/>
                      <a:gd name="csY81" fmla="*/ 1130313 h 1216316"/>
                      <a:gd name="csX82" fmla="*/ 2388243 w 6193042"/>
                      <a:gd name="csY82" fmla="*/ 1148742 h 1216316"/>
                      <a:gd name="csX83" fmla="*/ 2423363 w 6193042"/>
                      <a:gd name="csY83" fmla="*/ 1161029 h 1216316"/>
                      <a:gd name="csX84" fmla="*/ 2470192 w 6193042"/>
                      <a:gd name="csY84" fmla="*/ 1179457 h 1216316"/>
                      <a:gd name="csX85" fmla="*/ 2517020 w 6193042"/>
                      <a:gd name="csY85" fmla="*/ 1185600 h 1216316"/>
                      <a:gd name="csX86" fmla="*/ 2598969 w 6193042"/>
                      <a:gd name="csY86" fmla="*/ 1197886 h 1216316"/>
                      <a:gd name="csX87" fmla="*/ 2762868 w 6193042"/>
                      <a:gd name="csY87" fmla="*/ 1216316 h 1216316"/>
                      <a:gd name="csX88" fmla="*/ 3067253 w 6193042"/>
                      <a:gd name="csY88" fmla="*/ 1210173 h 1216316"/>
                      <a:gd name="csX89" fmla="*/ 3125788 w 6193042"/>
                      <a:gd name="csY89" fmla="*/ 1204030 h 1216316"/>
                      <a:gd name="csX90" fmla="*/ 3219445 w 6193042"/>
                      <a:gd name="csY90" fmla="*/ 1179457 h 1216316"/>
                      <a:gd name="csX91" fmla="*/ 3266272 w 6193042"/>
                      <a:gd name="csY91" fmla="*/ 1167172 h 1216316"/>
                      <a:gd name="csX92" fmla="*/ 3324808 w 6193042"/>
                      <a:gd name="csY92" fmla="*/ 1154885 h 1216316"/>
                      <a:gd name="csX93" fmla="*/ 3477000 w 6193042"/>
                      <a:gd name="csY93" fmla="*/ 1087312 h 1216316"/>
                      <a:gd name="csX94" fmla="*/ 3570657 w 6193042"/>
                      <a:gd name="csY94" fmla="*/ 1044311 h 1216316"/>
                      <a:gd name="csX95" fmla="*/ 3594070 w 6193042"/>
                      <a:gd name="csY95" fmla="*/ 1025882 h 1216316"/>
                      <a:gd name="csX96" fmla="*/ 3617486 w 6193042"/>
                      <a:gd name="csY96" fmla="*/ 1013596 h 1216316"/>
                      <a:gd name="csX97" fmla="*/ 3664313 w 6193042"/>
                      <a:gd name="csY97" fmla="*/ 982881 h 1216316"/>
                      <a:gd name="csX98" fmla="*/ 3711142 w 6193042"/>
                      <a:gd name="csY98" fmla="*/ 946023 h 1216316"/>
                      <a:gd name="csX99" fmla="*/ 3793091 w 6193042"/>
                      <a:gd name="csY99" fmla="*/ 890736 h 1216316"/>
                      <a:gd name="csX100" fmla="*/ 3839919 w 6193042"/>
                      <a:gd name="csY100" fmla="*/ 853877 h 1216316"/>
                      <a:gd name="csX101" fmla="*/ 3863334 w 6193042"/>
                      <a:gd name="csY101" fmla="*/ 835449 h 1216316"/>
                      <a:gd name="csX102" fmla="*/ 3875041 w 6193042"/>
                      <a:gd name="csY102" fmla="*/ 817020 h 1216316"/>
                      <a:gd name="csX103" fmla="*/ 3921868 w 6193042"/>
                      <a:gd name="csY103" fmla="*/ 780162 h 1216316"/>
                      <a:gd name="csX104" fmla="*/ 3956991 w 6193042"/>
                      <a:gd name="csY104" fmla="*/ 743304 h 1216316"/>
                      <a:gd name="csX105" fmla="*/ 3992111 w 6193042"/>
                      <a:gd name="csY105" fmla="*/ 694160 h 1216316"/>
                      <a:gd name="csX106" fmla="*/ 4015526 w 6193042"/>
                      <a:gd name="csY106" fmla="*/ 657301 h 1216316"/>
                      <a:gd name="csX107" fmla="*/ 4027233 w 6193042"/>
                      <a:gd name="csY107" fmla="*/ 638872 h 1216316"/>
                      <a:gd name="csX108" fmla="*/ 4038940 w 6193042"/>
                      <a:gd name="csY108" fmla="*/ 602015 h 1216316"/>
                      <a:gd name="csX109" fmla="*/ 4050647 w 6193042"/>
                      <a:gd name="csY109" fmla="*/ 208861 h 1216316"/>
                      <a:gd name="csX110" fmla="*/ 4062354 w 6193042"/>
                      <a:gd name="csY110" fmla="*/ 178147 h 1216316"/>
                      <a:gd name="csX111" fmla="*/ 4097476 w 6193042"/>
                      <a:gd name="csY111" fmla="*/ 135146 h 1216316"/>
                      <a:gd name="csX112" fmla="*/ 4109183 w 6193042"/>
                      <a:gd name="csY112" fmla="*/ 116716 h 1216316"/>
                      <a:gd name="csX113" fmla="*/ 4167717 w 6193042"/>
                      <a:gd name="csY113" fmla="*/ 79858 h 1216316"/>
                      <a:gd name="csX114" fmla="*/ 4237960 w 6193042"/>
                      <a:gd name="csY114" fmla="*/ 55286 h 1216316"/>
                      <a:gd name="csX115" fmla="*/ 4308202 w 6193042"/>
                      <a:gd name="csY115" fmla="*/ 43001 h 1216316"/>
                      <a:gd name="csX116" fmla="*/ 4600880 w 6193042"/>
                      <a:gd name="csY116" fmla="*/ 55286 h 1216316"/>
                      <a:gd name="csX117" fmla="*/ 4636000 w 6193042"/>
                      <a:gd name="csY117" fmla="*/ 61429 h 1216316"/>
                      <a:gd name="csX118" fmla="*/ 4694536 w 6193042"/>
                      <a:gd name="csY118" fmla="*/ 92145 h 1216316"/>
                      <a:gd name="csX119" fmla="*/ 4729657 w 6193042"/>
                      <a:gd name="csY119" fmla="*/ 129003 h 1216316"/>
                      <a:gd name="csX120" fmla="*/ 4741364 w 6193042"/>
                      <a:gd name="csY120" fmla="*/ 147431 h 1216316"/>
                      <a:gd name="csX121" fmla="*/ 4764779 w 6193042"/>
                      <a:gd name="csY121" fmla="*/ 178147 h 1216316"/>
                      <a:gd name="csX122" fmla="*/ 4776486 w 6193042"/>
                      <a:gd name="csY122" fmla="*/ 202718 h 1216316"/>
                      <a:gd name="csX123" fmla="*/ 4799900 w 6193042"/>
                      <a:gd name="csY123" fmla="*/ 288720 h 1216316"/>
                      <a:gd name="csX124" fmla="*/ 4788193 w 6193042"/>
                      <a:gd name="csY124" fmla="*/ 479154 h 1216316"/>
                      <a:gd name="csX125" fmla="*/ 4776486 w 6193042"/>
                      <a:gd name="csY125" fmla="*/ 497583 h 1216316"/>
                      <a:gd name="csX126" fmla="*/ 4764779 w 6193042"/>
                      <a:gd name="csY126" fmla="*/ 534441 h 1216316"/>
                      <a:gd name="csX127" fmla="*/ 4717950 w 6193042"/>
                      <a:gd name="csY127" fmla="*/ 614300 h 1216316"/>
                      <a:gd name="csX128" fmla="*/ 4694536 w 6193042"/>
                      <a:gd name="csY128" fmla="*/ 638872 h 1216316"/>
                      <a:gd name="csX129" fmla="*/ 4636000 w 6193042"/>
                      <a:gd name="csY129" fmla="*/ 700303 h 1216316"/>
                      <a:gd name="csX130" fmla="*/ 4589173 w 6193042"/>
                      <a:gd name="csY130" fmla="*/ 749447 h 1216316"/>
                      <a:gd name="csX131" fmla="*/ 4565758 w 6193042"/>
                      <a:gd name="csY131" fmla="*/ 774019 h 1216316"/>
                      <a:gd name="csX132" fmla="*/ 4530637 w 6193042"/>
                      <a:gd name="csY132" fmla="*/ 798590 h 1216316"/>
                      <a:gd name="csX133" fmla="*/ 4495515 w 6193042"/>
                      <a:gd name="csY133" fmla="*/ 829306 h 1216316"/>
                      <a:gd name="csX134" fmla="*/ 4448688 w 6193042"/>
                      <a:gd name="csY134" fmla="*/ 878450 h 1216316"/>
                      <a:gd name="csX135" fmla="*/ 4390152 w 6193042"/>
                      <a:gd name="csY135" fmla="*/ 933737 h 1216316"/>
                      <a:gd name="csX136" fmla="*/ 4366738 w 6193042"/>
                      <a:gd name="csY136" fmla="*/ 976738 h 1216316"/>
                      <a:gd name="csX137" fmla="*/ 4355031 w 6193042"/>
                      <a:gd name="csY137" fmla="*/ 1001310 h 1216316"/>
                      <a:gd name="csX138" fmla="*/ 4378445 w 6193042"/>
                      <a:gd name="csY138" fmla="*/ 1068883 h 1216316"/>
                      <a:gd name="csX139" fmla="*/ 4425274 w 6193042"/>
                      <a:gd name="csY139" fmla="*/ 1099598 h 1216316"/>
                      <a:gd name="csX140" fmla="*/ 4495515 w 6193042"/>
                      <a:gd name="csY140" fmla="*/ 1136456 h 1216316"/>
                      <a:gd name="csX141" fmla="*/ 4554051 w 6193042"/>
                      <a:gd name="csY141" fmla="*/ 1161029 h 1216316"/>
                      <a:gd name="csX142" fmla="*/ 4647707 w 6193042"/>
                      <a:gd name="csY142" fmla="*/ 1173314 h 1216316"/>
                      <a:gd name="csX143" fmla="*/ 4694536 w 6193042"/>
                      <a:gd name="csY143" fmla="*/ 1179457 h 1216316"/>
                      <a:gd name="csX144" fmla="*/ 5010628 w 6193042"/>
                      <a:gd name="csY144" fmla="*/ 1167172 h 1216316"/>
                      <a:gd name="csX145" fmla="*/ 5092577 w 6193042"/>
                      <a:gd name="csY145" fmla="*/ 1142599 h 1216316"/>
                      <a:gd name="csX146" fmla="*/ 5174527 w 6193042"/>
                      <a:gd name="csY146" fmla="*/ 1118028 h 1216316"/>
                      <a:gd name="csX147" fmla="*/ 5209647 w 6193042"/>
                      <a:gd name="csY147" fmla="*/ 1099598 h 1216316"/>
                      <a:gd name="csX148" fmla="*/ 5291597 w 6193042"/>
                      <a:gd name="csY148" fmla="*/ 1075026 h 1216316"/>
                      <a:gd name="csX149" fmla="*/ 5315010 w 6193042"/>
                      <a:gd name="csY149" fmla="*/ 1062740 h 1216316"/>
                      <a:gd name="csX150" fmla="*/ 5432082 w 6193042"/>
                      <a:gd name="csY150" fmla="*/ 1007453 h 1216316"/>
                      <a:gd name="csX151" fmla="*/ 5467203 w 6193042"/>
                      <a:gd name="csY151" fmla="*/ 989024 h 1216316"/>
                      <a:gd name="csX152" fmla="*/ 5502325 w 6193042"/>
                      <a:gd name="csY152" fmla="*/ 976738 h 1216316"/>
                      <a:gd name="csX153" fmla="*/ 5607688 w 6193042"/>
                      <a:gd name="csY153" fmla="*/ 921451 h 1216316"/>
                      <a:gd name="csX154" fmla="*/ 5654517 w 6193042"/>
                      <a:gd name="csY154" fmla="*/ 896878 h 1216316"/>
                      <a:gd name="csX155" fmla="*/ 5689637 w 6193042"/>
                      <a:gd name="csY155" fmla="*/ 878450 h 1216316"/>
                      <a:gd name="csX156" fmla="*/ 5713051 w 6193042"/>
                      <a:gd name="csY156" fmla="*/ 860021 h 1216316"/>
                      <a:gd name="csX157" fmla="*/ 5748173 w 6193042"/>
                      <a:gd name="csY157" fmla="*/ 847734 h 1216316"/>
                      <a:gd name="csX158" fmla="*/ 5818416 w 6193042"/>
                      <a:gd name="csY158" fmla="*/ 810876 h 1216316"/>
                      <a:gd name="csX159" fmla="*/ 5923779 w 6193042"/>
                      <a:gd name="csY159" fmla="*/ 780162 h 1216316"/>
                      <a:gd name="csX160" fmla="*/ 5947193 w 6193042"/>
                      <a:gd name="csY160" fmla="*/ 767875 h 1216316"/>
                      <a:gd name="csX161" fmla="*/ 6064265 w 6193042"/>
                      <a:gd name="csY161" fmla="*/ 749447 h 1216316"/>
                      <a:gd name="csX162" fmla="*/ 6193042 w 6193042"/>
                      <a:gd name="csY162" fmla="*/ 761732 h 12163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Lst>
                    <a:rect l="l" t="t" r="r" b="b"/>
                    <a:pathLst>
                      <a:path w="6193042" h="1216316" fill="none" extrusionOk="0">
                        <a:moveTo>
                          <a:pt x="0" y="767875"/>
                        </a:moveTo>
                        <a:cubicBezTo>
                          <a:pt x="42891" y="773510"/>
                          <a:pt x="88040" y="762955"/>
                          <a:pt x="128776" y="761732"/>
                        </a:cubicBezTo>
                        <a:cubicBezTo>
                          <a:pt x="139818" y="762675"/>
                          <a:pt x="152623" y="758412"/>
                          <a:pt x="163899" y="755589"/>
                        </a:cubicBezTo>
                        <a:cubicBezTo>
                          <a:pt x="183964" y="751501"/>
                          <a:pt x="201789" y="747839"/>
                          <a:pt x="222433" y="749447"/>
                        </a:cubicBezTo>
                        <a:cubicBezTo>
                          <a:pt x="244071" y="759788"/>
                          <a:pt x="303964" y="753918"/>
                          <a:pt x="362918" y="737161"/>
                        </a:cubicBezTo>
                        <a:cubicBezTo>
                          <a:pt x="386688" y="732620"/>
                          <a:pt x="411743" y="733294"/>
                          <a:pt x="433161" y="731018"/>
                        </a:cubicBezTo>
                        <a:cubicBezTo>
                          <a:pt x="447810" y="731163"/>
                          <a:pt x="466502" y="728568"/>
                          <a:pt x="479988" y="724874"/>
                        </a:cubicBezTo>
                        <a:cubicBezTo>
                          <a:pt x="503706" y="724451"/>
                          <a:pt x="526752" y="715434"/>
                          <a:pt x="550231" y="712588"/>
                        </a:cubicBezTo>
                        <a:cubicBezTo>
                          <a:pt x="568148" y="706435"/>
                          <a:pt x="585998" y="705400"/>
                          <a:pt x="597060" y="706445"/>
                        </a:cubicBezTo>
                        <a:cubicBezTo>
                          <a:pt x="613823" y="704916"/>
                          <a:pt x="628388" y="698331"/>
                          <a:pt x="643887" y="694160"/>
                        </a:cubicBezTo>
                        <a:cubicBezTo>
                          <a:pt x="704154" y="668644"/>
                          <a:pt x="652660" y="682258"/>
                          <a:pt x="725837" y="669587"/>
                        </a:cubicBezTo>
                        <a:cubicBezTo>
                          <a:pt x="735707" y="668665"/>
                          <a:pt x="750605" y="664614"/>
                          <a:pt x="760959" y="663444"/>
                        </a:cubicBezTo>
                        <a:cubicBezTo>
                          <a:pt x="785391" y="653172"/>
                          <a:pt x="804387" y="644711"/>
                          <a:pt x="831202" y="638872"/>
                        </a:cubicBezTo>
                        <a:cubicBezTo>
                          <a:pt x="890305" y="622461"/>
                          <a:pt x="856547" y="629004"/>
                          <a:pt x="936565" y="608158"/>
                        </a:cubicBezTo>
                        <a:cubicBezTo>
                          <a:pt x="961287" y="598709"/>
                          <a:pt x="976062" y="594758"/>
                          <a:pt x="995101" y="583585"/>
                        </a:cubicBezTo>
                        <a:cubicBezTo>
                          <a:pt x="1003617" y="578067"/>
                          <a:pt x="1009390" y="571258"/>
                          <a:pt x="1018514" y="565156"/>
                        </a:cubicBezTo>
                        <a:cubicBezTo>
                          <a:pt x="1022489" y="559056"/>
                          <a:pt x="1024693" y="552419"/>
                          <a:pt x="1030221" y="546727"/>
                        </a:cubicBezTo>
                        <a:cubicBezTo>
                          <a:pt x="1036327" y="539907"/>
                          <a:pt x="1047183" y="534261"/>
                          <a:pt x="1053635" y="528298"/>
                        </a:cubicBezTo>
                        <a:cubicBezTo>
                          <a:pt x="1059981" y="521354"/>
                          <a:pt x="1061030" y="511401"/>
                          <a:pt x="1065343" y="503726"/>
                        </a:cubicBezTo>
                        <a:cubicBezTo>
                          <a:pt x="1068862" y="497858"/>
                          <a:pt x="1073494" y="491083"/>
                          <a:pt x="1077050" y="485297"/>
                        </a:cubicBezTo>
                        <a:cubicBezTo>
                          <a:pt x="1084541" y="477015"/>
                          <a:pt x="1093237" y="467093"/>
                          <a:pt x="1100464" y="460725"/>
                        </a:cubicBezTo>
                        <a:cubicBezTo>
                          <a:pt x="1105074" y="455263"/>
                          <a:pt x="1108964" y="447505"/>
                          <a:pt x="1112171" y="442296"/>
                        </a:cubicBezTo>
                        <a:cubicBezTo>
                          <a:pt x="1115471" y="433788"/>
                          <a:pt x="1116920" y="424828"/>
                          <a:pt x="1123878" y="417724"/>
                        </a:cubicBezTo>
                        <a:cubicBezTo>
                          <a:pt x="1128285" y="413072"/>
                          <a:pt x="1140912" y="408602"/>
                          <a:pt x="1147293" y="405438"/>
                        </a:cubicBezTo>
                        <a:cubicBezTo>
                          <a:pt x="1149820" y="399330"/>
                          <a:pt x="1151712" y="391676"/>
                          <a:pt x="1159000" y="387009"/>
                        </a:cubicBezTo>
                        <a:cubicBezTo>
                          <a:pt x="1164674" y="382683"/>
                          <a:pt x="1176293" y="378109"/>
                          <a:pt x="1182413" y="374723"/>
                        </a:cubicBezTo>
                        <a:cubicBezTo>
                          <a:pt x="1191257" y="370450"/>
                          <a:pt x="1196382" y="363216"/>
                          <a:pt x="1205827" y="356294"/>
                        </a:cubicBezTo>
                        <a:cubicBezTo>
                          <a:pt x="1212529" y="352579"/>
                          <a:pt x="1221748" y="348922"/>
                          <a:pt x="1229242" y="344008"/>
                        </a:cubicBezTo>
                        <a:cubicBezTo>
                          <a:pt x="1266873" y="319252"/>
                          <a:pt x="1251640" y="314426"/>
                          <a:pt x="1311192" y="294863"/>
                        </a:cubicBezTo>
                        <a:cubicBezTo>
                          <a:pt x="1415075" y="252529"/>
                          <a:pt x="1255480" y="314358"/>
                          <a:pt x="1416555" y="270292"/>
                        </a:cubicBezTo>
                        <a:cubicBezTo>
                          <a:pt x="1429840" y="264408"/>
                          <a:pt x="1446346" y="261015"/>
                          <a:pt x="1463383" y="258006"/>
                        </a:cubicBezTo>
                        <a:cubicBezTo>
                          <a:pt x="1483663" y="256755"/>
                          <a:pt x="1501873" y="256299"/>
                          <a:pt x="1521918" y="251862"/>
                        </a:cubicBezTo>
                        <a:cubicBezTo>
                          <a:pt x="1630382" y="241588"/>
                          <a:pt x="1646107" y="241789"/>
                          <a:pt x="1791181" y="239576"/>
                        </a:cubicBezTo>
                        <a:cubicBezTo>
                          <a:pt x="1950541" y="244824"/>
                          <a:pt x="2112729" y="233048"/>
                          <a:pt x="2271171" y="233434"/>
                        </a:cubicBezTo>
                        <a:cubicBezTo>
                          <a:pt x="2319896" y="222922"/>
                          <a:pt x="2362105" y="229198"/>
                          <a:pt x="2411656" y="221148"/>
                        </a:cubicBezTo>
                        <a:cubicBezTo>
                          <a:pt x="2423313" y="220425"/>
                          <a:pt x="2435400" y="216820"/>
                          <a:pt x="2446777" y="215005"/>
                        </a:cubicBezTo>
                        <a:cubicBezTo>
                          <a:pt x="2461864" y="213308"/>
                          <a:pt x="2477791" y="211926"/>
                          <a:pt x="2493606" y="208861"/>
                        </a:cubicBezTo>
                        <a:cubicBezTo>
                          <a:pt x="2492552" y="208933"/>
                          <a:pt x="2583807" y="194367"/>
                          <a:pt x="2598969" y="190432"/>
                        </a:cubicBezTo>
                        <a:cubicBezTo>
                          <a:pt x="2603120" y="190802"/>
                          <a:pt x="2630756" y="186447"/>
                          <a:pt x="2634091" y="184290"/>
                        </a:cubicBezTo>
                        <a:cubicBezTo>
                          <a:pt x="2644895" y="179932"/>
                          <a:pt x="2656309" y="174808"/>
                          <a:pt x="2669212" y="172004"/>
                        </a:cubicBezTo>
                        <a:cubicBezTo>
                          <a:pt x="2690580" y="162921"/>
                          <a:pt x="2719726" y="166821"/>
                          <a:pt x="2739454" y="159717"/>
                        </a:cubicBezTo>
                        <a:cubicBezTo>
                          <a:pt x="2763724" y="160350"/>
                          <a:pt x="2811423" y="143914"/>
                          <a:pt x="2844818" y="122859"/>
                        </a:cubicBezTo>
                        <a:cubicBezTo>
                          <a:pt x="2856606" y="118641"/>
                          <a:pt x="2865430" y="113334"/>
                          <a:pt x="2879940" y="110573"/>
                        </a:cubicBezTo>
                        <a:cubicBezTo>
                          <a:pt x="2894632" y="105534"/>
                          <a:pt x="2908502" y="106111"/>
                          <a:pt x="2915060" y="104430"/>
                        </a:cubicBezTo>
                        <a:cubicBezTo>
                          <a:pt x="2973477" y="77042"/>
                          <a:pt x="2927717" y="99949"/>
                          <a:pt x="2985303" y="73715"/>
                        </a:cubicBezTo>
                        <a:cubicBezTo>
                          <a:pt x="3016088" y="61518"/>
                          <a:pt x="3043097" y="44292"/>
                          <a:pt x="3078959" y="36857"/>
                        </a:cubicBezTo>
                        <a:cubicBezTo>
                          <a:pt x="3099027" y="33963"/>
                          <a:pt x="3118511" y="26945"/>
                          <a:pt x="3137495" y="24571"/>
                        </a:cubicBezTo>
                        <a:cubicBezTo>
                          <a:pt x="3152870" y="22664"/>
                          <a:pt x="3167462" y="12844"/>
                          <a:pt x="3184323" y="12285"/>
                        </a:cubicBezTo>
                        <a:cubicBezTo>
                          <a:pt x="3214852" y="6946"/>
                          <a:pt x="3277981" y="0"/>
                          <a:pt x="3277981" y="0"/>
                        </a:cubicBezTo>
                        <a:cubicBezTo>
                          <a:pt x="3308231" y="2177"/>
                          <a:pt x="3340417" y="7803"/>
                          <a:pt x="3371637" y="6142"/>
                        </a:cubicBezTo>
                        <a:cubicBezTo>
                          <a:pt x="3384159" y="6241"/>
                          <a:pt x="3396444" y="14358"/>
                          <a:pt x="3406758" y="18428"/>
                        </a:cubicBezTo>
                        <a:cubicBezTo>
                          <a:pt x="3431577" y="30927"/>
                          <a:pt x="3448335" y="40743"/>
                          <a:pt x="3465293" y="55286"/>
                        </a:cubicBezTo>
                        <a:cubicBezTo>
                          <a:pt x="3474975" y="61623"/>
                          <a:pt x="3482128" y="71907"/>
                          <a:pt x="3488707" y="79858"/>
                        </a:cubicBezTo>
                        <a:cubicBezTo>
                          <a:pt x="3525470" y="159422"/>
                          <a:pt x="3524079" y="141254"/>
                          <a:pt x="3500414" y="251862"/>
                        </a:cubicBezTo>
                        <a:cubicBezTo>
                          <a:pt x="3499386" y="259957"/>
                          <a:pt x="3485182" y="270644"/>
                          <a:pt x="3477000" y="276435"/>
                        </a:cubicBezTo>
                        <a:cubicBezTo>
                          <a:pt x="3439665" y="312537"/>
                          <a:pt x="3450850" y="298878"/>
                          <a:pt x="3406758" y="331722"/>
                        </a:cubicBezTo>
                        <a:cubicBezTo>
                          <a:pt x="3377229" y="360368"/>
                          <a:pt x="3350267" y="387272"/>
                          <a:pt x="3301394" y="393152"/>
                        </a:cubicBezTo>
                        <a:cubicBezTo>
                          <a:pt x="3284297" y="397590"/>
                          <a:pt x="3279413" y="396921"/>
                          <a:pt x="3266272" y="399295"/>
                        </a:cubicBezTo>
                        <a:cubicBezTo>
                          <a:pt x="3236115" y="412794"/>
                          <a:pt x="3221273" y="427365"/>
                          <a:pt x="3184323" y="436153"/>
                        </a:cubicBezTo>
                        <a:cubicBezTo>
                          <a:pt x="3150783" y="441586"/>
                          <a:pt x="3124294" y="449757"/>
                          <a:pt x="3090666" y="460725"/>
                        </a:cubicBezTo>
                        <a:cubicBezTo>
                          <a:pt x="3041905" y="475714"/>
                          <a:pt x="3069464" y="470778"/>
                          <a:pt x="3008717" y="479154"/>
                        </a:cubicBezTo>
                        <a:cubicBezTo>
                          <a:pt x="2992054" y="483172"/>
                          <a:pt x="2978867" y="486182"/>
                          <a:pt x="2961889" y="491440"/>
                        </a:cubicBezTo>
                        <a:cubicBezTo>
                          <a:pt x="2961023" y="491420"/>
                          <a:pt x="2873714" y="506582"/>
                          <a:pt x="2856525" y="509869"/>
                        </a:cubicBezTo>
                        <a:cubicBezTo>
                          <a:pt x="2851075" y="510500"/>
                          <a:pt x="2826673" y="517217"/>
                          <a:pt x="2821404" y="516012"/>
                        </a:cubicBezTo>
                        <a:cubicBezTo>
                          <a:pt x="2809269" y="519027"/>
                          <a:pt x="2795891" y="517823"/>
                          <a:pt x="2786283" y="522155"/>
                        </a:cubicBezTo>
                        <a:cubicBezTo>
                          <a:pt x="2740279" y="538372"/>
                          <a:pt x="2707938" y="550243"/>
                          <a:pt x="2657505" y="552870"/>
                        </a:cubicBezTo>
                        <a:cubicBezTo>
                          <a:pt x="2638878" y="552514"/>
                          <a:pt x="2617515" y="557134"/>
                          <a:pt x="2598969" y="559014"/>
                        </a:cubicBezTo>
                        <a:cubicBezTo>
                          <a:pt x="2583140" y="563559"/>
                          <a:pt x="2568950" y="568601"/>
                          <a:pt x="2552142" y="571299"/>
                        </a:cubicBezTo>
                        <a:cubicBezTo>
                          <a:pt x="2528484" y="579165"/>
                          <a:pt x="2492312" y="577117"/>
                          <a:pt x="2470192" y="583585"/>
                        </a:cubicBezTo>
                        <a:cubicBezTo>
                          <a:pt x="2360588" y="628097"/>
                          <a:pt x="2499081" y="574901"/>
                          <a:pt x="2399950" y="602015"/>
                        </a:cubicBezTo>
                        <a:cubicBezTo>
                          <a:pt x="2388454" y="605964"/>
                          <a:pt x="2377395" y="610300"/>
                          <a:pt x="2364827" y="614300"/>
                        </a:cubicBezTo>
                        <a:cubicBezTo>
                          <a:pt x="2271028" y="651307"/>
                          <a:pt x="2409496" y="591580"/>
                          <a:pt x="2259464" y="645016"/>
                        </a:cubicBezTo>
                        <a:cubicBezTo>
                          <a:pt x="2243764" y="650037"/>
                          <a:pt x="2223911" y="653920"/>
                          <a:pt x="2212637" y="663444"/>
                        </a:cubicBezTo>
                        <a:cubicBezTo>
                          <a:pt x="2194426" y="674428"/>
                          <a:pt x="2181426" y="687674"/>
                          <a:pt x="2165808" y="700303"/>
                        </a:cubicBezTo>
                        <a:cubicBezTo>
                          <a:pt x="2154188" y="708038"/>
                          <a:pt x="2149077" y="712297"/>
                          <a:pt x="2142394" y="718731"/>
                        </a:cubicBezTo>
                        <a:cubicBezTo>
                          <a:pt x="2099312" y="778970"/>
                          <a:pt x="2115770" y="753747"/>
                          <a:pt x="2095565" y="798590"/>
                        </a:cubicBezTo>
                        <a:cubicBezTo>
                          <a:pt x="2101375" y="847487"/>
                          <a:pt x="2103854" y="895902"/>
                          <a:pt x="2107272" y="946023"/>
                        </a:cubicBezTo>
                        <a:cubicBezTo>
                          <a:pt x="2109022" y="952226"/>
                          <a:pt x="2115733" y="957879"/>
                          <a:pt x="2118979" y="964452"/>
                        </a:cubicBezTo>
                        <a:cubicBezTo>
                          <a:pt x="2127711" y="980313"/>
                          <a:pt x="2125064" y="999660"/>
                          <a:pt x="2142394" y="1013596"/>
                        </a:cubicBezTo>
                        <a:cubicBezTo>
                          <a:pt x="2154183" y="1020973"/>
                          <a:pt x="2167519" y="1030303"/>
                          <a:pt x="2177515" y="1038168"/>
                        </a:cubicBezTo>
                        <a:cubicBezTo>
                          <a:pt x="2194617" y="1048002"/>
                          <a:pt x="2203436" y="1065102"/>
                          <a:pt x="2224344" y="1075026"/>
                        </a:cubicBezTo>
                        <a:cubicBezTo>
                          <a:pt x="2340665" y="1142410"/>
                          <a:pt x="2264174" y="1101581"/>
                          <a:pt x="2341414" y="1130313"/>
                        </a:cubicBezTo>
                        <a:cubicBezTo>
                          <a:pt x="2358741" y="1137436"/>
                          <a:pt x="2374990" y="1142635"/>
                          <a:pt x="2388243" y="1148742"/>
                        </a:cubicBezTo>
                        <a:cubicBezTo>
                          <a:pt x="2400375" y="1151277"/>
                          <a:pt x="2409794" y="1155726"/>
                          <a:pt x="2423363" y="1161029"/>
                        </a:cubicBezTo>
                        <a:cubicBezTo>
                          <a:pt x="2439876" y="1167608"/>
                          <a:pt x="2453744" y="1176525"/>
                          <a:pt x="2470192" y="1179457"/>
                        </a:cubicBezTo>
                        <a:cubicBezTo>
                          <a:pt x="2486184" y="1182477"/>
                          <a:pt x="2501885" y="1183147"/>
                          <a:pt x="2517020" y="1185600"/>
                        </a:cubicBezTo>
                        <a:cubicBezTo>
                          <a:pt x="2576468" y="1190516"/>
                          <a:pt x="2524689" y="1189668"/>
                          <a:pt x="2598969" y="1197886"/>
                        </a:cubicBezTo>
                        <a:cubicBezTo>
                          <a:pt x="2766429" y="1215463"/>
                          <a:pt x="2662599" y="1206498"/>
                          <a:pt x="2762868" y="1216316"/>
                        </a:cubicBezTo>
                        <a:cubicBezTo>
                          <a:pt x="2863168" y="1223686"/>
                          <a:pt x="2969993" y="1210786"/>
                          <a:pt x="3067253" y="1210173"/>
                        </a:cubicBezTo>
                        <a:cubicBezTo>
                          <a:pt x="3087743" y="1209787"/>
                          <a:pt x="3108137" y="1205192"/>
                          <a:pt x="3125788" y="1204030"/>
                        </a:cubicBezTo>
                        <a:cubicBezTo>
                          <a:pt x="3158725" y="1195822"/>
                          <a:pt x="3191960" y="1185867"/>
                          <a:pt x="3219445" y="1179457"/>
                        </a:cubicBezTo>
                        <a:cubicBezTo>
                          <a:pt x="3235145" y="1175753"/>
                          <a:pt x="3251351" y="1172998"/>
                          <a:pt x="3266272" y="1167172"/>
                        </a:cubicBezTo>
                        <a:cubicBezTo>
                          <a:pt x="3284382" y="1163804"/>
                          <a:pt x="3306396" y="1159761"/>
                          <a:pt x="3324808" y="1154885"/>
                        </a:cubicBezTo>
                        <a:cubicBezTo>
                          <a:pt x="3551109" y="1084732"/>
                          <a:pt x="3312932" y="1154127"/>
                          <a:pt x="3477000" y="1087312"/>
                        </a:cubicBezTo>
                        <a:cubicBezTo>
                          <a:pt x="3519860" y="1070290"/>
                          <a:pt x="3532733" y="1065515"/>
                          <a:pt x="3570657" y="1044311"/>
                        </a:cubicBezTo>
                        <a:cubicBezTo>
                          <a:pt x="3580507" y="1038857"/>
                          <a:pt x="3584530" y="1031275"/>
                          <a:pt x="3594070" y="1025882"/>
                        </a:cubicBezTo>
                        <a:cubicBezTo>
                          <a:pt x="3600723" y="1020964"/>
                          <a:pt x="3610177" y="1017823"/>
                          <a:pt x="3617486" y="1013596"/>
                        </a:cubicBezTo>
                        <a:cubicBezTo>
                          <a:pt x="3636243" y="1002919"/>
                          <a:pt x="3650452" y="993916"/>
                          <a:pt x="3664313" y="982881"/>
                        </a:cubicBezTo>
                        <a:cubicBezTo>
                          <a:pt x="3681460" y="968605"/>
                          <a:pt x="3691870" y="958399"/>
                          <a:pt x="3711142" y="946023"/>
                        </a:cubicBezTo>
                        <a:cubicBezTo>
                          <a:pt x="3765974" y="915003"/>
                          <a:pt x="3740985" y="930446"/>
                          <a:pt x="3793091" y="890736"/>
                        </a:cubicBezTo>
                        <a:cubicBezTo>
                          <a:pt x="3801440" y="878942"/>
                          <a:pt x="3824195" y="862249"/>
                          <a:pt x="3839919" y="853877"/>
                        </a:cubicBezTo>
                        <a:cubicBezTo>
                          <a:pt x="3851659" y="846131"/>
                          <a:pt x="3857746" y="840299"/>
                          <a:pt x="3863334" y="835449"/>
                        </a:cubicBezTo>
                        <a:cubicBezTo>
                          <a:pt x="3867383" y="828526"/>
                          <a:pt x="3868718" y="822762"/>
                          <a:pt x="3875041" y="817020"/>
                        </a:cubicBezTo>
                        <a:cubicBezTo>
                          <a:pt x="3888884" y="804338"/>
                          <a:pt x="3915972" y="793351"/>
                          <a:pt x="3921868" y="780162"/>
                        </a:cubicBezTo>
                        <a:cubicBezTo>
                          <a:pt x="3937884" y="755086"/>
                          <a:pt x="3926658" y="766930"/>
                          <a:pt x="3956991" y="743304"/>
                        </a:cubicBezTo>
                        <a:cubicBezTo>
                          <a:pt x="3976272" y="694956"/>
                          <a:pt x="3935411" y="766503"/>
                          <a:pt x="3992111" y="694160"/>
                        </a:cubicBezTo>
                        <a:cubicBezTo>
                          <a:pt x="4001058" y="679449"/>
                          <a:pt x="4007079" y="669567"/>
                          <a:pt x="4015526" y="657301"/>
                        </a:cubicBezTo>
                        <a:cubicBezTo>
                          <a:pt x="4019991" y="650142"/>
                          <a:pt x="4024842" y="644956"/>
                          <a:pt x="4027233" y="638872"/>
                        </a:cubicBezTo>
                        <a:cubicBezTo>
                          <a:pt x="4029646" y="626418"/>
                          <a:pt x="4037585" y="617147"/>
                          <a:pt x="4038940" y="602015"/>
                        </a:cubicBezTo>
                        <a:cubicBezTo>
                          <a:pt x="4035322" y="474823"/>
                          <a:pt x="4060530" y="350341"/>
                          <a:pt x="4050647" y="208861"/>
                        </a:cubicBezTo>
                        <a:cubicBezTo>
                          <a:pt x="4051703" y="198365"/>
                          <a:pt x="4057206" y="188555"/>
                          <a:pt x="4062354" y="178147"/>
                        </a:cubicBezTo>
                        <a:cubicBezTo>
                          <a:pt x="4073224" y="154043"/>
                          <a:pt x="4077662" y="159700"/>
                          <a:pt x="4097476" y="135146"/>
                        </a:cubicBezTo>
                        <a:cubicBezTo>
                          <a:pt x="4102359" y="129359"/>
                          <a:pt x="4102826" y="123119"/>
                          <a:pt x="4109183" y="116716"/>
                        </a:cubicBezTo>
                        <a:cubicBezTo>
                          <a:pt x="4114959" y="110318"/>
                          <a:pt x="4150089" y="86163"/>
                          <a:pt x="4167717" y="79858"/>
                        </a:cubicBezTo>
                        <a:cubicBezTo>
                          <a:pt x="4192103" y="72540"/>
                          <a:pt x="4209805" y="60670"/>
                          <a:pt x="4237960" y="55286"/>
                        </a:cubicBezTo>
                        <a:cubicBezTo>
                          <a:pt x="4246942" y="50776"/>
                          <a:pt x="4296141" y="43340"/>
                          <a:pt x="4308202" y="43001"/>
                        </a:cubicBezTo>
                        <a:cubicBezTo>
                          <a:pt x="4392914" y="57845"/>
                          <a:pt x="4501907" y="27055"/>
                          <a:pt x="4600880" y="55286"/>
                        </a:cubicBezTo>
                        <a:cubicBezTo>
                          <a:pt x="4612137" y="56338"/>
                          <a:pt x="4624367" y="59224"/>
                          <a:pt x="4636000" y="61429"/>
                        </a:cubicBezTo>
                        <a:cubicBezTo>
                          <a:pt x="4655651" y="71492"/>
                          <a:pt x="4683413" y="76521"/>
                          <a:pt x="4694536" y="92145"/>
                        </a:cubicBezTo>
                        <a:cubicBezTo>
                          <a:pt x="4730462" y="147473"/>
                          <a:pt x="4685205" y="72649"/>
                          <a:pt x="4729657" y="129003"/>
                        </a:cubicBezTo>
                        <a:cubicBezTo>
                          <a:pt x="4736146" y="134473"/>
                          <a:pt x="4737703" y="141645"/>
                          <a:pt x="4741364" y="147431"/>
                        </a:cubicBezTo>
                        <a:cubicBezTo>
                          <a:pt x="4748165" y="157772"/>
                          <a:pt x="4758048" y="169040"/>
                          <a:pt x="4764779" y="178147"/>
                        </a:cubicBezTo>
                        <a:cubicBezTo>
                          <a:pt x="4770598" y="185654"/>
                          <a:pt x="4773116" y="195363"/>
                          <a:pt x="4776486" y="202718"/>
                        </a:cubicBezTo>
                        <a:cubicBezTo>
                          <a:pt x="4792342" y="241888"/>
                          <a:pt x="4789586" y="240463"/>
                          <a:pt x="4799900" y="288720"/>
                        </a:cubicBezTo>
                        <a:cubicBezTo>
                          <a:pt x="4801141" y="340606"/>
                          <a:pt x="4792508" y="420196"/>
                          <a:pt x="4788193" y="479154"/>
                        </a:cubicBezTo>
                        <a:cubicBezTo>
                          <a:pt x="4787213" y="484476"/>
                          <a:pt x="4779216" y="491145"/>
                          <a:pt x="4776486" y="497583"/>
                        </a:cubicBezTo>
                        <a:cubicBezTo>
                          <a:pt x="4773760" y="510033"/>
                          <a:pt x="4769493" y="521389"/>
                          <a:pt x="4764779" y="534441"/>
                        </a:cubicBezTo>
                        <a:cubicBezTo>
                          <a:pt x="4757026" y="555413"/>
                          <a:pt x="4729252" y="602943"/>
                          <a:pt x="4717950" y="614300"/>
                        </a:cubicBezTo>
                        <a:cubicBezTo>
                          <a:pt x="4711637" y="622547"/>
                          <a:pt x="4699788" y="631334"/>
                          <a:pt x="4694536" y="638872"/>
                        </a:cubicBezTo>
                        <a:cubicBezTo>
                          <a:pt x="4672725" y="687858"/>
                          <a:pt x="4700685" y="641920"/>
                          <a:pt x="4636000" y="700303"/>
                        </a:cubicBezTo>
                        <a:cubicBezTo>
                          <a:pt x="4617402" y="718938"/>
                          <a:pt x="4602070" y="730634"/>
                          <a:pt x="4589173" y="749447"/>
                        </a:cubicBezTo>
                        <a:cubicBezTo>
                          <a:pt x="4581376" y="756811"/>
                          <a:pt x="4575715" y="765990"/>
                          <a:pt x="4565758" y="774019"/>
                        </a:cubicBezTo>
                        <a:cubicBezTo>
                          <a:pt x="4556330" y="780709"/>
                          <a:pt x="4539651" y="794710"/>
                          <a:pt x="4530637" y="798590"/>
                        </a:cubicBezTo>
                        <a:cubicBezTo>
                          <a:pt x="4490054" y="861207"/>
                          <a:pt x="4548351" y="786914"/>
                          <a:pt x="4495515" y="829306"/>
                        </a:cubicBezTo>
                        <a:cubicBezTo>
                          <a:pt x="4479648" y="842400"/>
                          <a:pt x="4465092" y="863051"/>
                          <a:pt x="4448688" y="878450"/>
                        </a:cubicBezTo>
                        <a:cubicBezTo>
                          <a:pt x="4360550" y="984735"/>
                          <a:pt x="4474854" y="855748"/>
                          <a:pt x="4390152" y="933737"/>
                        </a:cubicBezTo>
                        <a:cubicBezTo>
                          <a:pt x="4365917" y="1011136"/>
                          <a:pt x="4401574" y="922737"/>
                          <a:pt x="4366738" y="976738"/>
                        </a:cubicBezTo>
                        <a:cubicBezTo>
                          <a:pt x="4362548" y="983947"/>
                          <a:pt x="4358389" y="992985"/>
                          <a:pt x="4355031" y="1001310"/>
                        </a:cubicBezTo>
                        <a:cubicBezTo>
                          <a:pt x="4361011" y="1019457"/>
                          <a:pt x="4359614" y="1049950"/>
                          <a:pt x="4378445" y="1068883"/>
                        </a:cubicBezTo>
                        <a:cubicBezTo>
                          <a:pt x="4399053" y="1091737"/>
                          <a:pt x="4397984" y="1083831"/>
                          <a:pt x="4425274" y="1099598"/>
                        </a:cubicBezTo>
                        <a:cubicBezTo>
                          <a:pt x="4507148" y="1147973"/>
                          <a:pt x="4417981" y="1091758"/>
                          <a:pt x="4495515" y="1136456"/>
                        </a:cubicBezTo>
                        <a:cubicBezTo>
                          <a:pt x="4533263" y="1150495"/>
                          <a:pt x="4509042" y="1149043"/>
                          <a:pt x="4554051" y="1161029"/>
                        </a:cubicBezTo>
                        <a:cubicBezTo>
                          <a:pt x="4578970" y="1169403"/>
                          <a:pt x="4626166" y="1167148"/>
                          <a:pt x="4647707" y="1173314"/>
                        </a:cubicBezTo>
                        <a:cubicBezTo>
                          <a:pt x="4660468" y="1174447"/>
                          <a:pt x="4679416" y="1176929"/>
                          <a:pt x="4694536" y="1179457"/>
                        </a:cubicBezTo>
                        <a:cubicBezTo>
                          <a:pt x="4697996" y="1195504"/>
                          <a:pt x="4918066" y="1169750"/>
                          <a:pt x="5010628" y="1167172"/>
                        </a:cubicBezTo>
                        <a:cubicBezTo>
                          <a:pt x="5061219" y="1157312"/>
                          <a:pt x="5047153" y="1155352"/>
                          <a:pt x="5092577" y="1142599"/>
                        </a:cubicBezTo>
                        <a:cubicBezTo>
                          <a:pt x="5128911" y="1132514"/>
                          <a:pt x="5143516" y="1132041"/>
                          <a:pt x="5174527" y="1118028"/>
                        </a:cubicBezTo>
                        <a:cubicBezTo>
                          <a:pt x="5185450" y="1113523"/>
                          <a:pt x="5194530" y="1104047"/>
                          <a:pt x="5209647" y="1099598"/>
                        </a:cubicBezTo>
                        <a:cubicBezTo>
                          <a:pt x="5315852" y="1072984"/>
                          <a:pt x="5199656" y="1115224"/>
                          <a:pt x="5291597" y="1075026"/>
                        </a:cubicBezTo>
                        <a:cubicBezTo>
                          <a:pt x="5300197" y="1072566"/>
                          <a:pt x="5308086" y="1066615"/>
                          <a:pt x="5315010" y="1062740"/>
                        </a:cubicBezTo>
                        <a:cubicBezTo>
                          <a:pt x="5428931" y="1024017"/>
                          <a:pt x="5267370" y="1084479"/>
                          <a:pt x="5432082" y="1007453"/>
                        </a:cubicBezTo>
                        <a:cubicBezTo>
                          <a:pt x="5443002" y="1000840"/>
                          <a:pt x="5453487" y="994270"/>
                          <a:pt x="5467203" y="989024"/>
                        </a:cubicBezTo>
                        <a:cubicBezTo>
                          <a:pt x="5479272" y="985504"/>
                          <a:pt x="5492024" y="982031"/>
                          <a:pt x="5502325" y="976738"/>
                        </a:cubicBezTo>
                        <a:cubicBezTo>
                          <a:pt x="5521509" y="956340"/>
                          <a:pt x="5590365" y="934163"/>
                          <a:pt x="5607688" y="921451"/>
                        </a:cubicBezTo>
                        <a:cubicBezTo>
                          <a:pt x="5630989" y="913003"/>
                          <a:pt x="5631514" y="909742"/>
                          <a:pt x="5654517" y="896878"/>
                        </a:cubicBezTo>
                        <a:cubicBezTo>
                          <a:pt x="5665788" y="892341"/>
                          <a:pt x="5679789" y="884643"/>
                          <a:pt x="5689637" y="878450"/>
                        </a:cubicBezTo>
                        <a:cubicBezTo>
                          <a:pt x="5698889" y="873086"/>
                          <a:pt x="5703148" y="864616"/>
                          <a:pt x="5713051" y="860021"/>
                        </a:cubicBezTo>
                        <a:cubicBezTo>
                          <a:pt x="5722767" y="854370"/>
                          <a:pt x="5738086" y="853800"/>
                          <a:pt x="5748173" y="847734"/>
                        </a:cubicBezTo>
                        <a:cubicBezTo>
                          <a:pt x="5772593" y="835570"/>
                          <a:pt x="5787276" y="820282"/>
                          <a:pt x="5818416" y="810876"/>
                        </a:cubicBezTo>
                        <a:cubicBezTo>
                          <a:pt x="5899316" y="781929"/>
                          <a:pt x="5860984" y="791980"/>
                          <a:pt x="5923779" y="780162"/>
                        </a:cubicBezTo>
                        <a:cubicBezTo>
                          <a:pt x="5932289" y="776363"/>
                          <a:pt x="5937280" y="770028"/>
                          <a:pt x="5947193" y="767875"/>
                        </a:cubicBezTo>
                        <a:cubicBezTo>
                          <a:pt x="5973361" y="762333"/>
                          <a:pt x="6028805" y="755835"/>
                          <a:pt x="6064265" y="749447"/>
                        </a:cubicBezTo>
                        <a:cubicBezTo>
                          <a:pt x="6176744" y="750566"/>
                          <a:pt x="6136269" y="747468"/>
                          <a:pt x="6193042" y="761732"/>
                        </a:cubicBezTo>
                      </a:path>
                      <a:path w="6193042" h="1216316" stroke="0" extrusionOk="0">
                        <a:moveTo>
                          <a:pt x="0" y="767875"/>
                        </a:moveTo>
                        <a:cubicBezTo>
                          <a:pt x="39747" y="763645"/>
                          <a:pt x="85237" y="765802"/>
                          <a:pt x="128776" y="761732"/>
                        </a:cubicBezTo>
                        <a:cubicBezTo>
                          <a:pt x="140682" y="760364"/>
                          <a:pt x="152634" y="755088"/>
                          <a:pt x="163899" y="755589"/>
                        </a:cubicBezTo>
                        <a:cubicBezTo>
                          <a:pt x="183752" y="754793"/>
                          <a:pt x="200466" y="751591"/>
                          <a:pt x="222433" y="749447"/>
                        </a:cubicBezTo>
                        <a:cubicBezTo>
                          <a:pt x="266863" y="734453"/>
                          <a:pt x="334384" y="739906"/>
                          <a:pt x="362918" y="737161"/>
                        </a:cubicBezTo>
                        <a:cubicBezTo>
                          <a:pt x="387821" y="732602"/>
                          <a:pt x="406979" y="735109"/>
                          <a:pt x="433161" y="731018"/>
                        </a:cubicBezTo>
                        <a:cubicBezTo>
                          <a:pt x="449303" y="728236"/>
                          <a:pt x="467210" y="727804"/>
                          <a:pt x="479988" y="724874"/>
                        </a:cubicBezTo>
                        <a:cubicBezTo>
                          <a:pt x="502884" y="724390"/>
                          <a:pt x="523513" y="718012"/>
                          <a:pt x="550231" y="712588"/>
                        </a:cubicBezTo>
                        <a:cubicBezTo>
                          <a:pt x="555836" y="707859"/>
                          <a:pt x="583545" y="712486"/>
                          <a:pt x="597060" y="706445"/>
                        </a:cubicBezTo>
                        <a:cubicBezTo>
                          <a:pt x="613764" y="701275"/>
                          <a:pt x="629200" y="699959"/>
                          <a:pt x="643887" y="694160"/>
                        </a:cubicBezTo>
                        <a:cubicBezTo>
                          <a:pt x="697846" y="670348"/>
                          <a:pt x="649294" y="686373"/>
                          <a:pt x="725837" y="669587"/>
                        </a:cubicBezTo>
                        <a:cubicBezTo>
                          <a:pt x="738009" y="668362"/>
                          <a:pt x="749408" y="664776"/>
                          <a:pt x="760959" y="663444"/>
                        </a:cubicBezTo>
                        <a:cubicBezTo>
                          <a:pt x="781361" y="652998"/>
                          <a:pt x="808484" y="644070"/>
                          <a:pt x="831202" y="638872"/>
                        </a:cubicBezTo>
                        <a:cubicBezTo>
                          <a:pt x="891454" y="622459"/>
                          <a:pt x="856110" y="636809"/>
                          <a:pt x="936565" y="608158"/>
                        </a:cubicBezTo>
                        <a:cubicBezTo>
                          <a:pt x="964019" y="600253"/>
                          <a:pt x="973683" y="596555"/>
                          <a:pt x="995101" y="583585"/>
                        </a:cubicBezTo>
                        <a:cubicBezTo>
                          <a:pt x="1004885" y="577500"/>
                          <a:pt x="1009977" y="569632"/>
                          <a:pt x="1018514" y="565156"/>
                        </a:cubicBezTo>
                        <a:cubicBezTo>
                          <a:pt x="1022155" y="558979"/>
                          <a:pt x="1024563" y="552437"/>
                          <a:pt x="1030221" y="546727"/>
                        </a:cubicBezTo>
                        <a:cubicBezTo>
                          <a:pt x="1035857" y="539867"/>
                          <a:pt x="1048142" y="535848"/>
                          <a:pt x="1053635" y="528298"/>
                        </a:cubicBezTo>
                        <a:cubicBezTo>
                          <a:pt x="1060569" y="520348"/>
                          <a:pt x="1060179" y="511109"/>
                          <a:pt x="1065343" y="503726"/>
                        </a:cubicBezTo>
                        <a:cubicBezTo>
                          <a:pt x="1068168" y="498053"/>
                          <a:pt x="1071448" y="492045"/>
                          <a:pt x="1077050" y="485297"/>
                        </a:cubicBezTo>
                        <a:cubicBezTo>
                          <a:pt x="1082616" y="477566"/>
                          <a:pt x="1094559" y="469138"/>
                          <a:pt x="1100464" y="460725"/>
                        </a:cubicBezTo>
                        <a:cubicBezTo>
                          <a:pt x="1104663" y="455257"/>
                          <a:pt x="1107824" y="449125"/>
                          <a:pt x="1112171" y="442296"/>
                        </a:cubicBezTo>
                        <a:cubicBezTo>
                          <a:pt x="1116687" y="433672"/>
                          <a:pt x="1116813" y="425631"/>
                          <a:pt x="1123878" y="417724"/>
                        </a:cubicBezTo>
                        <a:cubicBezTo>
                          <a:pt x="1129985" y="411389"/>
                          <a:pt x="1139574" y="409428"/>
                          <a:pt x="1147293" y="405438"/>
                        </a:cubicBezTo>
                        <a:cubicBezTo>
                          <a:pt x="1150481" y="400173"/>
                          <a:pt x="1153551" y="392117"/>
                          <a:pt x="1159000" y="387009"/>
                        </a:cubicBezTo>
                        <a:cubicBezTo>
                          <a:pt x="1165090" y="380959"/>
                          <a:pt x="1176693" y="379152"/>
                          <a:pt x="1182413" y="374723"/>
                        </a:cubicBezTo>
                        <a:cubicBezTo>
                          <a:pt x="1190501" y="370618"/>
                          <a:pt x="1197221" y="363122"/>
                          <a:pt x="1205827" y="356294"/>
                        </a:cubicBezTo>
                        <a:cubicBezTo>
                          <a:pt x="1213835" y="350566"/>
                          <a:pt x="1221741" y="348766"/>
                          <a:pt x="1229242" y="344008"/>
                        </a:cubicBezTo>
                        <a:cubicBezTo>
                          <a:pt x="1267720" y="320501"/>
                          <a:pt x="1251882" y="316020"/>
                          <a:pt x="1311192" y="294863"/>
                        </a:cubicBezTo>
                        <a:cubicBezTo>
                          <a:pt x="1428433" y="280478"/>
                          <a:pt x="1227002" y="316669"/>
                          <a:pt x="1416555" y="270292"/>
                        </a:cubicBezTo>
                        <a:cubicBezTo>
                          <a:pt x="1431615" y="264597"/>
                          <a:pt x="1447960" y="260520"/>
                          <a:pt x="1463383" y="258006"/>
                        </a:cubicBezTo>
                        <a:cubicBezTo>
                          <a:pt x="1481822" y="255885"/>
                          <a:pt x="1504359" y="253369"/>
                          <a:pt x="1521918" y="251862"/>
                        </a:cubicBezTo>
                        <a:cubicBezTo>
                          <a:pt x="1631074" y="242640"/>
                          <a:pt x="1644270" y="242977"/>
                          <a:pt x="1791181" y="239576"/>
                        </a:cubicBezTo>
                        <a:cubicBezTo>
                          <a:pt x="1941226" y="238740"/>
                          <a:pt x="2091814" y="246358"/>
                          <a:pt x="2271171" y="233434"/>
                        </a:cubicBezTo>
                        <a:cubicBezTo>
                          <a:pt x="2322867" y="236604"/>
                          <a:pt x="2361853" y="219976"/>
                          <a:pt x="2411656" y="221148"/>
                        </a:cubicBezTo>
                        <a:cubicBezTo>
                          <a:pt x="2422716" y="218969"/>
                          <a:pt x="2435111" y="216987"/>
                          <a:pt x="2446777" y="215005"/>
                        </a:cubicBezTo>
                        <a:cubicBezTo>
                          <a:pt x="2462180" y="212399"/>
                          <a:pt x="2480111" y="212494"/>
                          <a:pt x="2493606" y="208861"/>
                        </a:cubicBezTo>
                        <a:cubicBezTo>
                          <a:pt x="2494401" y="211629"/>
                          <a:pt x="2582220" y="192957"/>
                          <a:pt x="2598969" y="190432"/>
                        </a:cubicBezTo>
                        <a:cubicBezTo>
                          <a:pt x="2615084" y="190632"/>
                          <a:pt x="2630490" y="186848"/>
                          <a:pt x="2634091" y="184290"/>
                        </a:cubicBezTo>
                        <a:cubicBezTo>
                          <a:pt x="2645654" y="178098"/>
                          <a:pt x="2657670" y="174778"/>
                          <a:pt x="2669212" y="172004"/>
                        </a:cubicBezTo>
                        <a:cubicBezTo>
                          <a:pt x="2690296" y="170816"/>
                          <a:pt x="2719746" y="167448"/>
                          <a:pt x="2739454" y="159717"/>
                        </a:cubicBezTo>
                        <a:cubicBezTo>
                          <a:pt x="2791136" y="143596"/>
                          <a:pt x="2816692" y="128809"/>
                          <a:pt x="2844818" y="122859"/>
                        </a:cubicBezTo>
                        <a:cubicBezTo>
                          <a:pt x="2856979" y="119250"/>
                          <a:pt x="2864821" y="113999"/>
                          <a:pt x="2879940" y="110573"/>
                        </a:cubicBezTo>
                        <a:cubicBezTo>
                          <a:pt x="2891686" y="111392"/>
                          <a:pt x="2904155" y="104507"/>
                          <a:pt x="2915060" y="104430"/>
                        </a:cubicBezTo>
                        <a:cubicBezTo>
                          <a:pt x="2974946" y="71304"/>
                          <a:pt x="2929304" y="92259"/>
                          <a:pt x="2985303" y="73715"/>
                        </a:cubicBezTo>
                        <a:cubicBezTo>
                          <a:pt x="3016464" y="63235"/>
                          <a:pt x="3039256" y="44731"/>
                          <a:pt x="3078959" y="36857"/>
                        </a:cubicBezTo>
                        <a:cubicBezTo>
                          <a:pt x="3098790" y="34353"/>
                          <a:pt x="3115492" y="27342"/>
                          <a:pt x="3137495" y="24571"/>
                        </a:cubicBezTo>
                        <a:cubicBezTo>
                          <a:pt x="3153427" y="18450"/>
                          <a:pt x="3167301" y="15084"/>
                          <a:pt x="3184323" y="12285"/>
                        </a:cubicBezTo>
                        <a:cubicBezTo>
                          <a:pt x="3214852" y="6946"/>
                          <a:pt x="3277981" y="0"/>
                          <a:pt x="3277981" y="0"/>
                        </a:cubicBezTo>
                        <a:cubicBezTo>
                          <a:pt x="3306827" y="1166"/>
                          <a:pt x="3343289" y="-902"/>
                          <a:pt x="3371637" y="6142"/>
                        </a:cubicBezTo>
                        <a:cubicBezTo>
                          <a:pt x="3387374" y="7159"/>
                          <a:pt x="3397203" y="13951"/>
                          <a:pt x="3406758" y="18428"/>
                        </a:cubicBezTo>
                        <a:cubicBezTo>
                          <a:pt x="3431854" y="29317"/>
                          <a:pt x="3449890" y="38476"/>
                          <a:pt x="3465293" y="55286"/>
                        </a:cubicBezTo>
                        <a:cubicBezTo>
                          <a:pt x="3473407" y="63602"/>
                          <a:pt x="3479861" y="71773"/>
                          <a:pt x="3488707" y="79858"/>
                        </a:cubicBezTo>
                        <a:cubicBezTo>
                          <a:pt x="3522675" y="157243"/>
                          <a:pt x="3524368" y="139868"/>
                          <a:pt x="3500414" y="251862"/>
                        </a:cubicBezTo>
                        <a:cubicBezTo>
                          <a:pt x="3497869" y="260811"/>
                          <a:pt x="3487711" y="268049"/>
                          <a:pt x="3477000" y="276435"/>
                        </a:cubicBezTo>
                        <a:cubicBezTo>
                          <a:pt x="3434454" y="311505"/>
                          <a:pt x="3452360" y="300719"/>
                          <a:pt x="3406758" y="331722"/>
                        </a:cubicBezTo>
                        <a:cubicBezTo>
                          <a:pt x="3384725" y="352118"/>
                          <a:pt x="3347465" y="385803"/>
                          <a:pt x="3301394" y="393152"/>
                        </a:cubicBezTo>
                        <a:cubicBezTo>
                          <a:pt x="3291180" y="397240"/>
                          <a:pt x="3279355" y="397980"/>
                          <a:pt x="3266272" y="399295"/>
                        </a:cubicBezTo>
                        <a:cubicBezTo>
                          <a:pt x="3238497" y="417543"/>
                          <a:pt x="3219706" y="426720"/>
                          <a:pt x="3184323" y="436153"/>
                        </a:cubicBezTo>
                        <a:cubicBezTo>
                          <a:pt x="3149608" y="445688"/>
                          <a:pt x="3120862" y="450063"/>
                          <a:pt x="3090666" y="460725"/>
                        </a:cubicBezTo>
                        <a:cubicBezTo>
                          <a:pt x="3041919" y="476341"/>
                          <a:pt x="3071582" y="474416"/>
                          <a:pt x="3008717" y="479154"/>
                        </a:cubicBezTo>
                        <a:cubicBezTo>
                          <a:pt x="2994451" y="482925"/>
                          <a:pt x="2976153" y="486312"/>
                          <a:pt x="2961889" y="491440"/>
                        </a:cubicBezTo>
                        <a:cubicBezTo>
                          <a:pt x="2962651" y="492553"/>
                          <a:pt x="2876404" y="505887"/>
                          <a:pt x="2856525" y="509869"/>
                        </a:cubicBezTo>
                        <a:cubicBezTo>
                          <a:pt x="2851394" y="510939"/>
                          <a:pt x="2836015" y="511079"/>
                          <a:pt x="2821404" y="516012"/>
                        </a:cubicBezTo>
                        <a:cubicBezTo>
                          <a:pt x="2810162" y="516647"/>
                          <a:pt x="2796996" y="520243"/>
                          <a:pt x="2786283" y="522155"/>
                        </a:cubicBezTo>
                        <a:cubicBezTo>
                          <a:pt x="2749599" y="532525"/>
                          <a:pt x="2697058" y="546102"/>
                          <a:pt x="2657505" y="552870"/>
                        </a:cubicBezTo>
                        <a:cubicBezTo>
                          <a:pt x="2639912" y="554373"/>
                          <a:pt x="2618822" y="557129"/>
                          <a:pt x="2598969" y="559014"/>
                        </a:cubicBezTo>
                        <a:cubicBezTo>
                          <a:pt x="2584616" y="563368"/>
                          <a:pt x="2568815" y="567372"/>
                          <a:pt x="2552142" y="571299"/>
                        </a:cubicBezTo>
                        <a:cubicBezTo>
                          <a:pt x="2526541" y="579696"/>
                          <a:pt x="2493062" y="585047"/>
                          <a:pt x="2470192" y="583585"/>
                        </a:cubicBezTo>
                        <a:cubicBezTo>
                          <a:pt x="2373714" y="626464"/>
                          <a:pt x="2506997" y="567863"/>
                          <a:pt x="2399950" y="602015"/>
                        </a:cubicBezTo>
                        <a:cubicBezTo>
                          <a:pt x="2389593" y="604980"/>
                          <a:pt x="2377829" y="611052"/>
                          <a:pt x="2364827" y="614300"/>
                        </a:cubicBezTo>
                        <a:cubicBezTo>
                          <a:pt x="2251736" y="637519"/>
                          <a:pt x="2421083" y="589336"/>
                          <a:pt x="2259464" y="645016"/>
                        </a:cubicBezTo>
                        <a:cubicBezTo>
                          <a:pt x="2245330" y="650991"/>
                          <a:pt x="2225804" y="655933"/>
                          <a:pt x="2212637" y="663444"/>
                        </a:cubicBezTo>
                        <a:cubicBezTo>
                          <a:pt x="2194306" y="676098"/>
                          <a:pt x="2180567" y="686802"/>
                          <a:pt x="2165808" y="700303"/>
                        </a:cubicBezTo>
                        <a:cubicBezTo>
                          <a:pt x="2159594" y="708099"/>
                          <a:pt x="2153491" y="708775"/>
                          <a:pt x="2142394" y="718731"/>
                        </a:cubicBezTo>
                        <a:cubicBezTo>
                          <a:pt x="2101041" y="782686"/>
                          <a:pt x="2118615" y="757944"/>
                          <a:pt x="2095565" y="798590"/>
                        </a:cubicBezTo>
                        <a:cubicBezTo>
                          <a:pt x="2097553" y="842018"/>
                          <a:pt x="2110040" y="898341"/>
                          <a:pt x="2107272" y="946023"/>
                        </a:cubicBezTo>
                        <a:cubicBezTo>
                          <a:pt x="2107376" y="952220"/>
                          <a:pt x="2116731" y="958691"/>
                          <a:pt x="2118979" y="964452"/>
                        </a:cubicBezTo>
                        <a:cubicBezTo>
                          <a:pt x="2125066" y="981336"/>
                          <a:pt x="2123960" y="999143"/>
                          <a:pt x="2142394" y="1013596"/>
                        </a:cubicBezTo>
                        <a:cubicBezTo>
                          <a:pt x="2152191" y="1021900"/>
                          <a:pt x="2164351" y="1028643"/>
                          <a:pt x="2177515" y="1038168"/>
                        </a:cubicBezTo>
                        <a:cubicBezTo>
                          <a:pt x="2193336" y="1047368"/>
                          <a:pt x="2204311" y="1064408"/>
                          <a:pt x="2224344" y="1075026"/>
                        </a:cubicBezTo>
                        <a:cubicBezTo>
                          <a:pt x="2346676" y="1131956"/>
                          <a:pt x="2271186" y="1095438"/>
                          <a:pt x="2341414" y="1130313"/>
                        </a:cubicBezTo>
                        <a:cubicBezTo>
                          <a:pt x="2355698" y="1133679"/>
                          <a:pt x="2371293" y="1143780"/>
                          <a:pt x="2388243" y="1148742"/>
                        </a:cubicBezTo>
                        <a:cubicBezTo>
                          <a:pt x="2400630" y="1155271"/>
                          <a:pt x="2412023" y="1155108"/>
                          <a:pt x="2423363" y="1161029"/>
                        </a:cubicBezTo>
                        <a:cubicBezTo>
                          <a:pt x="2438169" y="1165833"/>
                          <a:pt x="2452244" y="1171951"/>
                          <a:pt x="2470192" y="1179457"/>
                        </a:cubicBezTo>
                        <a:cubicBezTo>
                          <a:pt x="2484353" y="1183028"/>
                          <a:pt x="2500140" y="1183964"/>
                          <a:pt x="2517020" y="1185600"/>
                        </a:cubicBezTo>
                        <a:cubicBezTo>
                          <a:pt x="2575271" y="1198463"/>
                          <a:pt x="2521825" y="1181477"/>
                          <a:pt x="2598969" y="1197886"/>
                        </a:cubicBezTo>
                        <a:cubicBezTo>
                          <a:pt x="2775265" y="1199833"/>
                          <a:pt x="2654315" y="1194082"/>
                          <a:pt x="2762868" y="1216316"/>
                        </a:cubicBezTo>
                        <a:cubicBezTo>
                          <a:pt x="2849635" y="1207076"/>
                          <a:pt x="2964850" y="1207328"/>
                          <a:pt x="3067253" y="1210173"/>
                        </a:cubicBezTo>
                        <a:cubicBezTo>
                          <a:pt x="3087273" y="1208236"/>
                          <a:pt x="3105712" y="1209573"/>
                          <a:pt x="3125788" y="1204030"/>
                        </a:cubicBezTo>
                        <a:cubicBezTo>
                          <a:pt x="3156541" y="1196461"/>
                          <a:pt x="3183824" y="1188476"/>
                          <a:pt x="3219445" y="1179457"/>
                        </a:cubicBezTo>
                        <a:cubicBezTo>
                          <a:pt x="3235236" y="1175691"/>
                          <a:pt x="3250194" y="1169471"/>
                          <a:pt x="3266272" y="1167172"/>
                        </a:cubicBezTo>
                        <a:cubicBezTo>
                          <a:pt x="3286075" y="1163142"/>
                          <a:pt x="3307041" y="1161293"/>
                          <a:pt x="3324808" y="1154885"/>
                        </a:cubicBezTo>
                        <a:cubicBezTo>
                          <a:pt x="3540879" y="1080929"/>
                          <a:pt x="3318629" y="1154813"/>
                          <a:pt x="3477000" y="1087312"/>
                        </a:cubicBezTo>
                        <a:cubicBezTo>
                          <a:pt x="3519517" y="1068725"/>
                          <a:pt x="3534027" y="1066525"/>
                          <a:pt x="3570657" y="1044311"/>
                        </a:cubicBezTo>
                        <a:cubicBezTo>
                          <a:pt x="3580200" y="1039237"/>
                          <a:pt x="3585599" y="1030028"/>
                          <a:pt x="3594070" y="1025882"/>
                        </a:cubicBezTo>
                        <a:cubicBezTo>
                          <a:pt x="3599778" y="1021167"/>
                          <a:pt x="3608948" y="1018573"/>
                          <a:pt x="3617486" y="1013596"/>
                        </a:cubicBezTo>
                        <a:cubicBezTo>
                          <a:pt x="3632792" y="1004104"/>
                          <a:pt x="3651844" y="995401"/>
                          <a:pt x="3664313" y="982881"/>
                        </a:cubicBezTo>
                        <a:cubicBezTo>
                          <a:pt x="3680389" y="971063"/>
                          <a:pt x="3690588" y="958118"/>
                          <a:pt x="3711142" y="946023"/>
                        </a:cubicBezTo>
                        <a:cubicBezTo>
                          <a:pt x="3765115" y="913652"/>
                          <a:pt x="3734551" y="937206"/>
                          <a:pt x="3793091" y="890736"/>
                        </a:cubicBezTo>
                        <a:cubicBezTo>
                          <a:pt x="3806102" y="885496"/>
                          <a:pt x="3831450" y="864558"/>
                          <a:pt x="3839919" y="853877"/>
                        </a:cubicBezTo>
                        <a:cubicBezTo>
                          <a:pt x="3849856" y="843032"/>
                          <a:pt x="3856649" y="840073"/>
                          <a:pt x="3863334" y="835449"/>
                        </a:cubicBezTo>
                        <a:cubicBezTo>
                          <a:pt x="3866853" y="829441"/>
                          <a:pt x="3869420" y="822138"/>
                          <a:pt x="3875041" y="817020"/>
                        </a:cubicBezTo>
                        <a:cubicBezTo>
                          <a:pt x="3887140" y="804359"/>
                          <a:pt x="3913703" y="797128"/>
                          <a:pt x="3921868" y="780162"/>
                        </a:cubicBezTo>
                        <a:cubicBezTo>
                          <a:pt x="3937784" y="754359"/>
                          <a:pt x="3923550" y="766859"/>
                          <a:pt x="3956991" y="743304"/>
                        </a:cubicBezTo>
                        <a:cubicBezTo>
                          <a:pt x="3988425" y="686393"/>
                          <a:pt x="3923514" y="786018"/>
                          <a:pt x="3992111" y="694160"/>
                        </a:cubicBezTo>
                        <a:cubicBezTo>
                          <a:pt x="3999887" y="682989"/>
                          <a:pt x="4007939" y="669044"/>
                          <a:pt x="4015526" y="657301"/>
                        </a:cubicBezTo>
                        <a:cubicBezTo>
                          <a:pt x="4019530" y="652414"/>
                          <a:pt x="4024876" y="645399"/>
                          <a:pt x="4027233" y="638872"/>
                        </a:cubicBezTo>
                        <a:cubicBezTo>
                          <a:pt x="4029876" y="629552"/>
                          <a:pt x="4038593" y="608347"/>
                          <a:pt x="4038940" y="602015"/>
                        </a:cubicBezTo>
                        <a:cubicBezTo>
                          <a:pt x="4033026" y="474119"/>
                          <a:pt x="4041139" y="318148"/>
                          <a:pt x="4050647" y="208861"/>
                        </a:cubicBezTo>
                        <a:cubicBezTo>
                          <a:pt x="4049146" y="197744"/>
                          <a:pt x="4057235" y="188229"/>
                          <a:pt x="4062354" y="178147"/>
                        </a:cubicBezTo>
                        <a:cubicBezTo>
                          <a:pt x="4073152" y="154441"/>
                          <a:pt x="4076905" y="160001"/>
                          <a:pt x="4097476" y="135146"/>
                        </a:cubicBezTo>
                        <a:cubicBezTo>
                          <a:pt x="4101177" y="129278"/>
                          <a:pt x="4102520" y="122575"/>
                          <a:pt x="4109183" y="116716"/>
                        </a:cubicBezTo>
                        <a:cubicBezTo>
                          <a:pt x="4118809" y="112619"/>
                          <a:pt x="4150593" y="84828"/>
                          <a:pt x="4167717" y="79858"/>
                        </a:cubicBezTo>
                        <a:cubicBezTo>
                          <a:pt x="4192193" y="73598"/>
                          <a:pt x="4210176" y="62477"/>
                          <a:pt x="4237960" y="55286"/>
                        </a:cubicBezTo>
                        <a:cubicBezTo>
                          <a:pt x="4263614" y="47311"/>
                          <a:pt x="4278752" y="51822"/>
                          <a:pt x="4308202" y="43001"/>
                        </a:cubicBezTo>
                        <a:cubicBezTo>
                          <a:pt x="4417960" y="39142"/>
                          <a:pt x="4497972" y="38117"/>
                          <a:pt x="4600880" y="55286"/>
                        </a:cubicBezTo>
                        <a:cubicBezTo>
                          <a:pt x="4611413" y="56353"/>
                          <a:pt x="4625533" y="58960"/>
                          <a:pt x="4636000" y="61429"/>
                        </a:cubicBezTo>
                        <a:cubicBezTo>
                          <a:pt x="4655554" y="70600"/>
                          <a:pt x="4684962" y="80783"/>
                          <a:pt x="4694536" y="92145"/>
                        </a:cubicBezTo>
                        <a:cubicBezTo>
                          <a:pt x="4719906" y="127827"/>
                          <a:pt x="4683179" y="90446"/>
                          <a:pt x="4729657" y="129003"/>
                        </a:cubicBezTo>
                        <a:cubicBezTo>
                          <a:pt x="4733856" y="134968"/>
                          <a:pt x="4736703" y="141854"/>
                          <a:pt x="4741364" y="147431"/>
                        </a:cubicBezTo>
                        <a:cubicBezTo>
                          <a:pt x="4748783" y="159823"/>
                          <a:pt x="4756653" y="168444"/>
                          <a:pt x="4764779" y="178147"/>
                        </a:cubicBezTo>
                        <a:cubicBezTo>
                          <a:pt x="4771325" y="186576"/>
                          <a:pt x="4772426" y="193724"/>
                          <a:pt x="4776486" y="202718"/>
                        </a:cubicBezTo>
                        <a:cubicBezTo>
                          <a:pt x="4793265" y="241759"/>
                          <a:pt x="4789816" y="240524"/>
                          <a:pt x="4799900" y="288720"/>
                        </a:cubicBezTo>
                        <a:cubicBezTo>
                          <a:pt x="4795199" y="339715"/>
                          <a:pt x="4795871" y="418896"/>
                          <a:pt x="4788193" y="479154"/>
                        </a:cubicBezTo>
                        <a:cubicBezTo>
                          <a:pt x="4787115" y="486505"/>
                          <a:pt x="4779351" y="490954"/>
                          <a:pt x="4776486" y="497583"/>
                        </a:cubicBezTo>
                        <a:cubicBezTo>
                          <a:pt x="4770201" y="510686"/>
                          <a:pt x="4768997" y="523366"/>
                          <a:pt x="4764779" y="534441"/>
                        </a:cubicBezTo>
                        <a:cubicBezTo>
                          <a:pt x="4756732" y="555041"/>
                          <a:pt x="4726940" y="603846"/>
                          <a:pt x="4717950" y="614300"/>
                        </a:cubicBezTo>
                        <a:cubicBezTo>
                          <a:pt x="4712406" y="623363"/>
                          <a:pt x="4701497" y="632845"/>
                          <a:pt x="4694536" y="638872"/>
                        </a:cubicBezTo>
                        <a:cubicBezTo>
                          <a:pt x="4675870" y="683001"/>
                          <a:pt x="4691567" y="640252"/>
                          <a:pt x="4636000" y="700303"/>
                        </a:cubicBezTo>
                        <a:cubicBezTo>
                          <a:pt x="4617974" y="712320"/>
                          <a:pt x="4603950" y="732394"/>
                          <a:pt x="4589173" y="749447"/>
                        </a:cubicBezTo>
                        <a:cubicBezTo>
                          <a:pt x="4582235" y="757385"/>
                          <a:pt x="4576401" y="767000"/>
                          <a:pt x="4565758" y="774019"/>
                        </a:cubicBezTo>
                        <a:cubicBezTo>
                          <a:pt x="4548014" y="783692"/>
                          <a:pt x="4542555" y="786590"/>
                          <a:pt x="4530637" y="798590"/>
                        </a:cubicBezTo>
                        <a:cubicBezTo>
                          <a:pt x="4498767" y="854400"/>
                          <a:pt x="4550600" y="776563"/>
                          <a:pt x="4495515" y="829306"/>
                        </a:cubicBezTo>
                        <a:cubicBezTo>
                          <a:pt x="4477269" y="844714"/>
                          <a:pt x="4465280" y="861809"/>
                          <a:pt x="4448688" y="878450"/>
                        </a:cubicBezTo>
                        <a:cubicBezTo>
                          <a:pt x="4331334" y="966112"/>
                          <a:pt x="4474115" y="847585"/>
                          <a:pt x="4390152" y="933737"/>
                        </a:cubicBezTo>
                        <a:cubicBezTo>
                          <a:pt x="4352669" y="1003319"/>
                          <a:pt x="4401467" y="904350"/>
                          <a:pt x="4366738" y="976738"/>
                        </a:cubicBezTo>
                        <a:cubicBezTo>
                          <a:pt x="4362784" y="985468"/>
                          <a:pt x="4358051" y="993087"/>
                          <a:pt x="4355031" y="1001310"/>
                        </a:cubicBezTo>
                        <a:cubicBezTo>
                          <a:pt x="4363058" y="1016882"/>
                          <a:pt x="4358182" y="1049144"/>
                          <a:pt x="4378445" y="1068883"/>
                        </a:cubicBezTo>
                        <a:cubicBezTo>
                          <a:pt x="4400393" y="1091882"/>
                          <a:pt x="4398571" y="1081738"/>
                          <a:pt x="4425274" y="1099598"/>
                        </a:cubicBezTo>
                        <a:cubicBezTo>
                          <a:pt x="4502643" y="1156946"/>
                          <a:pt x="4414963" y="1093719"/>
                          <a:pt x="4495515" y="1136456"/>
                        </a:cubicBezTo>
                        <a:cubicBezTo>
                          <a:pt x="4533005" y="1148347"/>
                          <a:pt x="4504019" y="1146777"/>
                          <a:pt x="4554051" y="1161029"/>
                        </a:cubicBezTo>
                        <a:cubicBezTo>
                          <a:pt x="4577726" y="1167598"/>
                          <a:pt x="4624469" y="1170798"/>
                          <a:pt x="4647707" y="1173314"/>
                        </a:cubicBezTo>
                        <a:cubicBezTo>
                          <a:pt x="4662340" y="1173710"/>
                          <a:pt x="4681398" y="1176808"/>
                          <a:pt x="4694536" y="1179457"/>
                        </a:cubicBezTo>
                        <a:cubicBezTo>
                          <a:pt x="4700646" y="1172501"/>
                          <a:pt x="4925137" y="1188360"/>
                          <a:pt x="5010628" y="1167172"/>
                        </a:cubicBezTo>
                        <a:cubicBezTo>
                          <a:pt x="5062984" y="1156751"/>
                          <a:pt x="5049450" y="1153907"/>
                          <a:pt x="5092577" y="1142599"/>
                        </a:cubicBezTo>
                        <a:cubicBezTo>
                          <a:pt x="5130257" y="1130489"/>
                          <a:pt x="5143048" y="1133794"/>
                          <a:pt x="5174527" y="1118028"/>
                        </a:cubicBezTo>
                        <a:cubicBezTo>
                          <a:pt x="5188532" y="1111507"/>
                          <a:pt x="5198006" y="1105153"/>
                          <a:pt x="5209647" y="1099598"/>
                        </a:cubicBezTo>
                        <a:cubicBezTo>
                          <a:pt x="5308032" y="1064465"/>
                          <a:pt x="5197164" y="1130508"/>
                          <a:pt x="5291597" y="1075026"/>
                        </a:cubicBezTo>
                        <a:cubicBezTo>
                          <a:pt x="5300097" y="1071250"/>
                          <a:pt x="5305717" y="1066642"/>
                          <a:pt x="5315010" y="1062740"/>
                        </a:cubicBezTo>
                        <a:cubicBezTo>
                          <a:pt x="5434892" y="1030211"/>
                          <a:pt x="5276454" y="1071699"/>
                          <a:pt x="5432082" y="1007453"/>
                        </a:cubicBezTo>
                        <a:cubicBezTo>
                          <a:pt x="5443521" y="1001503"/>
                          <a:pt x="5453592" y="996002"/>
                          <a:pt x="5467203" y="989024"/>
                        </a:cubicBezTo>
                        <a:cubicBezTo>
                          <a:pt x="5479434" y="984991"/>
                          <a:pt x="5491592" y="981816"/>
                          <a:pt x="5502325" y="976738"/>
                        </a:cubicBezTo>
                        <a:cubicBezTo>
                          <a:pt x="5521044" y="973781"/>
                          <a:pt x="5560050" y="949994"/>
                          <a:pt x="5607688" y="921451"/>
                        </a:cubicBezTo>
                        <a:cubicBezTo>
                          <a:pt x="5616269" y="920554"/>
                          <a:pt x="5643721" y="906506"/>
                          <a:pt x="5654517" y="896878"/>
                        </a:cubicBezTo>
                        <a:cubicBezTo>
                          <a:pt x="5667611" y="890106"/>
                          <a:pt x="5680600" y="884949"/>
                          <a:pt x="5689637" y="878450"/>
                        </a:cubicBezTo>
                        <a:cubicBezTo>
                          <a:pt x="5697827" y="872566"/>
                          <a:pt x="5702857" y="865310"/>
                          <a:pt x="5713051" y="860021"/>
                        </a:cubicBezTo>
                        <a:cubicBezTo>
                          <a:pt x="5722736" y="854545"/>
                          <a:pt x="5738626" y="851128"/>
                          <a:pt x="5748173" y="847734"/>
                        </a:cubicBezTo>
                        <a:cubicBezTo>
                          <a:pt x="5770976" y="839131"/>
                          <a:pt x="5787413" y="822262"/>
                          <a:pt x="5818416" y="810876"/>
                        </a:cubicBezTo>
                        <a:cubicBezTo>
                          <a:pt x="5899930" y="787159"/>
                          <a:pt x="5863560" y="790637"/>
                          <a:pt x="5923779" y="780162"/>
                        </a:cubicBezTo>
                        <a:cubicBezTo>
                          <a:pt x="5931860" y="776429"/>
                          <a:pt x="5937418" y="771228"/>
                          <a:pt x="5947193" y="767875"/>
                        </a:cubicBezTo>
                        <a:cubicBezTo>
                          <a:pt x="5979399" y="760968"/>
                          <a:pt x="6030604" y="748304"/>
                          <a:pt x="6064265" y="749447"/>
                        </a:cubicBezTo>
                        <a:cubicBezTo>
                          <a:pt x="6180526" y="754568"/>
                          <a:pt x="6142876" y="753365"/>
                          <a:pt x="6193042" y="761732"/>
                        </a:cubicBezTo>
                      </a:path>
                    </a:pathLst>
                  </a:custGeom>
                  <a:ln w="38100">
                    <a:prstDash val="dash"/>
                    <a:extLst>
                      <a:ext uri="{C807C97D-BFC1-408E-A445-0C87EB9F89A2}">
                        <ask:lineSketchStyleProps xmlns:ask="http://schemas.microsoft.com/office/drawing/2018/sketchyshapes" sd="809509424">
                          <a:custGeom>
                            <a:avLst/>
                            <a:gdLst>
                              <a:gd name="connsiteX0" fmla="*/ 0 w 3839028"/>
                              <a:gd name="connsiteY0" fmla="*/ 907142 h 1436914"/>
                              <a:gd name="connsiteX1" fmla="*/ 79828 w 3839028"/>
                              <a:gd name="connsiteY1" fmla="*/ 899885 h 1436914"/>
                              <a:gd name="connsiteX2" fmla="*/ 101600 w 3839028"/>
                              <a:gd name="connsiteY2" fmla="*/ 892628 h 1436914"/>
                              <a:gd name="connsiteX3" fmla="*/ 137885 w 3839028"/>
                              <a:gd name="connsiteY3" fmla="*/ 885371 h 1436914"/>
                              <a:gd name="connsiteX4" fmla="*/ 224971 w 3839028"/>
                              <a:gd name="connsiteY4" fmla="*/ 870857 h 1436914"/>
                              <a:gd name="connsiteX5" fmla="*/ 268514 w 3839028"/>
                              <a:gd name="connsiteY5" fmla="*/ 863600 h 1436914"/>
                              <a:gd name="connsiteX6" fmla="*/ 297542 w 3839028"/>
                              <a:gd name="connsiteY6" fmla="*/ 856342 h 1436914"/>
                              <a:gd name="connsiteX7" fmla="*/ 341085 w 3839028"/>
                              <a:gd name="connsiteY7" fmla="*/ 841828 h 1436914"/>
                              <a:gd name="connsiteX8" fmla="*/ 370114 w 3839028"/>
                              <a:gd name="connsiteY8" fmla="*/ 834571 h 1436914"/>
                              <a:gd name="connsiteX9" fmla="*/ 399142 w 3839028"/>
                              <a:gd name="connsiteY9" fmla="*/ 820057 h 1436914"/>
                              <a:gd name="connsiteX10" fmla="*/ 449942 w 3839028"/>
                              <a:gd name="connsiteY10" fmla="*/ 791028 h 1436914"/>
                              <a:gd name="connsiteX11" fmla="*/ 471714 w 3839028"/>
                              <a:gd name="connsiteY11" fmla="*/ 783771 h 1436914"/>
                              <a:gd name="connsiteX12" fmla="*/ 515257 w 3839028"/>
                              <a:gd name="connsiteY12" fmla="*/ 754742 h 1436914"/>
                              <a:gd name="connsiteX13" fmla="*/ 580571 w 3839028"/>
                              <a:gd name="connsiteY13" fmla="*/ 718457 h 1436914"/>
                              <a:gd name="connsiteX14" fmla="*/ 616857 w 3839028"/>
                              <a:gd name="connsiteY14" fmla="*/ 689428 h 1436914"/>
                              <a:gd name="connsiteX15" fmla="*/ 631371 w 3839028"/>
                              <a:gd name="connsiteY15" fmla="*/ 667657 h 1436914"/>
                              <a:gd name="connsiteX16" fmla="*/ 638628 w 3839028"/>
                              <a:gd name="connsiteY16" fmla="*/ 645885 h 1436914"/>
                              <a:gd name="connsiteX17" fmla="*/ 653142 w 3839028"/>
                              <a:gd name="connsiteY17" fmla="*/ 624114 h 1436914"/>
                              <a:gd name="connsiteX18" fmla="*/ 660400 w 3839028"/>
                              <a:gd name="connsiteY18" fmla="*/ 595085 h 1436914"/>
                              <a:gd name="connsiteX19" fmla="*/ 667657 w 3839028"/>
                              <a:gd name="connsiteY19" fmla="*/ 573314 h 1436914"/>
                              <a:gd name="connsiteX20" fmla="*/ 682171 w 3839028"/>
                              <a:gd name="connsiteY20" fmla="*/ 544285 h 1436914"/>
                              <a:gd name="connsiteX21" fmla="*/ 689428 w 3839028"/>
                              <a:gd name="connsiteY21" fmla="*/ 522514 h 1436914"/>
                              <a:gd name="connsiteX22" fmla="*/ 696685 w 3839028"/>
                              <a:gd name="connsiteY22" fmla="*/ 493485 h 1436914"/>
                              <a:gd name="connsiteX23" fmla="*/ 711200 w 3839028"/>
                              <a:gd name="connsiteY23" fmla="*/ 478971 h 1436914"/>
                              <a:gd name="connsiteX24" fmla="*/ 718457 w 3839028"/>
                              <a:gd name="connsiteY24" fmla="*/ 457200 h 1436914"/>
                              <a:gd name="connsiteX25" fmla="*/ 732971 w 3839028"/>
                              <a:gd name="connsiteY25" fmla="*/ 442685 h 1436914"/>
                              <a:gd name="connsiteX26" fmla="*/ 747485 w 3839028"/>
                              <a:gd name="connsiteY26" fmla="*/ 420914 h 1436914"/>
                              <a:gd name="connsiteX27" fmla="*/ 762000 w 3839028"/>
                              <a:gd name="connsiteY27" fmla="*/ 406400 h 1436914"/>
                              <a:gd name="connsiteX28" fmla="*/ 812800 w 3839028"/>
                              <a:gd name="connsiteY28" fmla="*/ 348342 h 1436914"/>
                              <a:gd name="connsiteX29" fmla="*/ 878114 w 3839028"/>
                              <a:gd name="connsiteY29" fmla="*/ 319314 h 1436914"/>
                              <a:gd name="connsiteX30" fmla="*/ 907142 w 3839028"/>
                              <a:gd name="connsiteY30" fmla="*/ 304800 h 1436914"/>
                              <a:gd name="connsiteX31" fmla="*/ 943428 w 3839028"/>
                              <a:gd name="connsiteY31" fmla="*/ 297542 h 1436914"/>
                              <a:gd name="connsiteX32" fmla="*/ 1110342 w 3839028"/>
                              <a:gd name="connsiteY32" fmla="*/ 283028 h 1436914"/>
                              <a:gd name="connsiteX33" fmla="*/ 1407885 w 3839028"/>
                              <a:gd name="connsiteY33" fmla="*/ 275771 h 1436914"/>
                              <a:gd name="connsiteX34" fmla="*/ 1494971 w 3839028"/>
                              <a:gd name="connsiteY34" fmla="*/ 261257 h 1436914"/>
                              <a:gd name="connsiteX35" fmla="*/ 1516742 w 3839028"/>
                              <a:gd name="connsiteY35" fmla="*/ 254000 h 1436914"/>
                              <a:gd name="connsiteX36" fmla="*/ 1545771 w 3839028"/>
                              <a:gd name="connsiteY36" fmla="*/ 246742 h 1436914"/>
                              <a:gd name="connsiteX37" fmla="*/ 1611085 w 3839028"/>
                              <a:gd name="connsiteY37" fmla="*/ 224971 h 1436914"/>
                              <a:gd name="connsiteX38" fmla="*/ 1632857 w 3839028"/>
                              <a:gd name="connsiteY38" fmla="*/ 217714 h 1436914"/>
                              <a:gd name="connsiteX39" fmla="*/ 1654628 w 3839028"/>
                              <a:gd name="connsiteY39" fmla="*/ 203200 h 1436914"/>
                              <a:gd name="connsiteX40" fmla="*/ 1698171 w 3839028"/>
                              <a:gd name="connsiteY40" fmla="*/ 188685 h 1436914"/>
                              <a:gd name="connsiteX41" fmla="*/ 1763485 w 3839028"/>
                              <a:gd name="connsiteY41" fmla="*/ 145142 h 1436914"/>
                              <a:gd name="connsiteX42" fmla="*/ 1785257 w 3839028"/>
                              <a:gd name="connsiteY42" fmla="*/ 130628 h 1436914"/>
                              <a:gd name="connsiteX43" fmla="*/ 1807028 w 3839028"/>
                              <a:gd name="connsiteY43" fmla="*/ 123371 h 1436914"/>
                              <a:gd name="connsiteX44" fmla="*/ 1850571 w 3839028"/>
                              <a:gd name="connsiteY44" fmla="*/ 87085 h 1436914"/>
                              <a:gd name="connsiteX45" fmla="*/ 1908628 w 3839028"/>
                              <a:gd name="connsiteY45" fmla="*/ 43542 h 1436914"/>
                              <a:gd name="connsiteX46" fmla="*/ 1944914 w 3839028"/>
                              <a:gd name="connsiteY46" fmla="*/ 29028 h 1436914"/>
                              <a:gd name="connsiteX47" fmla="*/ 1973942 w 3839028"/>
                              <a:gd name="connsiteY47" fmla="*/ 14514 h 1436914"/>
                              <a:gd name="connsiteX48" fmla="*/ 2032000 w 3839028"/>
                              <a:gd name="connsiteY48" fmla="*/ 0 h 1436914"/>
                              <a:gd name="connsiteX49" fmla="*/ 2090057 w 3839028"/>
                              <a:gd name="connsiteY49" fmla="*/ 7257 h 1436914"/>
                              <a:gd name="connsiteX50" fmla="*/ 2111828 w 3839028"/>
                              <a:gd name="connsiteY50" fmla="*/ 21771 h 1436914"/>
                              <a:gd name="connsiteX51" fmla="*/ 2148114 w 3839028"/>
                              <a:gd name="connsiteY51" fmla="*/ 65314 h 1436914"/>
                              <a:gd name="connsiteX52" fmla="*/ 2162628 w 3839028"/>
                              <a:gd name="connsiteY52" fmla="*/ 94342 h 1436914"/>
                              <a:gd name="connsiteX53" fmla="*/ 2169885 w 3839028"/>
                              <a:gd name="connsiteY53" fmla="*/ 297542 h 1436914"/>
                              <a:gd name="connsiteX54" fmla="*/ 2155371 w 3839028"/>
                              <a:gd name="connsiteY54" fmla="*/ 326571 h 1436914"/>
                              <a:gd name="connsiteX55" fmla="*/ 2111828 w 3839028"/>
                              <a:gd name="connsiteY55" fmla="*/ 391885 h 1436914"/>
                              <a:gd name="connsiteX56" fmla="*/ 2046514 w 3839028"/>
                              <a:gd name="connsiteY56" fmla="*/ 464457 h 1436914"/>
                              <a:gd name="connsiteX57" fmla="*/ 2024742 w 3839028"/>
                              <a:gd name="connsiteY57" fmla="*/ 471714 h 1436914"/>
                              <a:gd name="connsiteX58" fmla="*/ 1973942 w 3839028"/>
                              <a:gd name="connsiteY58" fmla="*/ 515257 h 1436914"/>
                              <a:gd name="connsiteX59" fmla="*/ 1915885 w 3839028"/>
                              <a:gd name="connsiteY59" fmla="*/ 544285 h 1436914"/>
                              <a:gd name="connsiteX60" fmla="*/ 1865085 w 3839028"/>
                              <a:gd name="connsiteY60" fmla="*/ 566057 h 1436914"/>
                              <a:gd name="connsiteX61" fmla="*/ 1836057 w 3839028"/>
                              <a:gd name="connsiteY61" fmla="*/ 580571 h 1436914"/>
                              <a:gd name="connsiteX62" fmla="*/ 1770742 w 3839028"/>
                              <a:gd name="connsiteY62" fmla="*/ 602342 h 1436914"/>
                              <a:gd name="connsiteX63" fmla="*/ 1748971 w 3839028"/>
                              <a:gd name="connsiteY63" fmla="*/ 609600 h 1436914"/>
                              <a:gd name="connsiteX64" fmla="*/ 1727200 w 3839028"/>
                              <a:gd name="connsiteY64" fmla="*/ 616857 h 1436914"/>
                              <a:gd name="connsiteX65" fmla="*/ 1647371 w 3839028"/>
                              <a:gd name="connsiteY65" fmla="*/ 653142 h 1436914"/>
                              <a:gd name="connsiteX66" fmla="*/ 1611085 w 3839028"/>
                              <a:gd name="connsiteY66" fmla="*/ 660400 h 1436914"/>
                              <a:gd name="connsiteX67" fmla="*/ 1582057 w 3839028"/>
                              <a:gd name="connsiteY67" fmla="*/ 674914 h 1436914"/>
                              <a:gd name="connsiteX68" fmla="*/ 1531257 w 3839028"/>
                              <a:gd name="connsiteY68" fmla="*/ 689428 h 1436914"/>
                              <a:gd name="connsiteX69" fmla="*/ 1487714 w 3839028"/>
                              <a:gd name="connsiteY69" fmla="*/ 711200 h 1436914"/>
                              <a:gd name="connsiteX70" fmla="*/ 1465942 w 3839028"/>
                              <a:gd name="connsiteY70" fmla="*/ 725714 h 1436914"/>
                              <a:gd name="connsiteX71" fmla="*/ 1400628 w 3839028"/>
                              <a:gd name="connsiteY71" fmla="*/ 762000 h 1436914"/>
                              <a:gd name="connsiteX72" fmla="*/ 1371600 w 3839028"/>
                              <a:gd name="connsiteY72" fmla="*/ 783771 h 1436914"/>
                              <a:gd name="connsiteX73" fmla="*/ 1342571 w 3839028"/>
                              <a:gd name="connsiteY73" fmla="*/ 827314 h 1436914"/>
                              <a:gd name="connsiteX74" fmla="*/ 1328057 w 3839028"/>
                              <a:gd name="connsiteY74" fmla="*/ 849085 h 1436914"/>
                              <a:gd name="connsiteX75" fmla="*/ 1299028 w 3839028"/>
                              <a:gd name="connsiteY75" fmla="*/ 943428 h 1436914"/>
                              <a:gd name="connsiteX76" fmla="*/ 1306285 w 3839028"/>
                              <a:gd name="connsiteY76" fmla="*/ 1117600 h 1436914"/>
                              <a:gd name="connsiteX77" fmla="*/ 1313542 w 3839028"/>
                              <a:gd name="connsiteY77" fmla="*/ 1139371 h 1436914"/>
                              <a:gd name="connsiteX78" fmla="*/ 1328057 w 3839028"/>
                              <a:gd name="connsiteY78" fmla="*/ 1197428 h 1436914"/>
                              <a:gd name="connsiteX79" fmla="*/ 1349828 w 3839028"/>
                              <a:gd name="connsiteY79" fmla="*/ 1226457 h 1436914"/>
                              <a:gd name="connsiteX80" fmla="*/ 1378857 w 3839028"/>
                              <a:gd name="connsiteY80" fmla="*/ 1270000 h 1436914"/>
                              <a:gd name="connsiteX81" fmla="*/ 1451428 w 3839028"/>
                              <a:gd name="connsiteY81" fmla="*/ 1335314 h 1436914"/>
                              <a:gd name="connsiteX82" fmla="*/ 1480457 w 3839028"/>
                              <a:gd name="connsiteY82" fmla="*/ 1357085 h 1436914"/>
                              <a:gd name="connsiteX83" fmla="*/ 1502228 w 3839028"/>
                              <a:gd name="connsiteY83" fmla="*/ 1371600 h 1436914"/>
                              <a:gd name="connsiteX84" fmla="*/ 1531257 w 3839028"/>
                              <a:gd name="connsiteY84" fmla="*/ 1393371 h 1436914"/>
                              <a:gd name="connsiteX85" fmla="*/ 1560285 w 3839028"/>
                              <a:gd name="connsiteY85" fmla="*/ 1400628 h 1436914"/>
                              <a:gd name="connsiteX86" fmla="*/ 1611085 w 3839028"/>
                              <a:gd name="connsiteY86" fmla="*/ 1415142 h 1436914"/>
                              <a:gd name="connsiteX87" fmla="*/ 1712685 w 3839028"/>
                              <a:gd name="connsiteY87" fmla="*/ 1436914 h 1436914"/>
                              <a:gd name="connsiteX88" fmla="*/ 1901371 w 3839028"/>
                              <a:gd name="connsiteY88" fmla="*/ 1429657 h 1436914"/>
                              <a:gd name="connsiteX89" fmla="*/ 1937657 w 3839028"/>
                              <a:gd name="connsiteY89" fmla="*/ 1422400 h 1436914"/>
                              <a:gd name="connsiteX90" fmla="*/ 1995714 w 3839028"/>
                              <a:gd name="connsiteY90" fmla="*/ 1393371 h 1436914"/>
                              <a:gd name="connsiteX91" fmla="*/ 2024742 w 3839028"/>
                              <a:gd name="connsiteY91" fmla="*/ 1378857 h 1436914"/>
                              <a:gd name="connsiteX92" fmla="*/ 2061028 w 3839028"/>
                              <a:gd name="connsiteY92" fmla="*/ 1364342 h 1436914"/>
                              <a:gd name="connsiteX93" fmla="*/ 2155371 w 3839028"/>
                              <a:gd name="connsiteY93" fmla="*/ 1284514 h 1436914"/>
                              <a:gd name="connsiteX94" fmla="*/ 2213428 w 3839028"/>
                              <a:gd name="connsiteY94" fmla="*/ 1233714 h 1436914"/>
                              <a:gd name="connsiteX95" fmla="*/ 2227942 w 3839028"/>
                              <a:gd name="connsiteY95" fmla="*/ 1211942 h 1436914"/>
                              <a:gd name="connsiteX96" fmla="*/ 2242457 w 3839028"/>
                              <a:gd name="connsiteY96" fmla="*/ 1197428 h 1436914"/>
                              <a:gd name="connsiteX97" fmla="*/ 2271485 w 3839028"/>
                              <a:gd name="connsiteY97" fmla="*/ 1161142 h 1436914"/>
                              <a:gd name="connsiteX98" fmla="*/ 2300514 w 3839028"/>
                              <a:gd name="connsiteY98" fmla="*/ 1117600 h 1436914"/>
                              <a:gd name="connsiteX99" fmla="*/ 2351314 w 3839028"/>
                              <a:gd name="connsiteY99" fmla="*/ 1052285 h 1436914"/>
                              <a:gd name="connsiteX100" fmla="*/ 2380342 w 3839028"/>
                              <a:gd name="connsiteY100" fmla="*/ 1008742 h 1436914"/>
                              <a:gd name="connsiteX101" fmla="*/ 2394857 w 3839028"/>
                              <a:gd name="connsiteY101" fmla="*/ 986971 h 1436914"/>
                              <a:gd name="connsiteX102" fmla="*/ 2402114 w 3839028"/>
                              <a:gd name="connsiteY102" fmla="*/ 965200 h 1436914"/>
                              <a:gd name="connsiteX103" fmla="*/ 2431142 w 3839028"/>
                              <a:gd name="connsiteY103" fmla="*/ 921657 h 1436914"/>
                              <a:gd name="connsiteX104" fmla="*/ 2452914 w 3839028"/>
                              <a:gd name="connsiteY104" fmla="*/ 878114 h 1436914"/>
                              <a:gd name="connsiteX105" fmla="*/ 2474685 w 3839028"/>
                              <a:gd name="connsiteY105" fmla="*/ 820057 h 1436914"/>
                              <a:gd name="connsiteX106" fmla="*/ 2489200 w 3839028"/>
                              <a:gd name="connsiteY106" fmla="*/ 776514 h 1436914"/>
                              <a:gd name="connsiteX107" fmla="*/ 2496457 w 3839028"/>
                              <a:gd name="connsiteY107" fmla="*/ 754742 h 1436914"/>
                              <a:gd name="connsiteX108" fmla="*/ 2503714 w 3839028"/>
                              <a:gd name="connsiteY108" fmla="*/ 711200 h 1436914"/>
                              <a:gd name="connsiteX109" fmla="*/ 2510971 w 3839028"/>
                              <a:gd name="connsiteY109" fmla="*/ 246742 h 1436914"/>
                              <a:gd name="connsiteX110" fmla="*/ 2518228 w 3839028"/>
                              <a:gd name="connsiteY110" fmla="*/ 210457 h 1436914"/>
                              <a:gd name="connsiteX111" fmla="*/ 2540000 w 3839028"/>
                              <a:gd name="connsiteY111" fmla="*/ 159657 h 1436914"/>
                              <a:gd name="connsiteX112" fmla="*/ 2547257 w 3839028"/>
                              <a:gd name="connsiteY112" fmla="*/ 137885 h 1436914"/>
                              <a:gd name="connsiteX113" fmla="*/ 2583542 w 3839028"/>
                              <a:gd name="connsiteY113" fmla="*/ 94342 h 1436914"/>
                              <a:gd name="connsiteX114" fmla="*/ 2627085 w 3839028"/>
                              <a:gd name="connsiteY114" fmla="*/ 65314 h 1436914"/>
                              <a:gd name="connsiteX115" fmla="*/ 2670628 w 3839028"/>
                              <a:gd name="connsiteY115" fmla="*/ 50800 h 1436914"/>
                              <a:gd name="connsiteX116" fmla="*/ 2852057 w 3839028"/>
                              <a:gd name="connsiteY116" fmla="*/ 65314 h 1436914"/>
                              <a:gd name="connsiteX117" fmla="*/ 2873828 w 3839028"/>
                              <a:gd name="connsiteY117" fmla="*/ 72571 h 1436914"/>
                              <a:gd name="connsiteX118" fmla="*/ 2910114 w 3839028"/>
                              <a:gd name="connsiteY118" fmla="*/ 108857 h 1436914"/>
                              <a:gd name="connsiteX119" fmla="*/ 2931885 w 3839028"/>
                              <a:gd name="connsiteY119" fmla="*/ 152400 h 1436914"/>
                              <a:gd name="connsiteX120" fmla="*/ 2939142 w 3839028"/>
                              <a:gd name="connsiteY120" fmla="*/ 174171 h 1436914"/>
                              <a:gd name="connsiteX121" fmla="*/ 2953657 w 3839028"/>
                              <a:gd name="connsiteY121" fmla="*/ 210457 h 1436914"/>
                              <a:gd name="connsiteX122" fmla="*/ 2960914 w 3839028"/>
                              <a:gd name="connsiteY122" fmla="*/ 239485 h 1436914"/>
                              <a:gd name="connsiteX123" fmla="*/ 2975428 w 3839028"/>
                              <a:gd name="connsiteY123" fmla="*/ 341085 h 1436914"/>
                              <a:gd name="connsiteX124" fmla="*/ 2968171 w 3839028"/>
                              <a:gd name="connsiteY124" fmla="*/ 566057 h 1436914"/>
                              <a:gd name="connsiteX125" fmla="*/ 2960914 w 3839028"/>
                              <a:gd name="connsiteY125" fmla="*/ 587828 h 1436914"/>
                              <a:gd name="connsiteX126" fmla="*/ 2953657 w 3839028"/>
                              <a:gd name="connsiteY126" fmla="*/ 631371 h 1436914"/>
                              <a:gd name="connsiteX127" fmla="*/ 2924628 w 3839028"/>
                              <a:gd name="connsiteY127" fmla="*/ 725714 h 1436914"/>
                              <a:gd name="connsiteX128" fmla="*/ 2910114 w 3839028"/>
                              <a:gd name="connsiteY128" fmla="*/ 754742 h 1436914"/>
                              <a:gd name="connsiteX129" fmla="*/ 2873828 w 3839028"/>
                              <a:gd name="connsiteY129" fmla="*/ 827314 h 1436914"/>
                              <a:gd name="connsiteX130" fmla="*/ 2844800 w 3839028"/>
                              <a:gd name="connsiteY130" fmla="*/ 885371 h 1436914"/>
                              <a:gd name="connsiteX131" fmla="*/ 2830285 w 3839028"/>
                              <a:gd name="connsiteY131" fmla="*/ 914400 h 1436914"/>
                              <a:gd name="connsiteX132" fmla="*/ 2808514 w 3839028"/>
                              <a:gd name="connsiteY132" fmla="*/ 943428 h 1436914"/>
                              <a:gd name="connsiteX133" fmla="*/ 2786742 w 3839028"/>
                              <a:gd name="connsiteY133" fmla="*/ 979714 h 1436914"/>
                              <a:gd name="connsiteX134" fmla="*/ 2757714 w 3839028"/>
                              <a:gd name="connsiteY134" fmla="*/ 1037771 h 1436914"/>
                              <a:gd name="connsiteX135" fmla="*/ 2721428 w 3839028"/>
                              <a:gd name="connsiteY135" fmla="*/ 1103085 h 1436914"/>
                              <a:gd name="connsiteX136" fmla="*/ 2706914 w 3839028"/>
                              <a:gd name="connsiteY136" fmla="*/ 1153885 h 1436914"/>
                              <a:gd name="connsiteX137" fmla="*/ 2699657 w 3839028"/>
                              <a:gd name="connsiteY137" fmla="*/ 1182914 h 1436914"/>
                              <a:gd name="connsiteX138" fmla="*/ 2714171 w 3839028"/>
                              <a:gd name="connsiteY138" fmla="*/ 1262742 h 1436914"/>
                              <a:gd name="connsiteX139" fmla="*/ 2743200 w 3839028"/>
                              <a:gd name="connsiteY139" fmla="*/ 1299028 h 1436914"/>
                              <a:gd name="connsiteX140" fmla="*/ 2786742 w 3839028"/>
                              <a:gd name="connsiteY140" fmla="*/ 1342571 h 1436914"/>
                              <a:gd name="connsiteX141" fmla="*/ 2823028 w 3839028"/>
                              <a:gd name="connsiteY141" fmla="*/ 1371600 h 1436914"/>
                              <a:gd name="connsiteX142" fmla="*/ 2881085 w 3839028"/>
                              <a:gd name="connsiteY142" fmla="*/ 1386114 h 1436914"/>
                              <a:gd name="connsiteX143" fmla="*/ 2910114 w 3839028"/>
                              <a:gd name="connsiteY143" fmla="*/ 1393371 h 1436914"/>
                              <a:gd name="connsiteX144" fmla="*/ 3106057 w 3839028"/>
                              <a:gd name="connsiteY144" fmla="*/ 1378857 h 1436914"/>
                              <a:gd name="connsiteX145" fmla="*/ 3156857 w 3839028"/>
                              <a:gd name="connsiteY145" fmla="*/ 1349828 h 1436914"/>
                              <a:gd name="connsiteX146" fmla="*/ 3207657 w 3839028"/>
                              <a:gd name="connsiteY146" fmla="*/ 1320800 h 1436914"/>
                              <a:gd name="connsiteX147" fmla="*/ 3229428 w 3839028"/>
                              <a:gd name="connsiteY147" fmla="*/ 1299028 h 1436914"/>
                              <a:gd name="connsiteX148" fmla="*/ 3280228 w 3839028"/>
                              <a:gd name="connsiteY148" fmla="*/ 1270000 h 1436914"/>
                              <a:gd name="connsiteX149" fmla="*/ 3294742 w 3839028"/>
                              <a:gd name="connsiteY149" fmla="*/ 1255485 h 1436914"/>
                              <a:gd name="connsiteX150" fmla="*/ 3367314 w 3839028"/>
                              <a:gd name="connsiteY150" fmla="*/ 1190171 h 1436914"/>
                              <a:gd name="connsiteX151" fmla="*/ 3389085 w 3839028"/>
                              <a:gd name="connsiteY151" fmla="*/ 1168400 h 1436914"/>
                              <a:gd name="connsiteX152" fmla="*/ 3410857 w 3839028"/>
                              <a:gd name="connsiteY152" fmla="*/ 1153885 h 1436914"/>
                              <a:gd name="connsiteX153" fmla="*/ 3476171 w 3839028"/>
                              <a:gd name="connsiteY153" fmla="*/ 1088571 h 1436914"/>
                              <a:gd name="connsiteX154" fmla="*/ 3505200 w 3839028"/>
                              <a:gd name="connsiteY154" fmla="*/ 1059542 h 1436914"/>
                              <a:gd name="connsiteX155" fmla="*/ 3526971 w 3839028"/>
                              <a:gd name="connsiteY155" fmla="*/ 1037771 h 1436914"/>
                              <a:gd name="connsiteX156" fmla="*/ 3541485 w 3839028"/>
                              <a:gd name="connsiteY156" fmla="*/ 1016000 h 1436914"/>
                              <a:gd name="connsiteX157" fmla="*/ 3563257 w 3839028"/>
                              <a:gd name="connsiteY157" fmla="*/ 1001485 h 1436914"/>
                              <a:gd name="connsiteX158" fmla="*/ 3606800 w 3839028"/>
                              <a:gd name="connsiteY158" fmla="*/ 957942 h 1436914"/>
                              <a:gd name="connsiteX159" fmla="*/ 3672114 w 3839028"/>
                              <a:gd name="connsiteY159" fmla="*/ 921657 h 1436914"/>
                              <a:gd name="connsiteX160" fmla="*/ 3686628 w 3839028"/>
                              <a:gd name="connsiteY160" fmla="*/ 907142 h 1436914"/>
                              <a:gd name="connsiteX161" fmla="*/ 3759200 w 3839028"/>
                              <a:gd name="connsiteY161" fmla="*/ 885371 h 1436914"/>
                              <a:gd name="connsiteX162" fmla="*/ 3839028 w 3839028"/>
                              <a:gd name="connsiteY162" fmla="*/ 899885 h 14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3839028" h="1436914">
                                <a:moveTo>
                                  <a:pt x="0" y="907142"/>
                                </a:moveTo>
                                <a:cubicBezTo>
                                  <a:pt x="26609" y="904723"/>
                                  <a:pt x="53377" y="903664"/>
                                  <a:pt x="79828" y="899885"/>
                                </a:cubicBezTo>
                                <a:cubicBezTo>
                                  <a:pt x="87401" y="898803"/>
                                  <a:pt x="94179" y="894483"/>
                                  <a:pt x="101600" y="892628"/>
                                </a:cubicBezTo>
                                <a:cubicBezTo>
                                  <a:pt x="113566" y="889636"/>
                                  <a:pt x="125738" y="887515"/>
                                  <a:pt x="137885" y="885371"/>
                                </a:cubicBezTo>
                                <a:lnTo>
                                  <a:pt x="224971" y="870857"/>
                                </a:lnTo>
                                <a:cubicBezTo>
                                  <a:pt x="239485" y="868438"/>
                                  <a:pt x="254239" y="867169"/>
                                  <a:pt x="268514" y="863600"/>
                                </a:cubicBezTo>
                                <a:cubicBezTo>
                                  <a:pt x="278190" y="861181"/>
                                  <a:pt x="287989" y="859208"/>
                                  <a:pt x="297542" y="856342"/>
                                </a:cubicBezTo>
                                <a:cubicBezTo>
                                  <a:pt x="312196" y="851946"/>
                                  <a:pt x="326242" y="845539"/>
                                  <a:pt x="341085" y="841828"/>
                                </a:cubicBezTo>
                                <a:lnTo>
                                  <a:pt x="370114" y="834571"/>
                                </a:lnTo>
                                <a:cubicBezTo>
                                  <a:pt x="379790" y="829733"/>
                                  <a:pt x="389749" y="825424"/>
                                  <a:pt x="399142" y="820057"/>
                                </a:cubicBezTo>
                                <a:cubicBezTo>
                                  <a:pt x="435582" y="799234"/>
                                  <a:pt x="406084" y="809824"/>
                                  <a:pt x="449942" y="791028"/>
                                </a:cubicBezTo>
                                <a:cubicBezTo>
                                  <a:pt x="456973" y="788015"/>
                                  <a:pt x="464457" y="786190"/>
                                  <a:pt x="471714" y="783771"/>
                                </a:cubicBezTo>
                                <a:cubicBezTo>
                                  <a:pt x="486228" y="774095"/>
                                  <a:pt x="498708" y="760258"/>
                                  <a:pt x="515257" y="754742"/>
                                </a:cubicBezTo>
                                <a:cubicBezTo>
                                  <a:pt x="553575" y="741969"/>
                                  <a:pt x="530666" y="751727"/>
                                  <a:pt x="580571" y="718457"/>
                                </a:cubicBezTo>
                                <a:cubicBezTo>
                                  <a:pt x="596732" y="707683"/>
                                  <a:pt x="605042" y="704197"/>
                                  <a:pt x="616857" y="689428"/>
                                </a:cubicBezTo>
                                <a:cubicBezTo>
                                  <a:pt x="622306" y="682617"/>
                                  <a:pt x="626533" y="674914"/>
                                  <a:pt x="631371" y="667657"/>
                                </a:cubicBezTo>
                                <a:cubicBezTo>
                                  <a:pt x="633790" y="660400"/>
                                  <a:pt x="635207" y="652727"/>
                                  <a:pt x="638628" y="645885"/>
                                </a:cubicBezTo>
                                <a:cubicBezTo>
                                  <a:pt x="642528" y="638084"/>
                                  <a:pt x="649706" y="632131"/>
                                  <a:pt x="653142" y="624114"/>
                                </a:cubicBezTo>
                                <a:cubicBezTo>
                                  <a:pt x="657071" y="614946"/>
                                  <a:pt x="657660" y="604675"/>
                                  <a:pt x="660400" y="595085"/>
                                </a:cubicBezTo>
                                <a:cubicBezTo>
                                  <a:pt x="662502" y="587730"/>
                                  <a:pt x="664644" y="580345"/>
                                  <a:pt x="667657" y="573314"/>
                                </a:cubicBezTo>
                                <a:cubicBezTo>
                                  <a:pt x="671919" y="563370"/>
                                  <a:pt x="677909" y="554229"/>
                                  <a:pt x="682171" y="544285"/>
                                </a:cubicBezTo>
                                <a:cubicBezTo>
                                  <a:pt x="685184" y="537254"/>
                                  <a:pt x="687327" y="529869"/>
                                  <a:pt x="689428" y="522514"/>
                                </a:cubicBezTo>
                                <a:cubicBezTo>
                                  <a:pt x="692168" y="512924"/>
                                  <a:pt x="692224" y="502406"/>
                                  <a:pt x="696685" y="493485"/>
                                </a:cubicBezTo>
                                <a:cubicBezTo>
                                  <a:pt x="699745" y="487365"/>
                                  <a:pt x="706362" y="483809"/>
                                  <a:pt x="711200" y="478971"/>
                                </a:cubicBezTo>
                                <a:cubicBezTo>
                                  <a:pt x="713619" y="471714"/>
                                  <a:pt x="714521" y="463759"/>
                                  <a:pt x="718457" y="457200"/>
                                </a:cubicBezTo>
                                <a:cubicBezTo>
                                  <a:pt x="721977" y="451333"/>
                                  <a:pt x="728697" y="448028"/>
                                  <a:pt x="732971" y="442685"/>
                                </a:cubicBezTo>
                                <a:cubicBezTo>
                                  <a:pt x="738419" y="435874"/>
                                  <a:pt x="742036" y="427725"/>
                                  <a:pt x="747485" y="420914"/>
                                </a:cubicBezTo>
                                <a:cubicBezTo>
                                  <a:pt x="751759" y="415571"/>
                                  <a:pt x="757726" y="411743"/>
                                  <a:pt x="762000" y="406400"/>
                                </a:cubicBezTo>
                                <a:cubicBezTo>
                                  <a:pt x="783922" y="378998"/>
                                  <a:pt x="774426" y="373925"/>
                                  <a:pt x="812800" y="348342"/>
                                </a:cubicBezTo>
                                <a:cubicBezTo>
                                  <a:pt x="876842" y="305647"/>
                                  <a:pt x="774477" y="371132"/>
                                  <a:pt x="878114" y="319314"/>
                                </a:cubicBezTo>
                                <a:cubicBezTo>
                                  <a:pt x="887790" y="314476"/>
                                  <a:pt x="896879" y="308221"/>
                                  <a:pt x="907142" y="304800"/>
                                </a:cubicBezTo>
                                <a:cubicBezTo>
                                  <a:pt x="918844" y="300899"/>
                                  <a:pt x="931292" y="299749"/>
                                  <a:pt x="943428" y="297542"/>
                                </a:cubicBezTo>
                                <a:cubicBezTo>
                                  <a:pt x="1010796" y="285293"/>
                                  <a:pt x="1019341" y="286166"/>
                                  <a:pt x="1110342" y="283028"/>
                                </a:cubicBezTo>
                                <a:cubicBezTo>
                                  <a:pt x="1209494" y="279609"/>
                                  <a:pt x="1308704" y="278190"/>
                                  <a:pt x="1407885" y="275771"/>
                                </a:cubicBezTo>
                                <a:cubicBezTo>
                                  <a:pt x="1436558" y="271675"/>
                                  <a:pt x="1466674" y="268331"/>
                                  <a:pt x="1494971" y="261257"/>
                                </a:cubicBezTo>
                                <a:cubicBezTo>
                                  <a:pt x="1502392" y="259402"/>
                                  <a:pt x="1509387" y="256102"/>
                                  <a:pt x="1516742" y="254000"/>
                                </a:cubicBezTo>
                                <a:cubicBezTo>
                                  <a:pt x="1526332" y="251260"/>
                                  <a:pt x="1536217" y="249608"/>
                                  <a:pt x="1545771" y="246742"/>
                                </a:cubicBezTo>
                                <a:cubicBezTo>
                                  <a:pt x="1545788" y="246737"/>
                                  <a:pt x="1600191" y="228602"/>
                                  <a:pt x="1611085" y="224971"/>
                                </a:cubicBezTo>
                                <a:lnTo>
                                  <a:pt x="1632857" y="217714"/>
                                </a:lnTo>
                                <a:cubicBezTo>
                                  <a:pt x="1640114" y="212876"/>
                                  <a:pt x="1646658" y="206742"/>
                                  <a:pt x="1654628" y="203200"/>
                                </a:cubicBezTo>
                                <a:cubicBezTo>
                                  <a:pt x="1668609" y="196986"/>
                                  <a:pt x="1685441" y="197172"/>
                                  <a:pt x="1698171" y="188685"/>
                                </a:cubicBezTo>
                                <a:lnTo>
                                  <a:pt x="1763485" y="145142"/>
                                </a:lnTo>
                                <a:cubicBezTo>
                                  <a:pt x="1770742" y="140304"/>
                                  <a:pt x="1776982" y="133386"/>
                                  <a:pt x="1785257" y="130628"/>
                                </a:cubicBezTo>
                                <a:lnTo>
                                  <a:pt x="1807028" y="123371"/>
                                </a:lnTo>
                                <a:cubicBezTo>
                                  <a:pt x="1842891" y="87509"/>
                                  <a:pt x="1813527" y="114027"/>
                                  <a:pt x="1850571" y="87085"/>
                                </a:cubicBezTo>
                                <a:cubicBezTo>
                                  <a:pt x="1870135" y="72857"/>
                                  <a:pt x="1886168" y="52526"/>
                                  <a:pt x="1908628" y="43542"/>
                                </a:cubicBezTo>
                                <a:cubicBezTo>
                                  <a:pt x="1920723" y="38704"/>
                                  <a:pt x="1933010" y="34319"/>
                                  <a:pt x="1944914" y="29028"/>
                                </a:cubicBezTo>
                                <a:cubicBezTo>
                                  <a:pt x="1954800" y="24634"/>
                                  <a:pt x="1963679" y="17935"/>
                                  <a:pt x="1973942" y="14514"/>
                                </a:cubicBezTo>
                                <a:cubicBezTo>
                                  <a:pt x="1992867" y="8206"/>
                                  <a:pt x="2032000" y="0"/>
                                  <a:pt x="2032000" y="0"/>
                                </a:cubicBezTo>
                                <a:cubicBezTo>
                                  <a:pt x="2051352" y="2419"/>
                                  <a:pt x="2071241" y="2125"/>
                                  <a:pt x="2090057" y="7257"/>
                                </a:cubicBezTo>
                                <a:cubicBezTo>
                                  <a:pt x="2098472" y="9552"/>
                                  <a:pt x="2105128" y="16187"/>
                                  <a:pt x="2111828" y="21771"/>
                                </a:cubicBezTo>
                                <a:cubicBezTo>
                                  <a:pt x="2128205" y="35419"/>
                                  <a:pt x="2137733" y="47147"/>
                                  <a:pt x="2148114" y="65314"/>
                                </a:cubicBezTo>
                                <a:cubicBezTo>
                                  <a:pt x="2153481" y="74707"/>
                                  <a:pt x="2157790" y="84666"/>
                                  <a:pt x="2162628" y="94342"/>
                                </a:cubicBezTo>
                                <a:cubicBezTo>
                                  <a:pt x="2185492" y="185800"/>
                                  <a:pt x="2186391" y="165490"/>
                                  <a:pt x="2169885" y="297542"/>
                                </a:cubicBezTo>
                                <a:cubicBezTo>
                                  <a:pt x="2168543" y="308277"/>
                                  <a:pt x="2160625" y="317114"/>
                                  <a:pt x="2155371" y="326571"/>
                                </a:cubicBezTo>
                                <a:cubicBezTo>
                                  <a:pt x="2130827" y="370751"/>
                                  <a:pt x="2139105" y="353698"/>
                                  <a:pt x="2111828" y="391885"/>
                                </a:cubicBezTo>
                                <a:cubicBezTo>
                                  <a:pt x="2094391" y="416297"/>
                                  <a:pt x="2075037" y="454950"/>
                                  <a:pt x="2046514" y="464457"/>
                                </a:cubicBezTo>
                                <a:lnTo>
                                  <a:pt x="2024742" y="471714"/>
                                </a:lnTo>
                                <a:cubicBezTo>
                                  <a:pt x="2007058" y="489398"/>
                                  <a:pt x="1996285" y="502224"/>
                                  <a:pt x="1973942" y="515257"/>
                                </a:cubicBezTo>
                                <a:cubicBezTo>
                                  <a:pt x="1955253" y="526159"/>
                                  <a:pt x="1933887" y="532283"/>
                                  <a:pt x="1915885" y="544285"/>
                                </a:cubicBezTo>
                                <a:cubicBezTo>
                                  <a:pt x="1885815" y="564333"/>
                                  <a:pt x="1902576" y="556685"/>
                                  <a:pt x="1865085" y="566057"/>
                                </a:cubicBezTo>
                                <a:cubicBezTo>
                                  <a:pt x="1855409" y="570895"/>
                                  <a:pt x="1846101" y="576553"/>
                                  <a:pt x="1836057" y="580571"/>
                                </a:cubicBezTo>
                                <a:cubicBezTo>
                                  <a:pt x="1836041" y="580577"/>
                                  <a:pt x="1781636" y="598711"/>
                                  <a:pt x="1770742" y="602342"/>
                                </a:cubicBezTo>
                                <a:lnTo>
                                  <a:pt x="1748971" y="609600"/>
                                </a:lnTo>
                                <a:cubicBezTo>
                                  <a:pt x="1741714" y="612019"/>
                                  <a:pt x="1734042" y="613436"/>
                                  <a:pt x="1727200" y="616857"/>
                                </a:cubicBezTo>
                                <a:cubicBezTo>
                                  <a:pt x="1702178" y="629367"/>
                                  <a:pt x="1675570" y="646092"/>
                                  <a:pt x="1647371" y="653142"/>
                                </a:cubicBezTo>
                                <a:cubicBezTo>
                                  <a:pt x="1635404" y="656134"/>
                                  <a:pt x="1623180" y="657981"/>
                                  <a:pt x="1611085" y="660400"/>
                                </a:cubicBezTo>
                                <a:cubicBezTo>
                                  <a:pt x="1601409" y="665238"/>
                                  <a:pt x="1592000" y="670653"/>
                                  <a:pt x="1582057" y="674914"/>
                                </a:cubicBezTo>
                                <a:cubicBezTo>
                                  <a:pt x="1567483" y="681160"/>
                                  <a:pt x="1545985" y="685746"/>
                                  <a:pt x="1531257" y="689428"/>
                                </a:cubicBezTo>
                                <a:cubicBezTo>
                                  <a:pt x="1468861" y="731024"/>
                                  <a:pt x="1547806" y="681153"/>
                                  <a:pt x="1487714" y="711200"/>
                                </a:cubicBezTo>
                                <a:cubicBezTo>
                                  <a:pt x="1479913" y="715101"/>
                                  <a:pt x="1473743" y="721813"/>
                                  <a:pt x="1465942" y="725714"/>
                                </a:cubicBezTo>
                                <a:cubicBezTo>
                                  <a:pt x="1409372" y="753998"/>
                                  <a:pt x="1492152" y="693357"/>
                                  <a:pt x="1400628" y="762000"/>
                                </a:cubicBezTo>
                                <a:cubicBezTo>
                                  <a:pt x="1390952" y="769257"/>
                                  <a:pt x="1379635" y="774731"/>
                                  <a:pt x="1371600" y="783771"/>
                                </a:cubicBezTo>
                                <a:cubicBezTo>
                                  <a:pt x="1360011" y="796809"/>
                                  <a:pt x="1352247" y="812800"/>
                                  <a:pt x="1342571" y="827314"/>
                                </a:cubicBezTo>
                                <a:lnTo>
                                  <a:pt x="1328057" y="849085"/>
                                </a:lnTo>
                                <a:cubicBezTo>
                                  <a:pt x="1303131" y="923862"/>
                                  <a:pt x="1311851" y="892136"/>
                                  <a:pt x="1299028" y="943428"/>
                                </a:cubicBezTo>
                                <a:cubicBezTo>
                                  <a:pt x="1301447" y="1001485"/>
                                  <a:pt x="1301993" y="1059651"/>
                                  <a:pt x="1306285" y="1117600"/>
                                </a:cubicBezTo>
                                <a:cubicBezTo>
                                  <a:pt x="1306850" y="1125229"/>
                                  <a:pt x="1311529" y="1131991"/>
                                  <a:pt x="1313542" y="1139371"/>
                                </a:cubicBezTo>
                                <a:cubicBezTo>
                                  <a:pt x="1318791" y="1158616"/>
                                  <a:pt x="1316088" y="1181469"/>
                                  <a:pt x="1328057" y="1197428"/>
                                </a:cubicBezTo>
                                <a:cubicBezTo>
                                  <a:pt x="1335314" y="1207104"/>
                                  <a:pt x="1342892" y="1216548"/>
                                  <a:pt x="1349828" y="1226457"/>
                                </a:cubicBezTo>
                                <a:cubicBezTo>
                                  <a:pt x="1359831" y="1240748"/>
                                  <a:pt x="1366522" y="1257665"/>
                                  <a:pt x="1378857" y="1270000"/>
                                </a:cubicBezTo>
                                <a:cubicBezTo>
                                  <a:pt x="1454899" y="1346042"/>
                                  <a:pt x="1402785" y="1300569"/>
                                  <a:pt x="1451428" y="1335314"/>
                                </a:cubicBezTo>
                                <a:cubicBezTo>
                                  <a:pt x="1461270" y="1342344"/>
                                  <a:pt x="1470615" y="1350055"/>
                                  <a:pt x="1480457" y="1357085"/>
                                </a:cubicBezTo>
                                <a:cubicBezTo>
                                  <a:pt x="1487554" y="1362155"/>
                                  <a:pt x="1495131" y="1366530"/>
                                  <a:pt x="1502228" y="1371600"/>
                                </a:cubicBezTo>
                                <a:cubicBezTo>
                                  <a:pt x="1512070" y="1378630"/>
                                  <a:pt x="1520439" y="1387962"/>
                                  <a:pt x="1531257" y="1393371"/>
                                </a:cubicBezTo>
                                <a:cubicBezTo>
                                  <a:pt x="1540178" y="1397831"/>
                                  <a:pt x="1550695" y="1397888"/>
                                  <a:pt x="1560285" y="1400628"/>
                                </a:cubicBezTo>
                                <a:cubicBezTo>
                                  <a:pt x="1598362" y="1411507"/>
                                  <a:pt x="1565713" y="1405419"/>
                                  <a:pt x="1611085" y="1415142"/>
                                </a:cubicBezTo>
                                <a:cubicBezTo>
                                  <a:pt x="1726377" y="1439848"/>
                                  <a:pt x="1646406" y="1420344"/>
                                  <a:pt x="1712685" y="1436914"/>
                                </a:cubicBezTo>
                                <a:cubicBezTo>
                                  <a:pt x="1775580" y="1434495"/>
                                  <a:pt x="1838560" y="1433709"/>
                                  <a:pt x="1901371" y="1429657"/>
                                </a:cubicBezTo>
                                <a:cubicBezTo>
                                  <a:pt x="1913680" y="1428863"/>
                                  <a:pt x="1926144" y="1426828"/>
                                  <a:pt x="1937657" y="1422400"/>
                                </a:cubicBezTo>
                                <a:cubicBezTo>
                                  <a:pt x="1957851" y="1414633"/>
                                  <a:pt x="1976362" y="1403047"/>
                                  <a:pt x="1995714" y="1393371"/>
                                </a:cubicBezTo>
                                <a:cubicBezTo>
                                  <a:pt x="2005390" y="1388533"/>
                                  <a:pt x="2014698" y="1382875"/>
                                  <a:pt x="2024742" y="1378857"/>
                                </a:cubicBezTo>
                                <a:cubicBezTo>
                                  <a:pt x="2036837" y="1374019"/>
                                  <a:pt x="2049933" y="1371169"/>
                                  <a:pt x="2061028" y="1364342"/>
                                </a:cubicBezTo>
                                <a:cubicBezTo>
                                  <a:pt x="2201247" y="1278054"/>
                                  <a:pt x="2053558" y="1360875"/>
                                  <a:pt x="2155371" y="1284514"/>
                                </a:cubicBezTo>
                                <a:cubicBezTo>
                                  <a:pt x="2182058" y="1264498"/>
                                  <a:pt x="2190881" y="1260019"/>
                                  <a:pt x="2213428" y="1233714"/>
                                </a:cubicBezTo>
                                <a:cubicBezTo>
                                  <a:pt x="2219104" y="1227092"/>
                                  <a:pt x="2222493" y="1218753"/>
                                  <a:pt x="2227942" y="1211942"/>
                                </a:cubicBezTo>
                                <a:cubicBezTo>
                                  <a:pt x="2232216" y="1206599"/>
                                  <a:pt x="2238004" y="1202623"/>
                                  <a:pt x="2242457" y="1197428"/>
                                </a:cubicBezTo>
                                <a:cubicBezTo>
                                  <a:pt x="2252537" y="1185668"/>
                                  <a:pt x="2262375" y="1173669"/>
                                  <a:pt x="2271485" y="1161142"/>
                                </a:cubicBezTo>
                                <a:cubicBezTo>
                                  <a:pt x="2281745" y="1147035"/>
                                  <a:pt x="2288180" y="1129935"/>
                                  <a:pt x="2300514" y="1117600"/>
                                </a:cubicBezTo>
                                <a:cubicBezTo>
                                  <a:pt x="2334619" y="1083493"/>
                                  <a:pt x="2316592" y="1104367"/>
                                  <a:pt x="2351314" y="1052285"/>
                                </a:cubicBezTo>
                                <a:lnTo>
                                  <a:pt x="2380342" y="1008742"/>
                                </a:lnTo>
                                <a:lnTo>
                                  <a:pt x="2394857" y="986971"/>
                                </a:lnTo>
                                <a:cubicBezTo>
                                  <a:pt x="2397276" y="979714"/>
                                  <a:pt x="2398399" y="971887"/>
                                  <a:pt x="2402114" y="965200"/>
                                </a:cubicBezTo>
                                <a:cubicBezTo>
                                  <a:pt x="2410585" y="949951"/>
                                  <a:pt x="2425625" y="938206"/>
                                  <a:pt x="2431142" y="921657"/>
                                </a:cubicBezTo>
                                <a:cubicBezTo>
                                  <a:pt x="2441158" y="891611"/>
                                  <a:pt x="2434157" y="906250"/>
                                  <a:pt x="2452914" y="878114"/>
                                </a:cubicBezTo>
                                <a:cubicBezTo>
                                  <a:pt x="2474471" y="813439"/>
                                  <a:pt x="2439993" y="915459"/>
                                  <a:pt x="2474685" y="820057"/>
                                </a:cubicBezTo>
                                <a:cubicBezTo>
                                  <a:pt x="2479914" y="805679"/>
                                  <a:pt x="2484362" y="791028"/>
                                  <a:pt x="2489200" y="776514"/>
                                </a:cubicBezTo>
                                <a:cubicBezTo>
                                  <a:pt x="2491619" y="769257"/>
                                  <a:pt x="2495199" y="762288"/>
                                  <a:pt x="2496457" y="754742"/>
                                </a:cubicBezTo>
                                <a:lnTo>
                                  <a:pt x="2503714" y="711200"/>
                                </a:lnTo>
                                <a:cubicBezTo>
                                  <a:pt x="2506133" y="556381"/>
                                  <a:pt x="2506485" y="401515"/>
                                  <a:pt x="2510971" y="246742"/>
                                </a:cubicBezTo>
                                <a:cubicBezTo>
                                  <a:pt x="2511328" y="234413"/>
                                  <a:pt x="2515236" y="222423"/>
                                  <a:pt x="2518228" y="210457"/>
                                </a:cubicBezTo>
                                <a:cubicBezTo>
                                  <a:pt x="2525037" y="183220"/>
                                  <a:pt x="2527535" y="188742"/>
                                  <a:pt x="2540000" y="159657"/>
                                </a:cubicBezTo>
                                <a:cubicBezTo>
                                  <a:pt x="2543013" y="152626"/>
                                  <a:pt x="2543462" y="144527"/>
                                  <a:pt x="2547257" y="137885"/>
                                </a:cubicBezTo>
                                <a:cubicBezTo>
                                  <a:pt x="2552155" y="129313"/>
                                  <a:pt x="2572343" y="102741"/>
                                  <a:pt x="2583542" y="94342"/>
                                </a:cubicBezTo>
                                <a:cubicBezTo>
                                  <a:pt x="2597497" y="83876"/>
                                  <a:pt x="2610536" y="70830"/>
                                  <a:pt x="2627085" y="65314"/>
                                </a:cubicBezTo>
                                <a:lnTo>
                                  <a:pt x="2670628" y="50800"/>
                                </a:lnTo>
                                <a:cubicBezTo>
                                  <a:pt x="2732071" y="54034"/>
                                  <a:pt x="2792252" y="52024"/>
                                  <a:pt x="2852057" y="65314"/>
                                </a:cubicBezTo>
                                <a:cubicBezTo>
                                  <a:pt x="2859524" y="66973"/>
                                  <a:pt x="2866571" y="70152"/>
                                  <a:pt x="2873828" y="72571"/>
                                </a:cubicBezTo>
                                <a:cubicBezTo>
                                  <a:pt x="2885923" y="84666"/>
                                  <a:pt x="2904705" y="92629"/>
                                  <a:pt x="2910114" y="108857"/>
                                </a:cubicBezTo>
                                <a:cubicBezTo>
                                  <a:pt x="2928354" y="163578"/>
                                  <a:pt x="2903749" y="96127"/>
                                  <a:pt x="2931885" y="152400"/>
                                </a:cubicBezTo>
                                <a:cubicBezTo>
                                  <a:pt x="2935306" y="159242"/>
                                  <a:pt x="2936456" y="167009"/>
                                  <a:pt x="2939142" y="174171"/>
                                </a:cubicBezTo>
                                <a:cubicBezTo>
                                  <a:pt x="2943716" y="186369"/>
                                  <a:pt x="2949537" y="198098"/>
                                  <a:pt x="2953657" y="210457"/>
                                </a:cubicBezTo>
                                <a:cubicBezTo>
                                  <a:pt x="2956811" y="219919"/>
                                  <a:pt x="2958750" y="229749"/>
                                  <a:pt x="2960914" y="239485"/>
                                </a:cubicBezTo>
                                <a:cubicBezTo>
                                  <a:pt x="2971183" y="285696"/>
                                  <a:pt x="2969089" y="284031"/>
                                  <a:pt x="2975428" y="341085"/>
                                </a:cubicBezTo>
                                <a:cubicBezTo>
                                  <a:pt x="2973009" y="416076"/>
                                  <a:pt x="2972577" y="491157"/>
                                  <a:pt x="2968171" y="566057"/>
                                </a:cubicBezTo>
                                <a:cubicBezTo>
                                  <a:pt x="2967722" y="573693"/>
                                  <a:pt x="2962573" y="580361"/>
                                  <a:pt x="2960914" y="587828"/>
                                </a:cubicBezTo>
                                <a:cubicBezTo>
                                  <a:pt x="2957722" y="602192"/>
                                  <a:pt x="2956543" y="616942"/>
                                  <a:pt x="2953657" y="631371"/>
                                </a:cubicBezTo>
                                <a:cubicBezTo>
                                  <a:pt x="2948719" y="656062"/>
                                  <a:pt x="2931413" y="712145"/>
                                  <a:pt x="2924628" y="725714"/>
                                </a:cubicBezTo>
                                <a:lnTo>
                                  <a:pt x="2910114" y="754742"/>
                                </a:lnTo>
                                <a:cubicBezTo>
                                  <a:pt x="2896431" y="809478"/>
                                  <a:pt x="2912230" y="760110"/>
                                  <a:pt x="2873828" y="827314"/>
                                </a:cubicBezTo>
                                <a:cubicBezTo>
                                  <a:pt x="2863093" y="846100"/>
                                  <a:pt x="2854476" y="866019"/>
                                  <a:pt x="2844800" y="885371"/>
                                </a:cubicBezTo>
                                <a:cubicBezTo>
                                  <a:pt x="2839962" y="895047"/>
                                  <a:pt x="2836776" y="905745"/>
                                  <a:pt x="2830285" y="914400"/>
                                </a:cubicBezTo>
                                <a:lnTo>
                                  <a:pt x="2808514" y="943428"/>
                                </a:lnTo>
                                <a:cubicBezTo>
                                  <a:pt x="2787956" y="1005106"/>
                                  <a:pt x="2816628" y="929904"/>
                                  <a:pt x="2786742" y="979714"/>
                                </a:cubicBezTo>
                                <a:cubicBezTo>
                                  <a:pt x="2775610" y="998267"/>
                                  <a:pt x="2767972" y="1018721"/>
                                  <a:pt x="2757714" y="1037771"/>
                                </a:cubicBezTo>
                                <a:cubicBezTo>
                                  <a:pt x="2693918" y="1156249"/>
                                  <a:pt x="2770211" y="1005519"/>
                                  <a:pt x="2721428" y="1103085"/>
                                </a:cubicBezTo>
                                <a:cubicBezTo>
                                  <a:pt x="2698741" y="1193836"/>
                                  <a:pt x="2727736" y="1081006"/>
                                  <a:pt x="2706914" y="1153885"/>
                                </a:cubicBezTo>
                                <a:cubicBezTo>
                                  <a:pt x="2704174" y="1163475"/>
                                  <a:pt x="2702076" y="1173238"/>
                                  <a:pt x="2699657" y="1182914"/>
                                </a:cubicBezTo>
                                <a:cubicBezTo>
                                  <a:pt x="2702159" y="1202929"/>
                                  <a:pt x="2702984" y="1240367"/>
                                  <a:pt x="2714171" y="1262742"/>
                                </a:cubicBezTo>
                                <a:cubicBezTo>
                                  <a:pt x="2727631" y="1289663"/>
                                  <a:pt x="2726321" y="1278774"/>
                                  <a:pt x="2743200" y="1299028"/>
                                </a:cubicBezTo>
                                <a:cubicBezTo>
                                  <a:pt x="2793921" y="1359893"/>
                                  <a:pt x="2737805" y="1303422"/>
                                  <a:pt x="2786742" y="1342571"/>
                                </a:cubicBezTo>
                                <a:cubicBezTo>
                                  <a:pt x="2809238" y="1360567"/>
                                  <a:pt x="2793252" y="1356712"/>
                                  <a:pt x="2823028" y="1371600"/>
                                </a:cubicBezTo>
                                <a:cubicBezTo>
                                  <a:pt x="2838587" y="1379380"/>
                                  <a:pt x="2866183" y="1382803"/>
                                  <a:pt x="2881085" y="1386114"/>
                                </a:cubicBezTo>
                                <a:cubicBezTo>
                                  <a:pt x="2890822" y="1388278"/>
                                  <a:pt x="2900438" y="1390952"/>
                                  <a:pt x="2910114" y="1393371"/>
                                </a:cubicBezTo>
                                <a:cubicBezTo>
                                  <a:pt x="2912116" y="1393284"/>
                                  <a:pt x="3054320" y="1398259"/>
                                  <a:pt x="3106057" y="1378857"/>
                                </a:cubicBezTo>
                                <a:cubicBezTo>
                                  <a:pt x="3137947" y="1366898"/>
                                  <a:pt x="3130066" y="1365137"/>
                                  <a:pt x="3156857" y="1349828"/>
                                </a:cubicBezTo>
                                <a:cubicBezTo>
                                  <a:pt x="3179436" y="1336926"/>
                                  <a:pt x="3188373" y="1336870"/>
                                  <a:pt x="3207657" y="1320800"/>
                                </a:cubicBezTo>
                                <a:cubicBezTo>
                                  <a:pt x="3215541" y="1314230"/>
                                  <a:pt x="3221077" y="1304993"/>
                                  <a:pt x="3229428" y="1299028"/>
                                </a:cubicBezTo>
                                <a:cubicBezTo>
                                  <a:pt x="3298948" y="1249371"/>
                                  <a:pt x="3223101" y="1315703"/>
                                  <a:pt x="3280228" y="1270000"/>
                                </a:cubicBezTo>
                                <a:cubicBezTo>
                                  <a:pt x="3285571" y="1265726"/>
                                  <a:pt x="3289486" y="1259865"/>
                                  <a:pt x="3294742" y="1255485"/>
                                </a:cubicBezTo>
                                <a:cubicBezTo>
                                  <a:pt x="3362926" y="1198665"/>
                                  <a:pt x="3276638" y="1280847"/>
                                  <a:pt x="3367314" y="1190171"/>
                                </a:cubicBezTo>
                                <a:cubicBezTo>
                                  <a:pt x="3374571" y="1182914"/>
                                  <a:pt x="3380546" y="1174093"/>
                                  <a:pt x="3389085" y="1168400"/>
                                </a:cubicBezTo>
                                <a:cubicBezTo>
                                  <a:pt x="3396342" y="1163562"/>
                                  <a:pt x="3404338" y="1159680"/>
                                  <a:pt x="3410857" y="1153885"/>
                                </a:cubicBezTo>
                                <a:lnTo>
                                  <a:pt x="3476171" y="1088571"/>
                                </a:lnTo>
                                <a:lnTo>
                                  <a:pt x="3505200" y="1059542"/>
                                </a:lnTo>
                                <a:cubicBezTo>
                                  <a:pt x="3512457" y="1052285"/>
                                  <a:pt x="3521278" y="1046310"/>
                                  <a:pt x="3526971" y="1037771"/>
                                </a:cubicBezTo>
                                <a:cubicBezTo>
                                  <a:pt x="3531809" y="1030514"/>
                                  <a:pt x="3535318" y="1022167"/>
                                  <a:pt x="3541485" y="1016000"/>
                                </a:cubicBezTo>
                                <a:cubicBezTo>
                                  <a:pt x="3547653" y="1009832"/>
                                  <a:pt x="3556738" y="1007280"/>
                                  <a:pt x="3563257" y="1001485"/>
                                </a:cubicBezTo>
                                <a:cubicBezTo>
                                  <a:pt x="3578599" y="987848"/>
                                  <a:pt x="3589721" y="969328"/>
                                  <a:pt x="3606800" y="957942"/>
                                </a:cubicBezTo>
                                <a:cubicBezTo>
                                  <a:pt x="3656707" y="924671"/>
                                  <a:pt x="3633793" y="934430"/>
                                  <a:pt x="3672114" y="921657"/>
                                </a:cubicBezTo>
                                <a:cubicBezTo>
                                  <a:pt x="3676952" y="916819"/>
                                  <a:pt x="3680508" y="910202"/>
                                  <a:pt x="3686628" y="907142"/>
                                </a:cubicBezTo>
                                <a:cubicBezTo>
                                  <a:pt x="3704295" y="898308"/>
                                  <a:pt x="3738366" y="890579"/>
                                  <a:pt x="3759200" y="885371"/>
                                </a:cubicBezTo>
                                <a:cubicBezTo>
                                  <a:pt x="3829890" y="893225"/>
                                  <a:pt x="3804921" y="882832"/>
                                  <a:pt x="3839028" y="899885"/>
                                </a:cubicBezTo>
                              </a:path>
                            </a:pathLst>
                          </a:custGeom>
                          <ask:type>
                            <ask:lineSketchCurved/>
                          </ask:type>
                        </ask:lineSketchStyleProps>
                      </a:ext>
                    </a:extLst>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sz="1400" dirty="0"/>
                  </a:p>
                </p:txBody>
              </p:sp>
              <p:sp>
                <p:nvSpPr>
                  <p:cNvPr id="74" name="TextBox 73">
                    <a:extLst>
                      <a:ext uri="{FF2B5EF4-FFF2-40B4-BE49-F238E27FC236}">
                        <a16:creationId xmlns:a16="http://schemas.microsoft.com/office/drawing/2014/main" id="{917E9924-02F9-6E45-915D-329A1676A218}"/>
                      </a:ext>
                    </a:extLst>
                  </p:cNvPr>
                  <p:cNvSpPr txBox="1"/>
                  <p:nvPr/>
                </p:nvSpPr>
                <p:spPr>
                  <a:xfrm>
                    <a:off x="7586398" y="2420332"/>
                    <a:ext cx="1267226" cy="478143"/>
                  </a:xfrm>
                  <a:prstGeom prst="rect">
                    <a:avLst/>
                  </a:prstGeom>
                  <a:noFill/>
                </p:spPr>
                <p:txBody>
                  <a:bodyPr wrap="square" rtlCol="0">
                    <a:spAutoFit/>
                  </a:bodyPr>
                  <a:lstStyle/>
                  <a:p>
                    <a:r>
                      <a:rPr lang="en-US" sz="1400" dirty="0">
                        <a:solidFill>
                          <a:schemeClr val="tx2">
                            <a:lumMod val="75000"/>
                          </a:schemeClr>
                        </a:solidFill>
                        <a:latin typeface="Blackadder ITC" panose="04020505051007020D02" pitchFamily="82" charset="0"/>
                      </a:rPr>
                      <a:t>Stage 3</a:t>
                    </a:r>
                  </a:p>
                </p:txBody>
              </p:sp>
              <p:pic>
                <p:nvPicPr>
                  <p:cNvPr id="75" name="Picture 74" descr="A picture containing light&#10;&#10;Description automatically generated">
                    <a:extLst>
                      <a:ext uri="{FF2B5EF4-FFF2-40B4-BE49-F238E27FC236}">
                        <a16:creationId xmlns:a16="http://schemas.microsoft.com/office/drawing/2014/main" id="{BAE286D3-5223-0E42-9E6B-E84B9976617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30165" y="2732717"/>
                    <a:ext cx="283171" cy="1114737"/>
                  </a:xfrm>
                  <a:prstGeom prst="rect">
                    <a:avLst/>
                  </a:prstGeom>
                </p:spPr>
              </p:pic>
              <p:pic>
                <p:nvPicPr>
                  <p:cNvPr id="76" name="Graphic 75" descr="Marker with solid fill">
                    <a:extLst>
                      <a:ext uri="{FF2B5EF4-FFF2-40B4-BE49-F238E27FC236}">
                        <a16:creationId xmlns:a16="http://schemas.microsoft.com/office/drawing/2014/main" id="{927602C7-2AAA-B44B-8227-1A285110A5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7511" y="3040159"/>
                    <a:ext cx="710071" cy="914400"/>
                  </a:xfrm>
                  <a:prstGeom prst="rect">
                    <a:avLst/>
                  </a:prstGeom>
                </p:spPr>
              </p:pic>
            </p:grpSp>
            <p:pic>
              <p:nvPicPr>
                <p:cNvPr id="72" name="Picture 71">
                  <a:extLst>
                    <a:ext uri="{FF2B5EF4-FFF2-40B4-BE49-F238E27FC236}">
                      <a16:creationId xmlns:a16="http://schemas.microsoft.com/office/drawing/2014/main" id="{2B989653-E7AA-F549-8678-860C5A691FB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715861" y="4928107"/>
                  <a:ext cx="366624" cy="1101630"/>
                </a:xfrm>
                <a:prstGeom prst="rect">
                  <a:avLst/>
                </a:prstGeom>
              </p:spPr>
            </p:pic>
          </p:grpSp>
          <p:pic>
            <p:nvPicPr>
              <p:cNvPr id="62" name="Picture 61" descr="A picture containing light&#10;&#10;Description automatically generated">
                <a:extLst>
                  <a:ext uri="{FF2B5EF4-FFF2-40B4-BE49-F238E27FC236}">
                    <a16:creationId xmlns:a16="http://schemas.microsoft.com/office/drawing/2014/main" id="{2FC5F352-F0A1-2943-90AF-B562A9A6278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2634882" y="5415536"/>
                <a:ext cx="317971" cy="983753"/>
              </a:xfrm>
              <a:prstGeom prst="rect">
                <a:avLst/>
              </a:prstGeom>
            </p:spPr>
          </p:pic>
          <p:pic>
            <p:nvPicPr>
              <p:cNvPr id="63" name="Graphic 62" descr="Marker with solid fill">
                <a:extLst>
                  <a:ext uri="{FF2B5EF4-FFF2-40B4-BE49-F238E27FC236}">
                    <a16:creationId xmlns:a16="http://schemas.microsoft.com/office/drawing/2014/main" id="{82B711F1-5E62-1B46-81B8-8876ED60267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22368" y="5689622"/>
                <a:ext cx="797546" cy="806956"/>
              </a:xfrm>
              <a:prstGeom prst="rect">
                <a:avLst/>
              </a:prstGeom>
            </p:spPr>
          </p:pic>
          <p:sp>
            <p:nvSpPr>
              <p:cNvPr id="64" name="TextBox 63">
                <a:extLst>
                  <a:ext uri="{FF2B5EF4-FFF2-40B4-BE49-F238E27FC236}">
                    <a16:creationId xmlns:a16="http://schemas.microsoft.com/office/drawing/2014/main" id="{93512F45-B9A9-F64B-A756-76B758696E29}"/>
                  </a:ext>
                </a:extLst>
              </p:cNvPr>
              <p:cNvSpPr txBox="1"/>
              <p:nvPr/>
            </p:nvSpPr>
            <p:spPr>
              <a:xfrm>
                <a:off x="2857307" y="5528449"/>
                <a:ext cx="1043914" cy="421961"/>
              </a:xfrm>
              <a:prstGeom prst="rect">
                <a:avLst/>
              </a:prstGeom>
              <a:noFill/>
            </p:spPr>
            <p:txBody>
              <a:bodyPr wrap="none" rtlCol="0">
                <a:spAutoFit/>
              </a:bodyPr>
              <a:lstStyle/>
              <a:p>
                <a:r>
                  <a:rPr lang="en-US" sz="1400" dirty="0">
                    <a:solidFill>
                      <a:schemeClr val="tx2">
                        <a:lumMod val="75000"/>
                      </a:schemeClr>
                    </a:solidFill>
                    <a:latin typeface="Blackadder ITC" panose="04020505051007020D02" pitchFamily="82" charset="0"/>
                  </a:rPr>
                  <a:t>Stage 1</a:t>
                </a:r>
              </a:p>
            </p:txBody>
          </p:sp>
          <p:pic>
            <p:nvPicPr>
              <p:cNvPr id="65" name="Picture 64">
                <a:extLst>
                  <a:ext uri="{FF2B5EF4-FFF2-40B4-BE49-F238E27FC236}">
                    <a16:creationId xmlns:a16="http://schemas.microsoft.com/office/drawing/2014/main" id="{EEEEF36B-E987-C64A-98D8-AB2008766AB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49523" y="4661717"/>
                <a:ext cx="359502" cy="1037510"/>
              </a:xfrm>
              <a:prstGeom prst="rect">
                <a:avLst/>
              </a:prstGeom>
            </p:spPr>
          </p:pic>
          <p:pic>
            <p:nvPicPr>
              <p:cNvPr id="66" name="Graphic 65" descr="Marker with solid fill">
                <a:extLst>
                  <a:ext uri="{FF2B5EF4-FFF2-40B4-BE49-F238E27FC236}">
                    <a16:creationId xmlns:a16="http://schemas.microsoft.com/office/drawing/2014/main" id="{BB3CB1BB-F003-484F-8EEC-F274C87573C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80624" y="4962704"/>
                <a:ext cx="797545" cy="806957"/>
              </a:xfrm>
              <a:prstGeom prst="rect">
                <a:avLst/>
              </a:prstGeom>
            </p:spPr>
          </p:pic>
          <p:sp>
            <p:nvSpPr>
              <p:cNvPr id="67" name="TextBox 66">
                <a:extLst>
                  <a:ext uri="{FF2B5EF4-FFF2-40B4-BE49-F238E27FC236}">
                    <a16:creationId xmlns:a16="http://schemas.microsoft.com/office/drawing/2014/main" id="{7D1042D5-FF85-8F4D-88B0-85D5085E38AA}"/>
                  </a:ext>
                </a:extLst>
              </p:cNvPr>
              <p:cNvSpPr txBox="1"/>
              <p:nvPr/>
            </p:nvSpPr>
            <p:spPr>
              <a:xfrm>
                <a:off x="6548482" y="4799736"/>
                <a:ext cx="1068178" cy="421961"/>
              </a:xfrm>
              <a:prstGeom prst="rect">
                <a:avLst/>
              </a:prstGeom>
              <a:noFill/>
            </p:spPr>
            <p:txBody>
              <a:bodyPr wrap="none" rtlCol="0">
                <a:spAutoFit/>
              </a:bodyPr>
              <a:lstStyle/>
              <a:p>
                <a:r>
                  <a:rPr lang="en-US" sz="1400" dirty="0">
                    <a:solidFill>
                      <a:schemeClr val="tx2">
                        <a:lumMod val="75000"/>
                      </a:schemeClr>
                    </a:solidFill>
                    <a:latin typeface="Blackadder ITC" panose="04020505051007020D02" pitchFamily="82" charset="0"/>
                  </a:rPr>
                  <a:t>Stage 2</a:t>
                </a:r>
              </a:p>
            </p:txBody>
          </p:sp>
          <p:sp>
            <p:nvSpPr>
              <p:cNvPr id="68" name="Rectangle: Rounded Corners 113">
                <a:extLst>
                  <a:ext uri="{FF2B5EF4-FFF2-40B4-BE49-F238E27FC236}">
                    <a16:creationId xmlns:a16="http://schemas.microsoft.com/office/drawing/2014/main" id="{4C10514C-F03F-AC43-BE54-42C8A2312BD5}"/>
                  </a:ext>
                </a:extLst>
              </p:cNvPr>
              <p:cNvSpPr/>
              <p:nvPr/>
            </p:nvSpPr>
            <p:spPr>
              <a:xfrm>
                <a:off x="2328311" y="6460805"/>
                <a:ext cx="1318727" cy="541363"/>
              </a:xfrm>
              <a:prstGeom prst="roundRect">
                <a:avLst/>
              </a:prstGeom>
              <a:solidFill>
                <a:srgbClr val="E2A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Project Selection</a:t>
                </a:r>
              </a:p>
            </p:txBody>
          </p:sp>
          <p:sp>
            <p:nvSpPr>
              <p:cNvPr id="69" name="Rectangle: Rounded Corners 114">
                <a:extLst>
                  <a:ext uri="{FF2B5EF4-FFF2-40B4-BE49-F238E27FC236}">
                    <a16:creationId xmlns:a16="http://schemas.microsoft.com/office/drawing/2014/main" id="{30C8D896-3B80-734C-B2BA-DFEC8998622E}"/>
                  </a:ext>
                </a:extLst>
              </p:cNvPr>
              <p:cNvSpPr/>
              <p:nvPr/>
            </p:nvSpPr>
            <p:spPr>
              <a:xfrm>
                <a:off x="5272032" y="4142559"/>
                <a:ext cx="2431950" cy="481429"/>
              </a:xfrm>
              <a:prstGeom prst="roundRect">
                <a:avLst/>
              </a:prstGeom>
              <a:solidFill>
                <a:srgbClr val="FD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Project Contextualization</a:t>
                </a:r>
              </a:p>
            </p:txBody>
          </p:sp>
          <p:sp>
            <p:nvSpPr>
              <p:cNvPr id="70" name="Rectangle: Rounded Corners 115">
                <a:extLst>
                  <a:ext uri="{FF2B5EF4-FFF2-40B4-BE49-F238E27FC236}">
                    <a16:creationId xmlns:a16="http://schemas.microsoft.com/office/drawing/2014/main" id="{67022E30-2837-F74D-96BF-D6BBE7D9A3AE}"/>
                  </a:ext>
                </a:extLst>
              </p:cNvPr>
              <p:cNvSpPr/>
              <p:nvPr/>
            </p:nvSpPr>
            <p:spPr>
              <a:xfrm>
                <a:off x="8898383" y="6523326"/>
                <a:ext cx="2055713" cy="544425"/>
              </a:xfrm>
              <a:prstGeom prst="roundRect">
                <a:avLst/>
              </a:prstGeom>
              <a:solidFill>
                <a:srgbClr val="44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Project Implementation</a:t>
                </a:r>
              </a:p>
            </p:txBody>
          </p:sp>
        </p:grpSp>
        <p:pic>
          <p:nvPicPr>
            <p:cNvPr id="28" name="Graphic 27" descr="Shoe footprints with solid fill">
              <a:extLst>
                <a:ext uri="{FF2B5EF4-FFF2-40B4-BE49-F238E27FC236}">
                  <a16:creationId xmlns:a16="http://schemas.microsoft.com/office/drawing/2014/main" id="{F36B0D3D-7C61-1B4A-93FE-43316072C411}"/>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4649664">
              <a:off x="2216135" y="9633465"/>
              <a:ext cx="80838" cy="130220"/>
            </a:xfrm>
            <a:prstGeom prst="rect">
              <a:avLst/>
            </a:prstGeom>
          </p:spPr>
        </p:pic>
        <p:pic>
          <p:nvPicPr>
            <p:cNvPr id="29" name="Graphic 28" descr="Shoe footprints with solid fill">
              <a:extLst>
                <a:ext uri="{FF2B5EF4-FFF2-40B4-BE49-F238E27FC236}">
                  <a16:creationId xmlns:a16="http://schemas.microsoft.com/office/drawing/2014/main" id="{247B95E6-F5AD-5C43-A1C2-5A223294A30A}"/>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4540143">
              <a:off x="2344606" y="9584102"/>
              <a:ext cx="81567" cy="130221"/>
            </a:xfrm>
            <a:prstGeom prst="rect">
              <a:avLst/>
            </a:prstGeom>
          </p:spPr>
        </p:pic>
        <p:pic>
          <p:nvPicPr>
            <p:cNvPr id="30" name="Graphic 29" descr="Shoe footprints with solid fill">
              <a:extLst>
                <a:ext uri="{FF2B5EF4-FFF2-40B4-BE49-F238E27FC236}">
                  <a16:creationId xmlns:a16="http://schemas.microsoft.com/office/drawing/2014/main" id="{A19A1F78-EB0C-9D42-B2A0-51882F5546BA}"/>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3658210">
              <a:off x="2524751" y="9528479"/>
              <a:ext cx="80838" cy="130220"/>
            </a:xfrm>
            <a:prstGeom prst="rect">
              <a:avLst/>
            </a:prstGeom>
          </p:spPr>
        </p:pic>
        <p:pic>
          <p:nvPicPr>
            <p:cNvPr id="31" name="Graphic 30" descr="Shoe footprints with solid fill">
              <a:extLst>
                <a:ext uri="{FF2B5EF4-FFF2-40B4-BE49-F238E27FC236}">
                  <a16:creationId xmlns:a16="http://schemas.microsoft.com/office/drawing/2014/main" id="{CE6460DB-4449-4947-9104-20ACC678A5DC}"/>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3623349">
              <a:off x="2609158" y="9400612"/>
              <a:ext cx="81567" cy="130221"/>
            </a:xfrm>
            <a:prstGeom prst="rect">
              <a:avLst/>
            </a:prstGeom>
          </p:spPr>
        </p:pic>
        <p:pic>
          <p:nvPicPr>
            <p:cNvPr id="32" name="Graphic 31" descr="Shoe footprints with solid fill">
              <a:extLst>
                <a:ext uri="{FF2B5EF4-FFF2-40B4-BE49-F238E27FC236}">
                  <a16:creationId xmlns:a16="http://schemas.microsoft.com/office/drawing/2014/main" id="{600AD88A-42EA-DD4A-85C8-933BDFC4A9AC}"/>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4575472">
              <a:off x="2765786" y="9362997"/>
              <a:ext cx="80838" cy="130220"/>
            </a:xfrm>
            <a:prstGeom prst="rect">
              <a:avLst/>
            </a:prstGeom>
          </p:spPr>
        </p:pic>
        <p:pic>
          <p:nvPicPr>
            <p:cNvPr id="33" name="Graphic 32" descr="Shoe footprints with solid fill">
              <a:extLst>
                <a:ext uri="{FF2B5EF4-FFF2-40B4-BE49-F238E27FC236}">
                  <a16:creationId xmlns:a16="http://schemas.microsoft.com/office/drawing/2014/main" id="{74865820-66E7-DF46-8F33-3A0D0ED185AB}"/>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3451026">
              <a:off x="1924426" y="9644780"/>
              <a:ext cx="80838" cy="130220"/>
            </a:xfrm>
            <a:prstGeom prst="rect">
              <a:avLst/>
            </a:prstGeom>
          </p:spPr>
        </p:pic>
        <p:pic>
          <p:nvPicPr>
            <p:cNvPr id="34" name="Graphic 33" descr="Shoe footprints with solid fill">
              <a:extLst>
                <a:ext uri="{FF2B5EF4-FFF2-40B4-BE49-F238E27FC236}">
                  <a16:creationId xmlns:a16="http://schemas.microsoft.com/office/drawing/2014/main" id="{A11AC8BC-F004-2F45-A2DC-94D351A67F2D}"/>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4797337">
              <a:off x="2025045" y="9638383"/>
              <a:ext cx="81567" cy="130221"/>
            </a:xfrm>
            <a:prstGeom prst="rect">
              <a:avLst/>
            </a:prstGeom>
          </p:spPr>
        </p:pic>
        <p:pic>
          <p:nvPicPr>
            <p:cNvPr id="35" name="Graphic 34" descr="Shoe footprints with solid fill">
              <a:extLst>
                <a:ext uri="{FF2B5EF4-FFF2-40B4-BE49-F238E27FC236}">
                  <a16:creationId xmlns:a16="http://schemas.microsoft.com/office/drawing/2014/main" id="{F6796DFF-299C-7A47-B779-558682E38E17}"/>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4640516">
              <a:off x="2894158" y="9318137"/>
              <a:ext cx="81567" cy="130221"/>
            </a:xfrm>
            <a:prstGeom prst="rect">
              <a:avLst/>
            </a:prstGeom>
          </p:spPr>
        </p:pic>
        <p:pic>
          <p:nvPicPr>
            <p:cNvPr id="36" name="Graphic 35" descr="Shoe footprints with solid fill">
              <a:extLst>
                <a:ext uri="{FF2B5EF4-FFF2-40B4-BE49-F238E27FC236}">
                  <a16:creationId xmlns:a16="http://schemas.microsoft.com/office/drawing/2014/main" id="{4577B36E-B286-FB45-8562-D6732A49C889}"/>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5079502">
              <a:off x="3079106" y="9315262"/>
              <a:ext cx="80838" cy="130220"/>
            </a:xfrm>
            <a:prstGeom prst="rect">
              <a:avLst/>
            </a:prstGeom>
          </p:spPr>
        </p:pic>
        <p:pic>
          <p:nvPicPr>
            <p:cNvPr id="37" name="Graphic 36" descr="Shoe footprints with solid fill">
              <a:extLst>
                <a:ext uri="{FF2B5EF4-FFF2-40B4-BE49-F238E27FC236}">
                  <a16:creationId xmlns:a16="http://schemas.microsoft.com/office/drawing/2014/main" id="{BA90FF09-BFC8-1F4F-99C0-89B8A8374AB3}"/>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4969148">
              <a:off x="3209882" y="9304760"/>
              <a:ext cx="81567" cy="130221"/>
            </a:xfrm>
            <a:prstGeom prst="rect">
              <a:avLst/>
            </a:prstGeom>
          </p:spPr>
        </p:pic>
        <p:pic>
          <p:nvPicPr>
            <p:cNvPr id="38" name="Graphic 37" descr="Shoe footprints with solid fill">
              <a:extLst>
                <a:ext uri="{FF2B5EF4-FFF2-40B4-BE49-F238E27FC236}">
                  <a16:creationId xmlns:a16="http://schemas.microsoft.com/office/drawing/2014/main" id="{9E563EA5-5AF0-3D47-9DBF-B593428F7DD8}"/>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5079502">
              <a:off x="3394830" y="9315781"/>
              <a:ext cx="80838" cy="130220"/>
            </a:xfrm>
            <a:prstGeom prst="rect">
              <a:avLst/>
            </a:prstGeom>
          </p:spPr>
        </p:pic>
        <p:pic>
          <p:nvPicPr>
            <p:cNvPr id="39" name="Graphic 38" descr="Shoe footprints with solid fill">
              <a:extLst>
                <a:ext uri="{FF2B5EF4-FFF2-40B4-BE49-F238E27FC236}">
                  <a16:creationId xmlns:a16="http://schemas.microsoft.com/office/drawing/2014/main" id="{4329252A-31C4-B949-8F9F-A5D386359334}"/>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4969148">
              <a:off x="3518524" y="9279449"/>
              <a:ext cx="81567" cy="130221"/>
            </a:xfrm>
            <a:prstGeom prst="rect">
              <a:avLst/>
            </a:prstGeom>
          </p:spPr>
        </p:pic>
        <p:pic>
          <p:nvPicPr>
            <p:cNvPr id="40" name="Graphic 39" descr="Shoe footprints with solid fill">
              <a:extLst>
                <a:ext uri="{FF2B5EF4-FFF2-40B4-BE49-F238E27FC236}">
                  <a16:creationId xmlns:a16="http://schemas.microsoft.com/office/drawing/2014/main" id="{D9D9E6A8-3019-E44C-B705-6241BF43BE95}"/>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4787681">
              <a:off x="3708768" y="9265079"/>
              <a:ext cx="80838" cy="130220"/>
            </a:xfrm>
            <a:prstGeom prst="rect">
              <a:avLst/>
            </a:prstGeom>
          </p:spPr>
        </p:pic>
        <p:pic>
          <p:nvPicPr>
            <p:cNvPr id="41" name="Graphic 40" descr="Shoe footprints with solid fill">
              <a:extLst>
                <a:ext uri="{FF2B5EF4-FFF2-40B4-BE49-F238E27FC236}">
                  <a16:creationId xmlns:a16="http://schemas.microsoft.com/office/drawing/2014/main" id="{F26AA57A-A8B8-ED4E-A60B-EA4514EC5EE9}"/>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7655288">
              <a:off x="4144665" y="9202525"/>
              <a:ext cx="128040" cy="206256"/>
            </a:xfrm>
            <a:prstGeom prst="rect">
              <a:avLst/>
            </a:prstGeom>
          </p:spPr>
        </p:pic>
        <p:pic>
          <p:nvPicPr>
            <p:cNvPr id="43" name="Graphic 42" descr="Shoe footprints with solid fill">
              <a:extLst>
                <a:ext uri="{FF2B5EF4-FFF2-40B4-BE49-F238E27FC236}">
                  <a16:creationId xmlns:a16="http://schemas.microsoft.com/office/drawing/2014/main" id="{0E80FFB3-1B6A-0043-8F04-B3DF173555FF}"/>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13915038">
              <a:off x="4081584" y="9343787"/>
              <a:ext cx="130803" cy="208826"/>
            </a:xfrm>
            <a:prstGeom prst="rect">
              <a:avLst/>
            </a:prstGeom>
          </p:spPr>
        </p:pic>
        <p:pic>
          <p:nvPicPr>
            <p:cNvPr id="44" name="Graphic 43" descr="Shoe footprints with solid fill">
              <a:extLst>
                <a:ext uri="{FF2B5EF4-FFF2-40B4-BE49-F238E27FC236}">
                  <a16:creationId xmlns:a16="http://schemas.microsoft.com/office/drawing/2014/main" id="{7ED232CA-6923-C24C-89F8-4CCBF74B3E6D}"/>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15103356">
              <a:off x="3654581" y="9489946"/>
              <a:ext cx="130803" cy="208826"/>
            </a:xfrm>
            <a:prstGeom prst="rect">
              <a:avLst/>
            </a:prstGeom>
          </p:spPr>
        </p:pic>
        <p:pic>
          <p:nvPicPr>
            <p:cNvPr id="45" name="Graphic 44" descr="Shoe footprints with solid fill">
              <a:extLst>
                <a:ext uri="{FF2B5EF4-FFF2-40B4-BE49-F238E27FC236}">
                  <a16:creationId xmlns:a16="http://schemas.microsoft.com/office/drawing/2014/main" id="{675B6F8F-0F16-CD40-882D-5E76BE6DA236}"/>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9316540">
              <a:off x="3232181" y="9697143"/>
              <a:ext cx="130803" cy="208826"/>
            </a:xfrm>
            <a:prstGeom prst="rect">
              <a:avLst/>
            </a:prstGeom>
          </p:spPr>
        </p:pic>
        <p:pic>
          <p:nvPicPr>
            <p:cNvPr id="46" name="Graphic 45" descr="Shoe footprints with solid fill">
              <a:extLst>
                <a:ext uri="{FF2B5EF4-FFF2-40B4-BE49-F238E27FC236}">
                  <a16:creationId xmlns:a16="http://schemas.microsoft.com/office/drawing/2014/main" id="{FFB3544B-2365-5B44-9170-85E6FCB53943}"/>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5400000">
              <a:off x="3694598" y="9887862"/>
              <a:ext cx="130803" cy="208826"/>
            </a:xfrm>
            <a:prstGeom prst="rect">
              <a:avLst/>
            </a:prstGeom>
          </p:spPr>
        </p:pic>
        <p:pic>
          <p:nvPicPr>
            <p:cNvPr id="47" name="Graphic 46" descr="Shoe footprints with solid fill">
              <a:extLst>
                <a:ext uri="{FF2B5EF4-FFF2-40B4-BE49-F238E27FC236}">
                  <a16:creationId xmlns:a16="http://schemas.microsoft.com/office/drawing/2014/main" id="{F78702CA-EFA5-7745-BD29-467D2D0FBD3E}"/>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3762905">
              <a:off x="4223216" y="9759096"/>
              <a:ext cx="130803" cy="208826"/>
            </a:xfrm>
            <a:prstGeom prst="rect">
              <a:avLst/>
            </a:prstGeom>
          </p:spPr>
        </p:pic>
        <p:pic>
          <p:nvPicPr>
            <p:cNvPr id="48" name="Graphic 47" descr="Shoe footprints with solid fill">
              <a:extLst>
                <a:ext uri="{FF2B5EF4-FFF2-40B4-BE49-F238E27FC236}">
                  <a16:creationId xmlns:a16="http://schemas.microsoft.com/office/drawing/2014/main" id="{494BD08C-4F7A-7A4F-B4DE-FC6A71A90629}"/>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428597">
              <a:off x="4496448" y="9407194"/>
              <a:ext cx="130803" cy="208826"/>
            </a:xfrm>
            <a:prstGeom prst="rect">
              <a:avLst/>
            </a:prstGeom>
          </p:spPr>
        </p:pic>
        <p:pic>
          <p:nvPicPr>
            <p:cNvPr id="49" name="Graphic 48" descr="Shoe footprints with solid fill">
              <a:extLst>
                <a:ext uri="{FF2B5EF4-FFF2-40B4-BE49-F238E27FC236}">
                  <a16:creationId xmlns:a16="http://schemas.microsoft.com/office/drawing/2014/main" id="{79A84F64-92EB-444F-8F8C-AA1F4559B39C}"/>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6100002">
              <a:off x="4861363" y="9138055"/>
              <a:ext cx="130803" cy="208826"/>
            </a:xfrm>
            <a:prstGeom prst="rect">
              <a:avLst/>
            </a:prstGeom>
          </p:spPr>
        </p:pic>
        <p:pic>
          <p:nvPicPr>
            <p:cNvPr id="50" name="Graphic 49" descr="Shoe footprints with solid fill">
              <a:extLst>
                <a:ext uri="{FF2B5EF4-FFF2-40B4-BE49-F238E27FC236}">
                  <a16:creationId xmlns:a16="http://schemas.microsoft.com/office/drawing/2014/main" id="{533B1FC0-BB7C-B04F-8EEA-CBAF43A9DA57}"/>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13526648">
              <a:off x="4934816" y="9565348"/>
              <a:ext cx="130803" cy="208826"/>
            </a:xfrm>
            <a:prstGeom prst="rect">
              <a:avLst/>
            </a:prstGeom>
          </p:spPr>
        </p:pic>
        <p:pic>
          <p:nvPicPr>
            <p:cNvPr id="51" name="Graphic 50" descr="Shoe footprints with solid fill">
              <a:extLst>
                <a:ext uri="{FF2B5EF4-FFF2-40B4-BE49-F238E27FC236}">
                  <a16:creationId xmlns:a16="http://schemas.microsoft.com/office/drawing/2014/main" id="{820FD5F1-C5CB-2649-8D1B-D3A5DC99775A}"/>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8941"/>
            <a:stretch/>
          </p:blipFill>
          <p:spPr>
            <a:xfrm rot="5400000">
              <a:off x="4836710" y="9847306"/>
              <a:ext cx="130803" cy="208826"/>
            </a:xfrm>
            <a:prstGeom prst="rect">
              <a:avLst/>
            </a:prstGeom>
          </p:spPr>
        </p:pic>
        <p:pic>
          <p:nvPicPr>
            <p:cNvPr id="52" name="Graphic 51" descr="Shoe footprints with solid fill">
              <a:extLst>
                <a:ext uri="{FF2B5EF4-FFF2-40B4-BE49-F238E27FC236}">
                  <a16:creationId xmlns:a16="http://schemas.microsoft.com/office/drawing/2014/main" id="{E46D01E0-4A99-E444-B1B1-39C2ABE6388C}"/>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14675003">
              <a:off x="3810433" y="9434831"/>
              <a:ext cx="128040" cy="206256"/>
            </a:xfrm>
            <a:prstGeom prst="rect">
              <a:avLst/>
            </a:prstGeom>
          </p:spPr>
        </p:pic>
        <p:pic>
          <p:nvPicPr>
            <p:cNvPr id="53" name="Graphic 52" descr="Shoe footprints with solid fill">
              <a:extLst>
                <a:ext uri="{FF2B5EF4-FFF2-40B4-BE49-F238E27FC236}">
                  <a16:creationId xmlns:a16="http://schemas.microsoft.com/office/drawing/2014/main" id="{5AE88C39-9DE4-0642-8811-BADE9218B0EE}"/>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14675003">
              <a:off x="3337299" y="9520015"/>
              <a:ext cx="128040" cy="206256"/>
            </a:xfrm>
            <a:prstGeom prst="rect">
              <a:avLst/>
            </a:prstGeom>
          </p:spPr>
        </p:pic>
        <p:pic>
          <p:nvPicPr>
            <p:cNvPr id="54" name="Graphic 53" descr="Shoe footprints with solid fill">
              <a:extLst>
                <a:ext uri="{FF2B5EF4-FFF2-40B4-BE49-F238E27FC236}">
                  <a16:creationId xmlns:a16="http://schemas.microsoft.com/office/drawing/2014/main" id="{EDA1FB9D-D80D-514A-B7D2-B0DDB64CC8C7}"/>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6208987">
              <a:off x="3499460" y="9908880"/>
              <a:ext cx="128040" cy="206256"/>
            </a:xfrm>
            <a:prstGeom prst="rect">
              <a:avLst/>
            </a:prstGeom>
          </p:spPr>
        </p:pic>
        <p:pic>
          <p:nvPicPr>
            <p:cNvPr id="55" name="Graphic 54" descr="Shoe footprints with solid fill">
              <a:extLst>
                <a:ext uri="{FF2B5EF4-FFF2-40B4-BE49-F238E27FC236}">
                  <a16:creationId xmlns:a16="http://schemas.microsoft.com/office/drawing/2014/main" id="{1212EE29-D034-2543-A53B-267B8B27DFEC}"/>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4735794">
              <a:off x="4025803" y="9889147"/>
              <a:ext cx="128040" cy="206256"/>
            </a:xfrm>
            <a:prstGeom prst="rect">
              <a:avLst/>
            </a:prstGeom>
          </p:spPr>
        </p:pic>
        <p:pic>
          <p:nvPicPr>
            <p:cNvPr id="56" name="Graphic 55" descr="Shoe footprints with solid fill">
              <a:extLst>
                <a:ext uri="{FF2B5EF4-FFF2-40B4-BE49-F238E27FC236}">
                  <a16:creationId xmlns:a16="http://schemas.microsoft.com/office/drawing/2014/main" id="{89578D75-C449-B64C-AD56-9FE80E97DBC7}"/>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3134478">
              <a:off x="4458000" y="9632791"/>
              <a:ext cx="128040" cy="206256"/>
            </a:xfrm>
            <a:prstGeom prst="rect">
              <a:avLst/>
            </a:prstGeom>
          </p:spPr>
        </p:pic>
        <p:pic>
          <p:nvPicPr>
            <p:cNvPr id="57" name="Graphic 56" descr="Shoe footprints with solid fill">
              <a:extLst>
                <a:ext uri="{FF2B5EF4-FFF2-40B4-BE49-F238E27FC236}">
                  <a16:creationId xmlns:a16="http://schemas.microsoft.com/office/drawing/2014/main" id="{54311F11-D1F0-1046-8BCA-E96161896EC9}"/>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3488029">
              <a:off x="4645011" y="9167938"/>
              <a:ext cx="128040" cy="206256"/>
            </a:xfrm>
            <a:prstGeom prst="rect">
              <a:avLst/>
            </a:prstGeom>
          </p:spPr>
        </p:pic>
        <p:pic>
          <p:nvPicPr>
            <p:cNvPr id="58" name="Graphic 57" descr="Shoe footprints with solid fill">
              <a:extLst>
                <a:ext uri="{FF2B5EF4-FFF2-40B4-BE49-F238E27FC236}">
                  <a16:creationId xmlns:a16="http://schemas.microsoft.com/office/drawing/2014/main" id="{E4F675B8-74E2-8445-B4BF-6448337842ED}"/>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10800000">
              <a:off x="5006526" y="9377170"/>
              <a:ext cx="128040" cy="206256"/>
            </a:xfrm>
            <a:prstGeom prst="rect">
              <a:avLst/>
            </a:prstGeom>
          </p:spPr>
        </p:pic>
        <p:pic>
          <p:nvPicPr>
            <p:cNvPr id="59" name="Graphic 58" descr="Shoe footprints with solid fill">
              <a:extLst>
                <a:ext uri="{FF2B5EF4-FFF2-40B4-BE49-F238E27FC236}">
                  <a16:creationId xmlns:a16="http://schemas.microsoft.com/office/drawing/2014/main" id="{DD034F1C-F792-4D47-AA8A-B2323983EF7E}"/>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12496232">
              <a:off x="4726290" y="9753197"/>
              <a:ext cx="128040" cy="206256"/>
            </a:xfrm>
            <a:prstGeom prst="rect">
              <a:avLst/>
            </a:prstGeom>
          </p:spPr>
        </p:pic>
        <p:pic>
          <p:nvPicPr>
            <p:cNvPr id="60" name="Graphic 59" descr="Shoe footprints with solid fill">
              <a:extLst>
                <a:ext uri="{FF2B5EF4-FFF2-40B4-BE49-F238E27FC236}">
                  <a16:creationId xmlns:a16="http://schemas.microsoft.com/office/drawing/2014/main" id="{9FB5F9D4-C247-BF41-B7B5-9F6888B235EA}"/>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397"/>
            <a:stretch/>
          </p:blipFill>
          <p:spPr>
            <a:xfrm rot="4695123">
              <a:off x="5115903" y="9889147"/>
              <a:ext cx="128040" cy="206256"/>
            </a:xfrm>
            <a:prstGeom prst="rect">
              <a:avLst/>
            </a:prstGeom>
          </p:spPr>
        </p:pic>
      </p:grpSp>
      <p:grpSp>
        <p:nvGrpSpPr>
          <p:cNvPr id="77" name="Group 76">
            <a:extLst>
              <a:ext uri="{FF2B5EF4-FFF2-40B4-BE49-F238E27FC236}">
                <a16:creationId xmlns:a16="http://schemas.microsoft.com/office/drawing/2014/main" id="{AAAAD785-8F9A-0942-902B-66562B142AEF}"/>
              </a:ext>
            </a:extLst>
          </p:cNvPr>
          <p:cNvGrpSpPr/>
          <p:nvPr/>
        </p:nvGrpSpPr>
        <p:grpSpPr>
          <a:xfrm>
            <a:off x="9259060" y="8216465"/>
            <a:ext cx="4456942" cy="1495645"/>
            <a:chOff x="10579095" y="8752252"/>
            <a:chExt cx="2724863" cy="914400"/>
          </a:xfrm>
          <a:solidFill>
            <a:schemeClr val="accent1">
              <a:lumMod val="40000"/>
              <a:lumOff val="60000"/>
            </a:schemeClr>
          </a:solidFill>
        </p:grpSpPr>
        <p:sp>
          <p:nvSpPr>
            <p:cNvPr id="78" name="Rectangle 77">
              <a:extLst>
                <a:ext uri="{FF2B5EF4-FFF2-40B4-BE49-F238E27FC236}">
                  <a16:creationId xmlns:a16="http://schemas.microsoft.com/office/drawing/2014/main" id="{8A78D7A9-D3CE-1D41-979C-FE81193275FA}"/>
                </a:ext>
              </a:extLst>
            </p:cNvPr>
            <p:cNvSpPr/>
            <p:nvPr/>
          </p:nvSpPr>
          <p:spPr>
            <a:xfrm>
              <a:off x="11417110" y="9124891"/>
              <a:ext cx="1886848" cy="378439"/>
            </a:xfrm>
            <a:prstGeom prst="rect">
              <a:avLst/>
            </a:prstGeom>
            <a:solidFill>
              <a:srgbClr val="FE5159"/>
            </a:solidFill>
            <a:ln>
              <a:noFill/>
            </a:ln>
            <a:effectLst>
              <a:softEdge rad="1270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Congratulations!  You have made it! Now it’s time for action!</a:t>
              </a:r>
            </a:p>
          </p:txBody>
        </p:sp>
        <p:pic>
          <p:nvPicPr>
            <p:cNvPr id="79" name="Graphic 78" descr="Thumbs up sign with solid fill">
              <a:extLst>
                <a:ext uri="{FF2B5EF4-FFF2-40B4-BE49-F238E27FC236}">
                  <a16:creationId xmlns:a16="http://schemas.microsoft.com/office/drawing/2014/main" id="{8A8E1A57-F91F-3A41-8305-3BDD56136C1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10579095" y="8752252"/>
              <a:ext cx="914400" cy="914400"/>
            </a:xfrm>
            <a:prstGeom prst="rect">
              <a:avLst/>
            </a:prstGeom>
            <a:effectLst>
              <a:softEdge rad="12700"/>
            </a:effectLst>
          </p:spPr>
        </p:pic>
      </p:grpSp>
      <p:grpSp>
        <p:nvGrpSpPr>
          <p:cNvPr id="145" name="Group 144">
            <a:extLst>
              <a:ext uri="{FF2B5EF4-FFF2-40B4-BE49-F238E27FC236}">
                <a16:creationId xmlns:a16="http://schemas.microsoft.com/office/drawing/2014/main" id="{906A93AF-9938-8F47-971D-1098CEA8F4F1}"/>
              </a:ext>
            </a:extLst>
          </p:cNvPr>
          <p:cNvGrpSpPr/>
          <p:nvPr/>
        </p:nvGrpSpPr>
        <p:grpSpPr>
          <a:xfrm>
            <a:off x="2810490" y="895625"/>
            <a:ext cx="8132751" cy="5241539"/>
            <a:chOff x="569603" y="2573006"/>
            <a:chExt cx="7299872" cy="3930546"/>
          </a:xfrm>
          <a:solidFill>
            <a:srgbClr val="F6F3E4"/>
          </a:solidFill>
        </p:grpSpPr>
        <p:sp>
          <p:nvSpPr>
            <p:cNvPr id="147" name="Rectangle: Rounded Corners 15">
              <a:extLst>
                <a:ext uri="{FF2B5EF4-FFF2-40B4-BE49-F238E27FC236}">
                  <a16:creationId xmlns:a16="http://schemas.microsoft.com/office/drawing/2014/main" id="{9BA93689-F28F-2C4E-919C-FDD7576FC762}"/>
                </a:ext>
              </a:extLst>
            </p:cNvPr>
            <p:cNvSpPr/>
            <p:nvPr/>
          </p:nvSpPr>
          <p:spPr>
            <a:xfrm>
              <a:off x="569603" y="2573006"/>
              <a:ext cx="7299872" cy="3930546"/>
            </a:xfrm>
            <a:prstGeom prst="roundRect">
              <a:avLst>
                <a:gd name="adj" fmla="val 5164"/>
              </a:avLst>
            </a:prstGeom>
            <a:grpFill/>
            <a:ln w="63500">
              <a:solidFill>
                <a:srgbClr val="EDE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extBox 148">
              <a:extLst>
                <a:ext uri="{FF2B5EF4-FFF2-40B4-BE49-F238E27FC236}">
                  <a16:creationId xmlns:a16="http://schemas.microsoft.com/office/drawing/2014/main" id="{98414FAE-4233-9446-B9AF-84EFA2749061}"/>
                </a:ext>
              </a:extLst>
            </p:cNvPr>
            <p:cNvSpPr txBox="1"/>
            <p:nvPr/>
          </p:nvSpPr>
          <p:spPr>
            <a:xfrm>
              <a:off x="845395" y="2865925"/>
              <a:ext cx="6714421" cy="3163502"/>
            </a:xfrm>
            <a:prstGeom prst="rect">
              <a:avLst/>
            </a:prstGeom>
            <a:grpFill/>
          </p:spPr>
          <p:txBody>
            <a:bodyPr wrap="square" rtlCol="0">
              <a:spAutoFit/>
            </a:bodyPr>
            <a:lstStyle/>
            <a:p>
              <a:pPr marL="171450" indent="-171450">
                <a:lnSpc>
                  <a:spcPct val="150000"/>
                </a:lnSpc>
                <a:buFont typeface="Wingdings" panose="05000000000000000000" pitchFamily="2" charset="2"/>
                <a:buChar char="q"/>
              </a:pPr>
              <a:r>
                <a:rPr lang="en-US" sz="1200" dirty="0"/>
                <a:t> Before you start contextualizing the selected project, make sure that:</a:t>
              </a:r>
            </a:p>
            <a:p>
              <a:pPr marL="628650" lvl="1" indent="-171450">
                <a:lnSpc>
                  <a:spcPct val="150000"/>
                </a:lnSpc>
                <a:buFont typeface="Wingdings" panose="05000000000000000000" pitchFamily="2" charset="2"/>
                <a:buChar char="q"/>
              </a:pPr>
              <a:r>
                <a:rPr lang="en-US" sz="1200" dirty="0"/>
                <a:t>You are familiar with </a:t>
              </a:r>
              <a:r>
                <a:rPr lang="en-US" sz="1200" i="1" dirty="0"/>
                <a:t>Project Document</a:t>
              </a:r>
            </a:p>
            <a:p>
              <a:pPr marL="628650" lvl="1" indent="-171450">
                <a:lnSpc>
                  <a:spcPct val="150000"/>
                </a:lnSpc>
                <a:buFont typeface="Wingdings" panose="05000000000000000000" pitchFamily="2" charset="2"/>
                <a:buChar char="q"/>
              </a:pPr>
              <a:r>
                <a:rPr lang="en-US" sz="1200" dirty="0">
                  <a:sym typeface="Wingdings" panose="05000000000000000000" pitchFamily="2" charset="2"/>
                </a:rPr>
                <a:t>You have read the </a:t>
              </a:r>
              <a:r>
                <a:rPr lang="en-US" sz="1200" i="1" dirty="0">
                  <a:sym typeface="Wingdings" panose="05000000000000000000" pitchFamily="2" charset="2"/>
                </a:rPr>
                <a:t>Project Document </a:t>
              </a:r>
              <a:r>
                <a:rPr lang="en-US" sz="1200" dirty="0">
                  <a:sym typeface="Wingdings" panose="05000000000000000000" pitchFamily="2" charset="2"/>
                </a:rPr>
                <a:t>and you Understand the Project and their activities</a:t>
              </a:r>
            </a:p>
            <a:p>
              <a:pPr marL="628650" lvl="1" indent="-171450">
                <a:lnSpc>
                  <a:spcPct val="150000"/>
                </a:lnSpc>
                <a:buFont typeface="Wingdings" panose="05000000000000000000" pitchFamily="2" charset="2"/>
                <a:buChar char="q"/>
              </a:pPr>
              <a:r>
                <a:rPr lang="en-US" sz="1200" dirty="0"/>
                <a:t>You Assessed (took notes for) each activity against what you know about your s</a:t>
              </a:r>
              <a:r>
                <a:rPr lang="en-US" sz="1200" dirty="0">
                  <a:sym typeface="Wingdings" panose="05000000000000000000" pitchFamily="2" charset="2"/>
                </a:rPr>
                <a:t>tudents’ previous learning. </a:t>
              </a:r>
            </a:p>
            <a:p>
              <a:pPr lvl="1">
                <a:lnSpc>
                  <a:spcPct val="150000"/>
                </a:lnSpc>
              </a:pPr>
              <a:endParaRPr lang="en-US" sz="1200" dirty="0">
                <a:sym typeface="Wingdings" panose="05000000000000000000" pitchFamily="2" charset="2"/>
              </a:endParaRPr>
            </a:p>
            <a:p>
              <a:pPr marL="171450" indent="-171450">
                <a:lnSpc>
                  <a:spcPct val="150000"/>
                </a:lnSpc>
                <a:buFont typeface="Wingdings" panose="05000000000000000000" pitchFamily="2" charset="2"/>
                <a:buChar char="q"/>
              </a:pPr>
              <a:r>
                <a:rPr lang="en-US" sz="1200" dirty="0">
                  <a:sym typeface="Wingdings" panose="05000000000000000000" pitchFamily="2" charset="2"/>
                </a:rPr>
                <a:t>Start contextualizing your selected project:</a:t>
              </a:r>
            </a:p>
            <a:p>
              <a:pPr marL="628650" lvl="1" indent="-171450">
                <a:lnSpc>
                  <a:spcPct val="150000"/>
                </a:lnSpc>
                <a:buFont typeface="Wingdings" panose="05000000000000000000" pitchFamily="2" charset="2"/>
                <a:buChar char="q"/>
              </a:pPr>
              <a:r>
                <a:rPr lang="en-US" sz="1200" dirty="0"/>
                <a:t>Adjust activities based on your </a:t>
              </a:r>
              <a:r>
                <a:rPr lang="en-US" sz="1200" b="1" dirty="0"/>
                <a:t>students’ learning level.</a:t>
              </a:r>
              <a:endParaRPr lang="en-US" sz="1200" dirty="0"/>
            </a:p>
            <a:p>
              <a:pPr marL="628650" lvl="1" indent="-171450">
                <a:lnSpc>
                  <a:spcPct val="150000"/>
                </a:lnSpc>
                <a:buFont typeface="Wingdings" panose="05000000000000000000" pitchFamily="2" charset="2"/>
                <a:buChar char="q"/>
              </a:pPr>
              <a:r>
                <a:rPr lang="en-US" sz="1200" dirty="0"/>
                <a:t>Use </a:t>
              </a:r>
              <a:r>
                <a:rPr lang="en-US" sz="1200" i="1" dirty="0"/>
                <a:t>Modification for Simplification </a:t>
              </a:r>
              <a:r>
                <a:rPr lang="en-US" sz="1200" dirty="0"/>
                <a:t>block in the </a:t>
              </a:r>
              <a:r>
                <a:rPr lang="en-US" sz="1200" i="1" dirty="0"/>
                <a:t>Project Document</a:t>
              </a:r>
              <a:r>
                <a:rPr lang="en-US" sz="1200" dirty="0"/>
                <a:t> to simplify the project, if applicable.</a:t>
              </a:r>
            </a:p>
            <a:p>
              <a:pPr marL="628650" lvl="1" indent="-171450">
                <a:lnSpc>
                  <a:spcPct val="150000"/>
                </a:lnSpc>
                <a:buFont typeface="Wingdings" panose="05000000000000000000" pitchFamily="2" charset="2"/>
                <a:buChar char="q"/>
              </a:pPr>
              <a:r>
                <a:rPr lang="en-US" sz="1200" dirty="0"/>
                <a:t>Use </a:t>
              </a:r>
              <a:r>
                <a:rPr lang="en-US" sz="1200" i="1" dirty="0"/>
                <a:t>Additional Enrichment Activities </a:t>
              </a:r>
              <a:r>
                <a:rPr lang="en-US" sz="1200" dirty="0"/>
                <a:t>block found in </a:t>
              </a:r>
              <a:r>
                <a:rPr lang="en-US" sz="1200" i="1" dirty="0"/>
                <a:t>Project Document </a:t>
              </a:r>
              <a:r>
                <a:rPr lang="en-US" sz="1200" dirty="0"/>
                <a:t> to make the project a bit more challenging, if applicable.  </a:t>
              </a:r>
            </a:p>
            <a:p>
              <a:pPr marL="628650" lvl="1" indent="-171450">
                <a:lnSpc>
                  <a:spcPct val="150000"/>
                </a:lnSpc>
                <a:buFont typeface="Wingdings" panose="05000000000000000000" pitchFamily="2" charset="2"/>
                <a:buChar char="q"/>
              </a:pPr>
              <a:r>
                <a:rPr lang="en-US" sz="1200" dirty="0"/>
                <a:t>Modify or eliminate any activities that are not aligned with your </a:t>
              </a:r>
              <a:r>
                <a:rPr lang="en-US" sz="1200" b="1" dirty="0"/>
                <a:t>students’ environment </a:t>
              </a:r>
              <a:r>
                <a:rPr lang="en-US" sz="1200" dirty="0"/>
                <a:t>(culture, social norms, news, habitat conditions…etc.)</a:t>
              </a:r>
            </a:p>
            <a:p>
              <a:pPr marL="628650" lvl="1" indent="-171450">
                <a:lnSpc>
                  <a:spcPct val="150000"/>
                </a:lnSpc>
                <a:buFont typeface="Wingdings" panose="05000000000000000000" pitchFamily="2" charset="2"/>
                <a:buChar char="q"/>
              </a:pPr>
              <a:r>
                <a:rPr lang="en-US" sz="1200" dirty="0"/>
                <a:t>Identify limited or unavailable resources/supplies needed for the project.</a:t>
              </a:r>
            </a:p>
            <a:p>
              <a:pPr marL="628650" lvl="1" indent="-171450">
                <a:lnSpc>
                  <a:spcPct val="150000"/>
                </a:lnSpc>
                <a:buFont typeface="Wingdings" panose="05000000000000000000" pitchFamily="2" charset="2"/>
                <a:buChar char="q"/>
              </a:pPr>
              <a:r>
                <a:rPr lang="en-US" sz="1200" dirty="0"/>
                <a:t>Find alternatives for unavailable</a:t>
              </a:r>
              <a:r>
                <a:rPr lang="en-US" sz="1200" b="1" dirty="0"/>
                <a:t> supplies</a:t>
              </a:r>
              <a:r>
                <a:rPr lang="en-US" sz="1200" dirty="0"/>
                <a:t>. </a:t>
              </a:r>
            </a:p>
            <a:p>
              <a:pPr marL="628650" lvl="1" indent="-171450">
                <a:lnSpc>
                  <a:spcPct val="150000"/>
                </a:lnSpc>
                <a:buFont typeface="Wingdings" panose="05000000000000000000" pitchFamily="2" charset="2"/>
                <a:buChar char="q"/>
              </a:pPr>
              <a:endParaRPr lang="en-US" sz="1200" dirty="0"/>
            </a:p>
            <a:p>
              <a:pPr marL="171450" indent="-171450">
                <a:lnSpc>
                  <a:spcPct val="150000"/>
                </a:lnSpc>
                <a:buFont typeface="Wingdings" panose="05000000000000000000" pitchFamily="2" charset="2"/>
                <a:buChar char="q"/>
              </a:pPr>
              <a:r>
                <a:rPr lang="en-US" sz="1200" dirty="0">
                  <a:sym typeface="Wingdings" panose="05000000000000000000" pitchFamily="2" charset="2"/>
                </a:rPr>
                <a:t>Is there anything extra you need to do to make the project even more relevant to your students?</a:t>
              </a:r>
              <a:endParaRPr lang="en-US" sz="1200" dirty="0"/>
            </a:p>
          </p:txBody>
        </p:sp>
      </p:grpSp>
      <p:pic>
        <p:nvPicPr>
          <p:cNvPr id="82" name="Graphic 81" descr="Clipboard Checked with solid fill">
            <a:extLst>
              <a:ext uri="{FF2B5EF4-FFF2-40B4-BE49-F238E27FC236}">
                <a16:creationId xmlns:a16="http://schemas.microsoft.com/office/drawing/2014/main" id="{FDD1B392-0B11-8546-A356-3AB6B4DC8CE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667461" y="1870337"/>
            <a:ext cx="2532510" cy="3292115"/>
          </a:xfrm>
          <a:prstGeom prst="rect">
            <a:avLst/>
          </a:prstGeom>
        </p:spPr>
      </p:pic>
    </p:spTree>
    <p:extLst>
      <p:ext uri="{BB962C8B-B14F-4D97-AF65-F5344CB8AC3E}">
        <p14:creationId xmlns:p14="http://schemas.microsoft.com/office/powerpoint/2010/main" val="2570819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F7402F-F3C8-47AC-821A-E22495FBDD6E}"/>
              </a:ext>
            </a:extLst>
          </p:cNvPr>
          <p:cNvSpPr/>
          <p:nvPr/>
        </p:nvSpPr>
        <p:spPr>
          <a:xfrm>
            <a:off x="0" y="0"/>
            <a:ext cx="6877045" cy="10515600"/>
          </a:xfrm>
          <a:prstGeom prst="rect">
            <a:avLst/>
          </a:prstGeom>
          <a:solidFill>
            <a:srgbClr val="44C50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b="1" dirty="0">
              <a:solidFill>
                <a:schemeClr val="bg1"/>
              </a:solidFill>
            </a:endParaRPr>
          </a:p>
        </p:txBody>
      </p:sp>
      <p:sp>
        <p:nvSpPr>
          <p:cNvPr id="4" name="Title 1">
            <a:extLst>
              <a:ext uri="{FF2B5EF4-FFF2-40B4-BE49-F238E27FC236}">
                <a16:creationId xmlns:a16="http://schemas.microsoft.com/office/drawing/2014/main" id="{467062CD-681B-4116-8B4B-48C3262E46B4}"/>
              </a:ext>
            </a:extLst>
          </p:cNvPr>
          <p:cNvSpPr>
            <a:spLocks noGrp="1"/>
          </p:cNvSpPr>
          <p:nvPr>
            <p:ph type="title"/>
          </p:nvPr>
        </p:nvSpPr>
        <p:spPr>
          <a:xfrm>
            <a:off x="101701" y="1761675"/>
            <a:ext cx="6652943" cy="1419827"/>
          </a:xfrm>
        </p:spPr>
        <p:txBody>
          <a:bodyPr>
            <a:normAutofit/>
          </a:bodyPr>
          <a:lstStyle/>
          <a:p>
            <a:pPr algn="ctr"/>
            <a:r>
              <a:rPr lang="en-US" sz="9600" dirty="0">
                <a:solidFill>
                  <a:schemeClr val="bg1"/>
                </a:solidFill>
              </a:rPr>
              <a:t>Booklet 3</a:t>
            </a:r>
            <a:endParaRPr lang="en-US" dirty="0">
              <a:solidFill>
                <a:schemeClr val="bg1"/>
              </a:solidFill>
            </a:endParaRPr>
          </a:p>
        </p:txBody>
      </p:sp>
      <p:sp>
        <p:nvSpPr>
          <p:cNvPr id="5" name="Title 1">
            <a:extLst>
              <a:ext uri="{FF2B5EF4-FFF2-40B4-BE49-F238E27FC236}">
                <a16:creationId xmlns:a16="http://schemas.microsoft.com/office/drawing/2014/main" id="{8B884C67-7294-4E7E-9728-744A161AB634}"/>
              </a:ext>
            </a:extLst>
          </p:cNvPr>
          <p:cNvSpPr txBox="1">
            <a:spLocks/>
          </p:cNvSpPr>
          <p:nvPr/>
        </p:nvSpPr>
        <p:spPr>
          <a:xfrm>
            <a:off x="-165614" y="3113808"/>
            <a:ext cx="7202825" cy="800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Project Implementation</a:t>
            </a:r>
          </a:p>
        </p:txBody>
      </p:sp>
      <p:sp>
        <p:nvSpPr>
          <p:cNvPr id="7" name="TextBox 6">
            <a:extLst>
              <a:ext uri="{FF2B5EF4-FFF2-40B4-BE49-F238E27FC236}">
                <a16:creationId xmlns:a16="http://schemas.microsoft.com/office/drawing/2014/main" id="{904424D3-C4FF-4C82-999A-9B8BD52695BC}"/>
              </a:ext>
            </a:extLst>
          </p:cNvPr>
          <p:cNvSpPr txBox="1"/>
          <p:nvPr/>
        </p:nvSpPr>
        <p:spPr>
          <a:xfrm>
            <a:off x="1613076" y="4288714"/>
            <a:ext cx="3704046" cy="2769989"/>
          </a:xfrm>
          <a:prstGeom prst="rect">
            <a:avLst/>
          </a:prstGeom>
          <a:noFill/>
        </p:spPr>
        <p:txBody>
          <a:bodyPr wrap="square" rtlCol="0">
            <a:spAutoFit/>
          </a:bodyPr>
          <a:lstStyle/>
          <a:p>
            <a:pPr algn="just"/>
            <a:r>
              <a:rPr lang="en-US" b="1" dirty="0">
                <a:solidFill>
                  <a:schemeClr val="bg1"/>
                </a:solidFill>
              </a:rPr>
              <a:t>Competencies &amp; Learning Outcomes</a:t>
            </a:r>
          </a:p>
          <a:p>
            <a:pPr algn="just"/>
            <a:endParaRPr lang="en-US" sz="1200" b="1" dirty="0">
              <a:solidFill>
                <a:schemeClr val="bg1"/>
              </a:solidFill>
            </a:endParaRPr>
          </a:p>
          <a:p>
            <a:pPr algn="ctr"/>
            <a:r>
              <a:rPr lang="en-US" sz="1200" dirty="0">
                <a:solidFill>
                  <a:schemeClr val="bg1"/>
                </a:solidFill>
              </a:rPr>
              <a:t>By the end of this booklet, you will be equipped with tools and strategies to deliver your project(s) using remote channels without compromising the quality of your interaction with your students. You will learn how to setup an effective teaching and learning environment, where you will be using simplified and differentiating instructions to successfully build students’ curiosity, creativity and reflection skills. You will also learn how to receive your remote students’ work for assessment purposes. Moreover, you will be able to design the best assessment framework that best suits your objectives.</a:t>
            </a:r>
          </a:p>
          <a:p>
            <a:pPr algn="ctr"/>
            <a:endParaRPr lang="en-US" sz="1200" dirty="0">
              <a:solidFill>
                <a:schemeClr val="bg1"/>
              </a:solidFill>
            </a:endParaRPr>
          </a:p>
        </p:txBody>
      </p:sp>
      <p:cxnSp>
        <p:nvCxnSpPr>
          <p:cNvPr id="9" name="Straight Connector 8">
            <a:extLst>
              <a:ext uri="{FF2B5EF4-FFF2-40B4-BE49-F238E27FC236}">
                <a16:creationId xmlns:a16="http://schemas.microsoft.com/office/drawing/2014/main" id="{74F0E132-DE47-48AA-B189-9E168DF6B77C}"/>
              </a:ext>
            </a:extLst>
          </p:cNvPr>
          <p:cNvCxnSpPr>
            <a:cxnSpLocks/>
          </p:cNvCxnSpPr>
          <p:nvPr/>
        </p:nvCxnSpPr>
        <p:spPr>
          <a:xfrm>
            <a:off x="6877050" y="2436734"/>
            <a:ext cx="0" cy="5354717"/>
          </a:xfrm>
          <a:prstGeom prst="line">
            <a:avLst/>
          </a:prstGeom>
          <a:ln>
            <a:solidFill>
              <a:srgbClr val="F7F3E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B5D1B30-B3F1-4B8C-A5B1-DC0FA67A719D}"/>
              </a:ext>
            </a:extLst>
          </p:cNvPr>
          <p:cNvSpPr txBox="1"/>
          <p:nvPr/>
        </p:nvSpPr>
        <p:spPr>
          <a:xfrm>
            <a:off x="7553174" y="4288714"/>
            <a:ext cx="4495783" cy="7092711"/>
          </a:xfrm>
          <a:prstGeom prst="rect">
            <a:avLst/>
          </a:prstGeom>
          <a:noFill/>
        </p:spPr>
        <p:txBody>
          <a:bodyPr wrap="square" rtlCol="0">
            <a:spAutoFit/>
          </a:bodyPr>
          <a:lstStyle/>
          <a:p>
            <a:r>
              <a:rPr lang="en-US" sz="3600" b="1" dirty="0">
                <a:solidFill>
                  <a:srgbClr val="43C602"/>
                </a:solidFill>
              </a:rPr>
              <a:t>Booklet Content</a:t>
            </a:r>
          </a:p>
          <a:p>
            <a:pPr marL="285750" indent="-285750">
              <a:buFont typeface="Arial" panose="020B0604020202020204" pitchFamily="34" charset="0"/>
              <a:buChar char="•"/>
            </a:pPr>
            <a:endParaRPr lang="en-US" sz="1200" dirty="0"/>
          </a:p>
          <a:p>
            <a:pPr lvl="1"/>
            <a:r>
              <a:rPr lang="en-US" sz="1200" dirty="0"/>
              <a:t>3.1.1. What is Project Implementation?</a:t>
            </a:r>
          </a:p>
          <a:p>
            <a:pPr lvl="1"/>
            <a:r>
              <a:rPr lang="en-US" sz="1200" dirty="0"/>
              <a:t>3.1.2. Remote Communication Channels</a:t>
            </a:r>
          </a:p>
          <a:p>
            <a:pPr lvl="1"/>
            <a:r>
              <a:rPr lang="en-US" sz="1200" dirty="0"/>
              <a:t>3.1.3. Implementation Guidelines Overview</a:t>
            </a:r>
          </a:p>
          <a:p>
            <a:pPr marL="742950" lvl="1" indent="-285750">
              <a:buFont typeface="Arial" panose="020B0604020202020204" pitchFamily="34" charset="0"/>
              <a:buChar char="•"/>
            </a:pPr>
            <a:endParaRPr lang="en-US" sz="1200" dirty="0"/>
          </a:p>
          <a:p>
            <a:r>
              <a:rPr lang="en-US" sz="1200" dirty="0"/>
              <a:t>3.2. Giving Instructions to Students:</a:t>
            </a:r>
          </a:p>
          <a:p>
            <a:pPr lvl="1"/>
            <a:r>
              <a:rPr lang="en-US" sz="1200" dirty="0"/>
              <a:t>3.2.1. Introduce Activities to Students</a:t>
            </a:r>
          </a:p>
          <a:p>
            <a:pPr lvl="1"/>
            <a:r>
              <a:rPr lang="en-US" sz="1200" dirty="0"/>
              <a:t>3.2.2. Differentiating Instructions</a:t>
            </a:r>
          </a:p>
          <a:p>
            <a:pPr marL="742950" lvl="1" indent="-285750">
              <a:buFont typeface="Arial" panose="020B0604020202020204" pitchFamily="34" charset="0"/>
              <a:buChar char="•"/>
            </a:pPr>
            <a:endParaRPr lang="en-US" sz="1200" dirty="0"/>
          </a:p>
          <a:p>
            <a:r>
              <a:rPr lang="en-US" sz="1200" dirty="0"/>
              <a:t>3.3. Fostering Effective Learning Environment </a:t>
            </a:r>
          </a:p>
          <a:p>
            <a:pPr lvl="1"/>
            <a:r>
              <a:rPr lang="en-US" sz="1200" dirty="0"/>
              <a:t>3.3.1. How to setup an effective learning environment?</a:t>
            </a:r>
          </a:p>
          <a:p>
            <a:pPr lvl="1"/>
            <a:r>
              <a:rPr lang="en-US" sz="1200" dirty="0"/>
              <a:t>3.3.2. How to Effectively Involve Parents?</a:t>
            </a:r>
          </a:p>
          <a:p>
            <a:pPr lvl="1"/>
            <a:r>
              <a:rPr lang="en-US" sz="1200" dirty="0"/>
              <a:t>3.3.3. Guidelines to working with students – KWL framework:</a:t>
            </a:r>
          </a:p>
          <a:p>
            <a:pPr lvl="2"/>
            <a:r>
              <a:rPr lang="en-US" sz="1200" dirty="0"/>
              <a:t>A) Building Curiosity and Interest</a:t>
            </a:r>
          </a:p>
          <a:p>
            <a:pPr lvl="2"/>
            <a:r>
              <a:rPr lang="en-US" sz="1200" dirty="0"/>
              <a:t>B) Creating Space for Creativity &amp; Ownership</a:t>
            </a:r>
          </a:p>
          <a:p>
            <a:pPr lvl="2"/>
            <a:r>
              <a:rPr lang="en-US" sz="1200" dirty="0"/>
              <a:t>C) Developing Capacity for Reflection</a:t>
            </a:r>
          </a:p>
          <a:p>
            <a:pPr lvl="1"/>
            <a:br>
              <a:rPr lang="en-US" sz="1200" dirty="0"/>
            </a:br>
            <a:endParaRPr lang="en-US" sz="1200" dirty="0"/>
          </a:p>
          <a:p>
            <a:r>
              <a:rPr lang="en-US" sz="1200" dirty="0"/>
              <a:t>3.4. Receiving Students’ Work</a:t>
            </a:r>
          </a:p>
          <a:p>
            <a:r>
              <a:rPr lang="en-US" sz="1200" dirty="0"/>
              <a:t>3.5. Conducting Assessments &amp; Evaluation – Assessment Framework:</a:t>
            </a:r>
          </a:p>
          <a:p>
            <a:pPr lvl="1"/>
            <a:r>
              <a:rPr lang="en-US" sz="1200" dirty="0"/>
              <a:t>4.5.1. Baseline &amp; End-line Assessments</a:t>
            </a:r>
          </a:p>
          <a:p>
            <a:pPr lvl="1"/>
            <a:r>
              <a:rPr lang="en-US" sz="1200" dirty="0"/>
              <a:t>4.5.2. KWL Framework</a:t>
            </a:r>
          </a:p>
          <a:p>
            <a:pPr lvl="1"/>
            <a:r>
              <a:rPr lang="en-US" sz="1200" dirty="0"/>
              <a:t>4.5.3. Daily Observations</a:t>
            </a:r>
          </a:p>
          <a:p>
            <a:pPr lvl="1"/>
            <a:r>
              <a:rPr lang="en-US" sz="1200" dirty="0"/>
              <a:t>4.5.4. Quizzes</a:t>
            </a:r>
          </a:p>
          <a:p>
            <a:pPr marL="742950" lvl="1" indent="-285750">
              <a:buFont typeface="Arial" panose="020B0604020202020204" pitchFamily="34" charset="0"/>
              <a:buChar char="•"/>
            </a:pPr>
            <a:endParaRPr lang="en-US" sz="1200" dirty="0"/>
          </a:p>
          <a:p>
            <a:r>
              <a:rPr lang="en-US" sz="1200" dirty="0"/>
              <a:t>3.6. Conducting Remote Assessments </a:t>
            </a:r>
          </a:p>
          <a:p>
            <a:endParaRPr lang="en-US" sz="1200" dirty="0"/>
          </a:p>
          <a:p>
            <a:r>
              <a:rPr lang="en-US" sz="1200" dirty="0"/>
              <a:t>3.7. Summary</a:t>
            </a:r>
          </a:p>
          <a:p>
            <a:r>
              <a:rPr lang="en-US" sz="1200" dirty="0"/>
              <a:t>        </a:t>
            </a:r>
          </a:p>
          <a:p>
            <a:pPr marL="742950" lvl="1" indent="-285750">
              <a:buFont typeface="Arial" panose="020B0604020202020204" pitchFamily="34" charset="0"/>
              <a:buChar char="•"/>
            </a:pPr>
            <a:endParaRPr lang="en-US" sz="1200" dirty="0"/>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p:txBody>
      </p:sp>
      <p:sp>
        <p:nvSpPr>
          <p:cNvPr id="15" name="TextBox 14">
            <a:extLst>
              <a:ext uri="{FF2B5EF4-FFF2-40B4-BE49-F238E27FC236}">
                <a16:creationId xmlns:a16="http://schemas.microsoft.com/office/drawing/2014/main" id="{E399D21E-B2E8-4168-8CBE-38B50C48103A}"/>
              </a:ext>
            </a:extLst>
          </p:cNvPr>
          <p:cNvSpPr txBox="1"/>
          <p:nvPr/>
        </p:nvSpPr>
        <p:spPr>
          <a:xfrm>
            <a:off x="1527778" y="8103760"/>
            <a:ext cx="758541" cy="461665"/>
          </a:xfrm>
          <a:prstGeom prst="rect">
            <a:avLst/>
          </a:prstGeom>
          <a:noFill/>
        </p:spPr>
        <p:txBody>
          <a:bodyPr wrap="none" rtlCol="0">
            <a:spAutoFit/>
          </a:bodyPr>
          <a:lstStyle/>
          <a:p>
            <a:pPr algn="ctr"/>
            <a:r>
              <a:rPr lang="en-US" sz="1200" dirty="0">
                <a:solidFill>
                  <a:schemeClr val="bg1"/>
                </a:solidFill>
              </a:rPr>
              <a:t>Project</a:t>
            </a:r>
          </a:p>
          <a:p>
            <a:pPr algn="ctr"/>
            <a:r>
              <a:rPr lang="en-US" sz="1200" dirty="0">
                <a:solidFill>
                  <a:schemeClr val="bg1"/>
                </a:solidFill>
              </a:rPr>
              <a:t>Selection</a:t>
            </a:r>
          </a:p>
        </p:txBody>
      </p:sp>
      <p:sp>
        <p:nvSpPr>
          <p:cNvPr id="16" name="TextBox 15">
            <a:extLst>
              <a:ext uri="{FF2B5EF4-FFF2-40B4-BE49-F238E27FC236}">
                <a16:creationId xmlns:a16="http://schemas.microsoft.com/office/drawing/2014/main" id="{663B9748-10CD-4E0D-B894-4C25B17244FD}"/>
              </a:ext>
            </a:extLst>
          </p:cNvPr>
          <p:cNvSpPr txBox="1"/>
          <p:nvPr/>
        </p:nvSpPr>
        <p:spPr>
          <a:xfrm>
            <a:off x="2828933" y="8103760"/>
            <a:ext cx="1273810" cy="461665"/>
          </a:xfrm>
          <a:prstGeom prst="rect">
            <a:avLst/>
          </a:prstGeom>
          <a:noFill/>
        </p:spPr>
        <p:txBody>
          <a:bodyPr wrap="none" rtlCol="0">
            <a:spAutoFit/>
          </a:bodyPr>
          <a:lstStyle/>
          <a:p>
            <a:pPr algn="ctr"/>
            <a:r>
              <a:rPr lang="en-US" sz="1200" dirty="0">
                <a:solidFill>
                  <a:schemeClr val="bg1"/>
                </a:solidFill>
              </a:rPr>
              <a:t>Project</a:t>
            </a:r>
          </a:p>
          <a:p>
            <a:pPr algn="ctr"/>
            <a:r>
              <a:rPr lang="en-US" sz="1200" dirty="0">
                <a:solidFill>
                  <a:schemeClr val="bg1"/>
                </a:solidFill>
              </a:rPr>
              <a:t>Contextualization</a:t>
            </a:r>
          </a:p>
        </p:txBody>
      </p:sp>
      <p:sp>
        <p:nvSpPr>
          <p:cNvPr id="17" name="TextBox 16">
            <a:extLst>
              <a:ext uri="{FF2B5EF4-FFF2-40B4-BE49-F238E27FC236}">
                <a16:creationId xmlns:a16="http://schemas.microsoft.com/office/drawing/2014/main" id="{3E3D763D-49F5-46AA-BC4D-1B74FD59BD4A}"/>
              </a:ext>
            </a:extLst>
          </p:cNvPr>
          <p:cNvSpPr txBox="1"/>
          <p:nvPr/>
        </p:nvSpPr>
        <p:spPr>
          <a:xfrm>
            <a:off x="4419112" y="8103760"/>
            <a:ext cx="1188275" cy="461665"/>
          </a:xfrm>
          <a:prstGeom prst="rect">
            <a:avLst/>
          </a:prstGeom>
          <a:noFill/>
        </p:spPr>
        <p:txBody>
          <a:bodyPr wrap="none" rtlCol="0">
            <a:spAutoFit/>
          </a:bodyPr>
          <a:lstStyle/>
          <a:p>
            <a:pPr algn="ctr"/>
            <a:r>
              <a:rPr lang="en-US" sz="1200" dirty="0">
                <a:solidFill>
                  <a:schemeClr val="bg1"/>
                </a:solidFill>
              </a:rPr>
              <a:t>Project</a:t>
            </a:r>
          </a:p>
          <a:p>
            <a:pPr algn="ctr"/>
            <a:r>
              <a:rPr lang="en-US" sz="1200" dirty="0">
                <a:solidFill>
                  <a:schemeClr val="bg1"/>
                </a:solidFill>
              </a:rPr>
              <a:t>Implementation</a:t>
            </a:r>
          </a:p>
        </p:txBody>
      </p:sp>
      <p:sp>
        <p:nvSpPr>
          <p:cNvPr id="18" name="Oval 17">
            <a:extLst>
              <a:ext uri="{FF2B5EF4-FFF2-40B4-BE49-F238E27FC236}">
                <a16:creationId xmlns:a16="http://schemas.microsoft.com/office/drawing/2014/main" id="{9E73449B-FA35-794A-A944-A71BFED26A0F}"/>
              </a:ext>
            </a:extLst>
          </p:cNvPr>
          <p:cNvSpPr/>
          <p:nvPr/>
        </p:nvSpPr>
        <p:spPr>
          <a:xfrm>
            <a:off x="10176846" y="2577088"/>
            <a:ext cx="823664" cy="804054"/>
          </a:xfrm>
          <a:prstGeom prst="ellipse">
            <a:avLst/>
          </a:prstGeom>
          <a:solidFill>
            <a:srgbClr val="E5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B782FE9-E734-314B-98E7-FA9406797ABE}"/>
              </a:ext>
            </a:extLst>
          </p:cNvPr>
          <p:cNvSpPr/>
          <p:nvPr/>
        </p:nvSpPr>
        <p:spPr>
          <a:xfrm>
            <a:off x="11410240" y="1953578"/>
            <a:ext cx="638717" cy="623510"/>
          </a:xfrm>
          <a:prstGeom prst="ellipse">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09050E6C-A225-CC46-910F-700410A16A3C}"/>
              </a:ext>
            </a:extLst>
          </p:cNvPr>
          <p:cNvSpPr/>
          <p:nvPr/>
        </p:nvSpPr>
        <p:spPr>
          <a:xfrm>
            <a:off x="11467686" y="3181502"/>
            <a:ext cx="377950" cy="368952"/>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2266FB2A-798A-0E4D-A65C-11FDBACE6702}"/>
              </a:ext>
            </a:extLst>
          </p:cNvPr>
          <p:cNvSpPr/>
          <p:nvPr/>
        </p:nvSpPr>
        <p:spPr>
          <a:xfrm>
            <a:off x="10329245" y="641889"/>
            <a:ext cx="1121203" cy="1094509"/>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91FB12AB-E0EC-45EF-8DBC-2576FC2899B3}"/>
              </a:ext>
            </a:extLst>
          </p:cNvPr>
          <p:cNvCxnSpPr/>
          <p:nvPr/>
        </p:nvCxnSpPr>
        <p:spPr>
          <a:xfrm>
            <a:off x="2160722" y="7794975"/>
            <a:ext cx="2520175" cy="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sp>
        <p:nvSpPr>
          <p:cNvPr id="29" name="Rectangle 28">
            <a:extLst>
              <a:ext uri="{FF2B5EF4-FFF2-40B4-BE49-F238E27FC236}">
                <a16:creationId xmlns:a16="http://schemas.microsoft.com/office/drawing/2014/main" id="{8E13018F-DBB9-48C8-8098-85C330AD5FEA}"/>
              </a:ext>
            </a:extLst>
          </p:cNvPr>
          <p:cNvSpPr/>
          <p:nvPr/>
        </p:nvSpPr>
        <p:spPr>
          <a:xfrm>
            <a:off x="1258184" y="7526311"/>
            <a:ext cx="1528751" cy="537328"/>
          </a:xfrm>
          <a:prstGeom prst="rect">
            <a:avLst/>
          </a:prstGeom>
          <a:ln w="28575">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99561DB1-612E-423F-B14F-72A4CBB37EC3}"/>
              </a:ext>
            </a:extLst>
          </p:cNvPr>
          <p:cNvSpPr/>
          <p:nvPr/>
        </p:nvSpPr>
        <p:spPr>
          <a:xfrm>
            <a:off x="2786935" y="7526311"/>
            <a:ext cx="1528751" cy="537328"/>
          </a:xfrm>
          <a:prstGeom prst="rect">
            <a:avLst/>
          </a:prstGeom>
          <a:solidFill>
            <a:srgbClr val="FD5159"/>
          </a:solidFill>
          <a:ln w="28575">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7390D4E-2BF6-4ACE-8431-D9BD23DDAD23}"/>
              </a:ext>
            </a:extLst>
          </p:cNvPr>
          <p:cNvSpPr/>
          <p:nvPr/>
        </p:nvSpPr>
        <p:spPr>
          <a:xfrm>
            <a:off x="4315685" y="7526311"/>
            <a:ext cx="1528751" cy="537328"/>
          </a:xfrm>
          <a:prstGeom prst="rect">
            <a:avLst/>
          </a:prstGeom>
          <a:solidFill>
            <a:srgbClr val="44C503"/>
          </a:solidFill>
          <a:ln w="28575">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32" name="Graphic 31" descr="Checkmark with solid fill">
            <a:extLst>
              <a:ext uri="{FF2B5EF4-FFF2-40B4-BE49-F238E27FC236}">
                <a16:creationId xmlns:a16="http://schemas.microsoft.com/office/drawing/2014/main" id="{AE601C99-8B19-4EDA-8ED6-ECD7A254F5D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3852" y="7526311"/>
            <a:ext cx="549185" cy="549185"/>
          </a:xfrm>
          <a:prstGeom prst="rect">
            <a:avLst/>
          </a:prstGeom>
        </p:spPr>
      </p:pic>
      <p:pic>
        <p:nvPicPr>
          <p:cNvPr id="33" name="Graphic 32" descr="Checkmark with solid fill">
            <a:extLst>
              <a:ext uri="{FF2B5EF4-FFF2-40B4-BE49-F238E27FC236}">
                <a16:creationId xmlns:a16="http://schemas.microsoft.com/office/drawing/2014/main" id="{B3D23BF4-8833-4AB6-923B-2D81105EFAE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02662" y="7532285"/>
            <a:ext cx="549185" cy="549185"/>
          </a:xfrm>
          <a:prstGeom prst="rect">
            <a:avLst/>
          </a:prstGeom>
        </p:spPr>
      </p:pic>
      <p:pic>
        <p:nvPicPr>
          <p:cNvPr id="34" name="Graphic 33" descr="Checkmark with solid fill">
            <a:extLst>
              <a:ext uri="{FF2B5EF4-FFF2-40B4-BE49-F238E27FC236}">
                <a16:creationId xmlns:a16="http://schemas.microsoft.com/office/drawing/2014/main" id="{02BB61A6-BE27-4D13-B0A4-EA5F188B9F7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5467" y="7520382"/>
            <a:ext cx="549185" cy="549185"/>
          </a:xfrm>
          <a:prstGeom prst="rect">
            <a:avLst/>
          </a:prstGeom>
        </p:spPr>
      </p:pic>
    </p:spTree>
    <p:extLst>
      <p:ext uri="{BB962C8B-B14F-4D97-AF65-F5344CB8AC3E}">
        <p14:creationId xmlns:p14="http://schemas.microsoft.com/office/powerpoint/2010/main" val="222112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18FE51-BF0F-494A-BA68-0C2E095A6620}"/>
              </a:ext>
            </a:extLst>
          </p:cNvPr>
          <p:cNvSpPr txBox="1"/>
          <p:nvPr/>
        </p:nvSpPr>
        <p:spPr>
          <a:xfrm>
            <a:off x="2057879" y="1505358"/>
            <a:ext cx="5211235" cy="7417415"/>
          </a:xfrm>
          <a:prstGeom prst="rect">
            <a:avLst/>
          </a:prstGeom>
          <a:noFill/>
        </p:spPr>
        <p:txBody>
          <a:bodyPr wrap="none" rtlCol="0">
            <a:spAutoFit/>
          </a:bodyPr>
          <a:lstStyle/>
          <a:p>
            <a:r>
              <a:rPr lang="en-US" sz="1400" b="1" dirty="0">
                <a:solidFill>
                  <a:srgbClr val="E52831"/>
                </a:solidFill>
              </a:rPr>
              <a:t>Booklet 3: Project Implementation …(cont.)</a:t>
            </a:r>
            <a:br>
              <a:rPr lang="en-US" sz="1400" dirty="0"/>
            </a:br>
            <a:endParaRPr lang="en-US" sz="1400" dirty="0"/>
          </a:p>
          <a:p>
            <a:r>
              <a:rPr lang="en-US" sz="1400" dirty="0"/>
              <a:t>3.4. Receiving Students’ Work</a:t>
            </a:r>
          </a:p>
          <a:p>
            <a:r>
              <a:rPr lang="en-US" sz="1400" dirty="0"/>
              <a:t>3.5. Conducting Assessments &amp; Evaluation – Assessment Framework:</a:t>
            </a:r>
          </a:p>
          <a:p>
            <a:pPr lvl="1"/>
            <a:r>
              <a:rPr lang="en-US" sz="1400" dirty="0"/>
              <a:t>3.5.1. Baseline &amp; End-line Assessments</a:t>
            </a:r>
          </a:p>
          <a:p>
            <a:pPr lvl="1"/>
            <a:r>
              <a:rPr lang="en-US" sz="1400" dirty="0"/>
              <a:t>3.5.2. KWL Framework</a:t>
            </a:r>
          </a:p>
          <a:p>
            <a:pPr lvl="1"/>
            <a:r>
              <a:rPr lang="en-US" sz="1400" dirty="0"/>
              <a:t>3.5.3. Daily Observations</a:t>
            </a:r>
          </a:p>
          <a:p>
            <a:pPr lvl="1"/>
            <a:r>
              <a:rPr lang="en-US" sz="1400" dirty="0"/>
              <a:t>3.5.4. Quizzes</a:t>
            </a:r>
          </a:p>
          <a:p>
            <a:pPr marL="742950" lvl="1" indent="-285750">
              <a:buFont typeface="Arial" panose="020B0604020202020204" pitchFamily="34" charset="0"/>
              <a:buChar char="•"/>
            </a:pPr>
            <a:endParaRPr lang="en-US" sz="1400" dirty="0"/>
          </a:p>
          <a:p>
            <a:r>
              <a:rPr lang="en-US" sz="1400" dirty="0"/>
              <a:t>3.6. Conducting Remote Assessments </a:t>
            </a:r>
          </a:p>
          <a:p>
            <a:endParaRPr lang="en-US" sz="1400" dirty="0"/>
          </a:p>
          <a:p>
            <a:r>
              <a:rPr lang="en-US" sz="1400" dirty="0"/>
              <a:t>3.7. Summary</a:t>
            </a:r>
          </a:p>
          <a:p>
            <a:r>
              <a:rPr lang="en-US" sz="1400" dirty="0"/>
              <a:t>        </a:t>
            </a:r>
          </a:p>
          <a:p>
            <a:endParaRPr lang="en-US" sz="1400" dirty="0"/>
          </a:p>
          <a:p>
            <a:r>
              <a:rPr lang="en-US" sz="1400" b="1" dirty="0">
                <a:solidFill>
                  <a:srgbClr val="E52831"/>
                </a:solidFill>
              </a:rPr>
              <a:t>Appendix A: Additional Reading</a:t>
            </a:r>
          </a:p>
          <a:p>
            <a:endParaRPr lang="en-US" sz="1400" dirty="0"/>
          </a:p>
          <a:p>
            <a:r>
              <a:rPr lang="en-US" sz="1400" dirty="0"/>
              <a:t>A.1. IFERB Overview Document</a:t>
            </a:r>
          </a:p>
          <a:p>
            <a:endParaRPr lang="en-US" sz="1400" dirty="0"/>
          </a:p>
          <a:p>
            <a:r>
              <a:rPr lang="en-US" sz="1400" dirty="0"/>
              <a:t>A.2. Exercise Projects Options</a:t>
            </a:r>
          </a:p>
          <a:p>
            <a:endParaRPr lang="en-US" sz="1400" dirty="0"/>
          </a:p>
          <a:p>
            <a:r>
              <a:rPr lang="en-US" sz="1400" dirty="0"/>
              <a:t>A.3. Exercise Projects Options’ Contextualization Examples</a:t>
            </a:r>
          </a:p>
          <a:p>
            <a:endParaRPr lang="en-US" sz="1400" dirty="0"/>
          </a:p>
          <a:p>
            <a:r>
              <a:rPr lang="en-US" sz="1400" dirty="0"/>
              <a:t>A.4. Toolkit Contextualization Example – </a:t>
            </a:r>
            <a:r>
              <a:rPr lang="en-US" sz="1400" i="1" dirty="0"/>
              <a:t>Water is Life </a:t>
            </a:r>
            <a:r>
              <a:rPr lang="en-US" sz="1400" dirty="0"/>
              <a:t>Project</a:t>
            </a:r>
          </a:p>
          <a:p>
            <a:endParaRPr lang="en-US" sz="1400" dirty="0"/>
          </a:p>
          <a:p>
            <a:r>
              <a:rPr lang="en-US" sz="1400" dirty="0"/>
              <a:t>A.5. Project Selection Checklist</a:t>
            </a:r>
          </a:p>
          <a:p>
            <a:endParaRPr lang="en-US" sz="1400" dirty="0"/>
          </a:p>
          <a:p>
            <a:r>
              <a:rPr lang="en-US" sz="1400" dirty="0"/>
              <a:t>A.6. IFERB Project Contextualization Examples</a:t>
            </a:r>
          </a:p>
          <a:p>
            <a:endParaRPr lang="en-US" sz="1400" dirty="0"/>
          </a:p>
          <a:p>
            <a:r>
              <a:rPr lang="en-US" sz="1400" dirty="0"/>
              <a:t>A.7. Original Project &amp; Contextualized Project Scripts</a:t>
            </a:r>
          </a:p>
          <a:p>
            <a:endParaRPr lang="en-US" sz="1400" dirty="0"/>
          </a:p>
          <a:p>
            <a:r>
              <a:rPr lang="en-US" sz="1400" dirty="0"/>
              <a:t>A.8. Extra Example for Project Selection &amp; Contextualization</a:t>
            </a:r>
            <a:br>
              <a:rPr lang="en-US" sz="1400" dirty="0"/>
            </a:br>
            <a:r>
              <a:rPr lang="en-US" sz="1400" dirty="0"/>
              <a:t> – Code Languages (Level 2)</a:t>
            </a:r>
          </a:p>
          <a:p>
            <a:pPr marL="742950" lvl="1"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sp>
        <p:nvSpPr>
          <p:cNvPr id="5" name="TextBox 4">
            <a:extLst>
              <a:ext uri="{FF2B5EF4-FFF2-40B4-BE49-F238E27FC236}">
                <a16:creationId xmlns:a16="http://schemas.microsoft.com/office/drawing/2014/main" id="{5FC3FDDD-B4A8-4DEB-806D-E3A206C0F5BA}"/>
              </a:ext>
            </a:extLst>
          </p:cNvPr>
          <p:cNvSpPr txBox="1"/>
          <p:nvPr/>
        </p:nvSpPr>
        <p:spPr>
          <a:xfrm>
            <a:off x="7801428" y="1505358"/>
            <a:ext cx="5738815" cy="8279190"/>
          </a:xfrm>
          <a:prstGeom prst="rect">
            <a:avLst/>
          </a:prstGeom>
          <a:noFill/>
        </p:spPr>
        <p:txBody>
          <a:bodyPr wrap="none" rtlCol="0">
            <a:spAutoFit/>
          </a:bodyPr>
          <a:lstStyle/>
          <a:p>
            <a:r>
              <a:rPr lang="en-US" sz="1400" b="1" dirty="0">
                <a:solidFill>
                  <a:srgbClr val="E52831"/>
                </a:solidFill>
              </a:rPr>
              <a:t>Appendix B: Educators’ General Tools</a:t>
            </a:r>
          </a:p>
          <a:p>
            <a:endParaRPr lang="en-US" sz="1400" dirty="0"/>
          </a:p>
          <a:p>
            <a:r>
              <a:rPr lang="en-US" sz="1400" dirty="0"/>
              <a:t>B.1. Non-Academic Skills</a:t>
            </a:r>
          </a:p>
          <a:p>
            <a:endParaRPr lang="en-US" sz="1400" dirty="0"/>
          </a:p>
          <a:p>
            <a:r>
              <a:rPr lang="en-US" sz="1400" dirty="0"/>
              <a:t>B.2. Activities’ Strategies &amp; Instructions</a:t>
            </a:r>
          </a:p>
          <a:p>
            <a:endParaRPr lang="en-US" sz="1400" dirty="0"/>
          </a:p>
          <a:p>
            <a:r>
              <a:rPr lang="en-US" sz="1400" dirty="0"/>
              <a:t>B.3. Managing Students’ Behavioral Challenges</a:t>
            </a:r>
          </a:p>
          <a:p>
            <a:endParaRPr lang="en-US" sz="1400" dirty="0"/>
          </a:p>
          <a:p>
            <a:r>
              <a:rPr lang="en-US" sz="1400" dirty="0"/>
              <a:t>B.4. IFERB Projects’ Questions Bank</a:t>
            </a:r>
          </a:p>
          <a:p>
            <a:endParaRPr lang="en-US" sz="1400" dirty="0"/>
          </a:p>
          <a:p>
            <a:r>
              <a:rPr lang="en-US" sz="1400" dirty="0"/>
              <a:t>B.5 21</a:t>
            </a:r>
            <a:r>
              <a:rPr lang="en-US" sz="1400" baseline="30000" dirty="0"/>
              <a:t>st</a:t>
            </a:r>
            <a:r>
              <a:rPr lang="en-US" sz="1400" dirty="0"/>
              <a:t> Century Rubric</a:t>
            </a:r>
          </a:p>
          <a:p>
            <a:pPr marL="742950" lvl="1" indent="-285750">
              <a:buFont typeface="Arial" panose="020B0604020202020204" pitchFamily="34" charset="0"/>
              <a:buChar char="•"/>
            </a:pPr>
            <a:endParaRPr lang="en-US" sz="1400" dirty="0"/>
          </a:p>
          <a:p>
            <a:pPr marL="742950" lvl="1" indent="-285750">
              <a:buFont typeface="Arial" panose="020B0604020202020204" pitchFamily="34" charset="0"/>
              <a:buChar char="•"/>
            </a:pPr>
            <a:endParaRPr lang="en-US" sz="1400" dirty="0"/>
          </a:p>
          <a:p>
            <a:r>
              <a:rPr lang="en-US" sz="1400" b="1" dirty="0">
                <a:solidFill>
                  <a:srgbClr val="E52831"/>
                </a:solidFill>
              </a:rPr>
              <a:t>Appendix C: Educators’ Advanced Tools</a:t>
            </a:r>
          </a:p>
          <a:p>
            <a:endParaRPr lang="en-US" sz="1400" dirty="0"/>
          </a:p>
          <a:p>
            <a:r>
              <a:rPr lang="en-US" sz="1400" dirty="0"/>
              <a:t>C.1. Project Selection – Advanced Practices (Optional)</a:t>
            </a:r>
          </a:p>
          <a:p>
            <a:r>
              <a:rPr lang="en-US" sz="1400" dirty="0"/>
              <a:t>        C.1.1. Select by Specific Skill (Academic or Non-Academic)</a:t>
            </a:r>
          </a:p>
          <a:p>
            <a:endParaRPr lang="en-US" sz="1400" dirty="0"/>
          </a:p>
          <a:p>
            <a:r>
              <a:rPr lang="en-US" sz="1400" dirty="0"/>
              <a:t>C.2. Project Contextualization – Advanced Practices (Optional)</a:t>
            </a:r>
          </a:p>
          <a:p>
            <a:r>
              <a:rPr lang="en-US" sz="1400" dirty="0"/>
              <a:t>        C.2.1. Before Contextualization: Extract Subjects from </a:t>
            </a:r>
            <a:r>
              <a:rPr lang="en-US" sz="1400" i="1" dirty="0"/>
              <a:t>Project Document</a:t>
            </a:r>
          </a:p>
          <a:p>
            <a:r>
              <a:rPr lang="en-US" sz="1400" i="1" dirty="0"/>
              <a:t>        </a:t>
            </a:r>
            <a:r>
              <a:rPr lang="en-US" sz="1400" dirty="0"/>
              <a:t>C.2.2. Curriculum Mapping &amp; Contextualization </a:t>
            </a:r>
            <a:r>
              <a:rPr lang="en-US" sz="1400" i="1" dirty="0"/>
              <a:t> </a:t>
            </a:r>
          </a:p>
          <a:p>
            <a:r>
              <a:rPr lang="en-US" sz="1400" i="1" dirty="0"/>
              <a:t>                   </a:t>
            </a:r>
            <a:r>
              <a:rPr lang="en-US" sz="1400" dirty="0"/>
              <a:t>A) Map Curriculum to Project</a:t>
            </a:r>
          </a:p>
          <a:p>
            <a:r>
              <a:rPr lang="en-US" sz="1400" dirty="0"/>
              <a:t>                   B) Map Project’s Difficulty to Curriculum </a:t>
            </a:r>
            <a:br>
              <a:rPr lang="en-US" sz="1400" dirty="0"/>
            </a:br>
            <a:r>
              <a:rPr lang="en-US" sz="1400" dirty="0"/>
              <a:t>                   C) Map/Inject Curriculum Skills into Project</a:t>
            </a:r>
          </a:p>
          <a:p>
            <a:pPr marL="742950" lvl="1" indent="-285750">
              <a:buFont typeface="Arial" panose="020B0604020202020204" pitchFamily="34" charset="0"/>
              <a:buChar char="•"/>
            </a:pPr>
            <a:endParaRPr lang="en-US" sz="1400" dirty="0"/>
          </a:p>
          <a:p>
            <a:pPr marL="742950" lvl="1" indent="-285750">
              <a:buFont typeface="Arial" panose="020B0604020202020204" pitchFamily="34" charset="0"/>
              <a:buChar char="•"/>
            </a:pPr>
            <a:endParaRPr lang="en-US" sz="1400" dirty="0">
              <a:solidFill>
                <a:srgbClr val="E52831"/>
              </a:solidFill>
            </a:endParaRPr>
          </a:p>
          <a:p>
            <a:r>
              <a:rPr lang="en-US" sz="1400" b="1" dirty="0">
                <a:solidFill>
                  <a:srgbClr val="E52831"/>
                </a:solidFill>
              </a:rPr>
              <a:t>Appendix D: Tips for NGOs/Schools</a:t>
            </a:r>
          </a:p>
          <a:p>
            <a:endParaRPr lang="en-US" sz="1400" dirty="0"/>
          </a:p>
          <a:p>
            <a:r>
              <a:rPr lang="en-US" sz="1400" dirty="0"/>
              <a:t>D.1. Training the volunteers</a:t>
            </a:r>
          </a:p>
          <a:p>
            <a:r>
              <a:rPr lang="en-US" sz="1400" dirty="0"/>
              <a:t>D.2. Projects’ Evaluation </a:t>
            </a:r>
          </a:p>
          <a:p>
            <a:pPr marL="742950" lvl="1" indent="-285750">
              <a:buFont typeface="Arial" panose="020B0604020202020204" pitchFamily="34" charset="0"/>
              <a:buChar char="•"/>
            </a:pPr>
            <a:endParaRPr lang="en-US" sz="1400" dirty="0"/>
          </a:p>
          <a:p>
            <a:pPr marL="742950" lvl="1" indent="-285750">
              <a:buFont typeface="Arial" panose="020B0604020202020204" pitchFamily="34" charset="0"/>
              <a:buChar char="•"/>
            </a:pPr>
            <a:endParaRPr lang="en-US" sz="1400" dirty="0"/>
          </a:p>
          <a:p>
            <a:r>
              <a:rPr lang="en-US" sz="1400" b="1" dirty="0">
                <a:solidFill>
                  <a:srgbClr val="E52831"/>
                </a:solidFill>
              </a:rPr>
              <a:t>Appendix E: Sources Used in Toolkit </a:t>
            </a:r>
          </a:p>
          <a:p>
            <a:endParaRPr lang="en-US" sz="1400" dirty="0"/>
          </a:p>
          <a:p>
            <a:r>
              <a:rPr lang="en-US" sz="1400" dirty="0"/>
              <a:t>E.1. Sources</a:t>
            </a:r>
          </a:p>
          <a:p>
            <a:pPr marL="742950" lvl="1" indent="-285750">
              <a:buFont typeface="Arial" panose="020B0604020202020204" pitchFamily="34" charset="0"/>
              <a:buChar char="•"/>
            </a:pPr>
            <a:endParaRPr lang="en-US" sz="1400" dirty="0"/>
          </a:p>
          <a:p>
            <a:pPr marL="742950" lvl="1"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sp>
        <p:nvSpPr>
          <p:cNvPr id="6" name="Rectangle 5">
            <a:extLst>
              <a:ext uri="{FF2B5EF4-FFF2-40B4-BE49-F238E27FC236}">
                <a16:creationId xmlns:a16="http://schemas.microsoft.com/office/drawing/2014/main" id="{9F327FCF-3A5C-4CBB-9B45-532216E113A8}"/>
              </a:ext>
            </a:extLst>
          </p:cNvPr>
          <p:cNvSpPr/>
          <p:nvPr/>
        </p:nvSpPr>
        <p:spPr>
          <a:xfrm>
            <a:off x="-16042" y="0"/>
            <a:ext cx="1886857" cy="10515600"/>
          </a:xfrm>
          <a:prstGeom prst="rect">
            <a:avLst/>
          </a:prstGeom>
          <a:solidFill>
            <a:srgbClr val="C00000"/>
          </a:solidFill>
          <a:ln>
            <a:solidFill>
              <a:srgbClr val="EFFFE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spc="600" dirty="0">
                <a:solidFill>
                  <a:srgbClr val="FDFFFB"/>
                </a:solidFill>
              </a:rPr>
              <a:t>Table of Content</a:t>
            </a:r>
          </a:p>
        </p:txBody>
      </p:sp>
      <p:cxnSp>
        <p:nvCxnSpPr>
          <p:cNvPr id="7" name="Straight Connector 6">
            <a:extLst>
              <a:ext uri="{FF2B5EF4-FFF2-40B4-BE49-F238E27FC236}">
                <a16:creationId xmlns:a16="http://schemas.microsoft.com/office/drawing/2014/main" id="{A65747E4-915B-8C47-A30B-9B0CC188EF0F}"/>
              </a:ext>
            </a:extLst>
          </p:cNvPr>
          <p:cNvCxnSpPr>
            <a:cxnSpLocks/>
          </p:cNvCxnSpPr>
          <p:nvPr/>
        </p:nvCxnSpPr>
        <p:spPr>
          <a:xfrm>
            <a:off x="7449246" y="719294"/>
            <a:ext cx="0" cy="9077011"/>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9B1E910C-14ED-0441-BA4D-9E4680578F00}"/>
              </a:ext>
            </a:extLst>
          </p:cNvPr>
          <p:cNvSpPr/>
          <p:nvPr/>
        </p:nvSpPr>
        <p:spPr>
          <a:xfrm>
            <a:off x="13539537" y="1244528"/>
            <a:ext cx="176463" cy="7848302"/>
          </a:xfrm>
          <a:prstGeom prst="rect">
            <a:avLst/>
          </a:prstGeom>
          <a:solidFill>
            <a:srgbClr val="E5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5714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584F26A-7821-D548-805E-6CFE9672A508}"/>
              </a:ext>
            </a:extLst>
          </p:cNvPr>
          <p:cNvSpPr/>
          <p:nvPr/>
        </p:nvSpPr>
        <p:spPr>
          <a:xfrm>
            <a:off x="1861883" y="5680411"/>
            <a:ext cx="10235460" cy="4755675"/>
          </a:xfrm>
          <a:prstGeom prst="rect">
            <a:avLst/>
          </a:prstGeom>
          <a:solidFill>
            <a:srgbClr val="E6E6E6"/>
          </a:solidFill>
          <a:ln>
            <a:solidFill>
              <a:srgbClr val="EDE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228CC586-E11E-2942-9300-85748EC4E15E}"/>
              </a:ext>
            </a:extLst>
          </p:cNvPr>
          <p:cNvSpPr/>
          <p:nvPr/>
        </p:nvSpPr>
        <p:spPr>
          <a:xfrm>
            <a:off x="12097343" y="1"/>
            <a:ext cx="1618657" cy="10515600"/>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43C60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3 – Project Implementation</a:t>
            </a:r>
          </a:p>
        </p:txBody>
      </p:sp>
      <p:pic>
        <p:nvPicPr>
          <p:cNvPr id="82" name="Graphic 81" descr="Lightbulb with solid fill">
            <a:extLst>
              <a:ext uri="{FF2B5EF4-FFF2-40B4-BE49-F238E27FC236}">
                <a16:creationId xmlns:a16="http://schemas.microsoft.com/office/drawing/2014/main" id="{5BEA7072-147C-8848-8477-60F898D1929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87321" y="5608176"/>
            <a:ext cx="519872" cy="519872"/>
          </a:xfrm>
          <a:prstGeom prst="rect">
            <a:avLst/>
          </a:prstGeom>
        </p:spPr>
      </p:pic>
      <p:sp>
        <p:nvSpPr>
          <p:cNvPr id="20" name="Google Shape;120;p54">
            <a:extLst>
              <a:ext uri="{FF2B5EF4-FFF2-40B4-BE49-F238E27FC236}">
                <a16:creationId xmlns:a16="http://schemas.microsoft.com/office/drawing/2014/main" id="{A151D03D-6C85-7149-86D8-DDBFE7E2FA4B}"/>
              </a:ext>
            </a:extLst>
          </p:cNvPr>
          <p:cNvSpPr txBox="1">
            <a:spLocks/>
          </p:cNvSpPr>
          <p:nvPr/>
        </p:nvSpPr>
        <p:spPr>
          <a:xfrm>
            <a:off x="2054696" y="307157"/>
            <a:ext cx="5285547"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sym typeface="Lustria"/>
              </a:rPr>
              <a:t>3.1. Project Implementation Overview (1/2)</a:t>
            </a:r>
          </a:p>
        </p:txBody>
      </p:sp>
      <p:sp>
        <p:nvSpPr>
          <p:cNvPr id="21" name="Content Placeholder 2">
            <a:extLst>
              <a:ext uri="{FF2B5EF4-FFF2-40B4-BE49-F238E27FC236}">
                <a16:creationId xmlns:a16="http://schemas.microsoft.com/office/drawing/2014/main" id="{462FDE2C-2447-D44C-90CE-207899066C8F}"/>
              </a:ext>
            </a:extLst>
          </p:cNvPr>
          <p:cNvSpPr txBox="1">
            <a:spLocks/>
          </p:cNvSpPr>
          <p:nvPr/>
        </p:nvSpPr>
        <p:spPr>
          <a:xfrm>
            <a:off x="1952369" y="764678"/>
            <a:ext cx="7525263" cy="45734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
            </a:pPr>
            <a:r>
              <a:rPr lang="en-US" sz="1100" dirty="0"/>
              <a:t>Once your project is contextualized and ready for your students, it is time to consider how you will deliver/explain it to them.</a:t>
            </a:r>
          </a:p>
          <a:p>
            <a:pPr marL="0" indent="0">
              <a:lnSpc>
                <a:spcPct val="150000"/>
              </a:lnSpc>
              <a:buNone/>
            </a:pPr>
            <a:endParaRPr lang="en-US" sz="1200" b="1" dirty="0">
              <a:solidFill>
                <a:srgbClr val="C43E38"/>
              </a:solidFill>
            </a:endParaRPr>
          </a:p>
          <a:p>
            <a:pPr>
              <a:lnSpc>
                <a:spcPct val="150000"/>
              </a:lnSpc>
              <a:buFont typeface="Wingdings" pitchFamily="2" charset="2"/>
              <a:buChar char="§"/>
            </a:pPr>
            <a:r>
              <a:rPr lang="en-US" sz="1100" dirty="0"/>
              <a:t>It is taking your contextualized project into action so that you can finally interact with your students and enable them to master all the learning outcomes.</a:t>
            </a:r>
          </a:p>
          <a:p>
            <a:pPr>
              <a:lnSpc>
                <a:spcPct val="150000"/>
              </a:lnSpc>
              <a:buFont typeface="Wingdings" pitchFamily="2" charset="2"/>
              <a:buChar char="§"/>
            </a:pPr>
            <a:r>
              <a:rPr lang="en-US" sz="1100" dirty="0"/>
              <a:t>Pay attention to how you deliver instructions so that they are clear to students and can be easily followed. Sometimes it is helpful to write down scripts for your instructions- These are discussed in Appendix B - (B.2: </a:t>
            </a:r>
            <a:r>
              <a:rPr lang="en-US" sz="1100" i="1" dirty="0"/>
              <a:t>Activities’ Strategies &amp; Instructions</a:t>
            </a:r>
            <a:r>
              <a:rPr lang="en-US" sz="1100" dirty="0"/>
              <a:t>).</a:t>
            </a:r>
          </a:p>
          <a:p>
            <a:pPr marL="0" indent="0">
              <a:lnSpc>
                <a:spcPct val="150000"/>
              </a:lnSpc>
              <a:buNone/>
            </a:pPr>
            <a:endParaRPr lang="en-US" sz="1200" b="1" dirty="0">
              <a:solidFill>
                <a:srgbClr val="C43E38"/>
              </a:solidFill>
            </a:endParaRPr>
          </a:p>
          <a:p>
            <a:pPr>
              <a:lnSpc>
                <a:spcPct val="150000"/>
              </a:lnSpc>
              <a:buFont typeface="Wingdings" pitchFamily="2" charset="2"/>
              <a:buChar char="§"/>
            </a:pPr>
            <a:r>
              <a:rPr lang="en-US" sz="1100" dirty="0"/>
              <a:t>You also need to consider the channel you are using to reach students if they are not going to be in the same classroom with you.</a:t>
            </a:r>
          </a:p>
          <a:p>
            <a:pPr>
              <a:lnSpc>
                <a:spcPct val="150000"/>
              </a:lnSpc>
              <a:buFont typeface="Wingdings" pitchFamily="2" charset="2"/>
              <a:buChar char="§"/>
            </a:pPr>
            <a:r>
              <a:rPr lang="en-US" sz="1100" dirty="0"/>
              <a:t>There are multiple ways to remotely reach students. Each remote channel has its own characteristics, advantages and challenges. This booklet will provide you with tips and best practices to overcome these challenges.</a:t>
            </a:r>
          </a:p>
          <a:p>
            <a:pPr>
              <a:lnSpc>
                <a:spcPct val="150000"/>
              </a:lnSpc>
              <a:buFont typeface="Wingdings" pitchFamily="2" charset="2"/>
              <a:buChar char="§"/>
            </a:pPr>
            <a:r>
              <a:rPr lang="en-US" sz="1100" dirty="0"/>
              <a:t>This booklet will focus on the following remote channels: </a:t>
            </a:r>
          </a:p>
          <a:p>
            <a:pPr marL="0" indent="0">
              <a:lnSpc>
                <a:spcPct val="150000"/>
              </a:lnSpc>
              <a:buNone/>
            </a:pPr>
            <a:endParaRPr lang="en-US" sz="1100" dirty="0"/>
          </a:p>
        </p:txBody>
      </p:sp>
      <p:sp>
        <p:nvSpPr>
          <p:cNvPr id="39" name="Rectangle 38">
            <a:extLst>
              <a:ext uri="{FF2B5EF4-FFF2-40B4-BE49-F238E27FC236}">
                <a16:creationId xmlns:a16="http://schemas.microsoft.com/office/drawing/2014/main" id="{6FDD4EFD-25BC-C44D-A25C-CA0175ACFC01}"/>
              </a:ext>
            </a:extLst>
          </p:cNvPr>
          <p:cNvSpPr/>
          <p:nvPr/>
        </p:nvSpPr>
        <p:spPr>
          <a:xfrm>
            <a:off x="12146751" y="6148463"/>
            <a:ext cx="1421331" cy="2031325"/>
          </a:xfrm>
          <a:prstGeom prst="rect">
            <a:avLst/>
          </a:prstGeom>
        </p:spPr>
        <p:txBody>
          <a:bodyPr wrap="square">
            <a:spAutoFit/>
          </a:bodyPr>
          <a:lstStyle/>
          <a:p>
            <a:pPr lvl="0" algn="ctr"/>
            <a:r>
              <a:rPr lang="en-US" sz="1600" b="1" dirty="0">
                <a:solidFill>
                  <a:srgbClr val="E61831"/>
                </a:solidFill>
              </a:rPr>
              <a:t>Tip: </a:t>
            </a:r>
          </a:p>
          <a:p>
            <a:pPr lvl="0" algn="ctr"/>
            <a:r>
              <a:rPr lang="en-US" sz="900" dirty="0">
                <a:solidFill>
                  <a:prstClr val="black"/>
                </a:solidFill>
              </a:rPr>
              <a:t>Availability of mobile devices can be a challenge especially in larger households, where many people are sharing one phone. In this case, you need to be flexible and allow students to work at their own pace. Pre-recorded voice messages can be useful here.</a:t>
            </a:r>
          </a:p>
          <a:p>
            <a:pPr lvl="0" algn="ctr"/>
            <a:endParaRPr lang="en-US" sz="1100" dirty="0">
              <a:solidFill>
                <a:prstClr val="black"/>
              </a:solidFill>
            </a:endParaRPr>
          </a:p>
        </p:txBody>
      </p:sp>
      <p:sp>
        <p:nvSpPr>
          <p:cNvPr id="3" name="Rectangle 2">
            <a:extLst>
              <a:ext uri="{FF2B5EF4-FFF2-40B4-BE49-F238E27FC236}">
                <a16:creationId xmlns:a16="http://schemas.microsoft.com/office/drawing/2014/main" id="{F615609A-66D9-4445-BBC1-736607BDA224}"/>
              </a:ext>
            </a:extLst>
          </p:cNvPr>
          <p:cNvSpPr/>
          <p:nvPr/>
        </p:nvSpPr>
        <p:spPr>
          <a:xfrm>
            <a:off x="10268466" y="2068746"/>
            <a:ext cx="1668162" cy="3154710"/>
          </a:xfrm>
          <a:prstGeom prst="rect">
            <a:avLst/>
          </a:prstGeom>
        </p:spPr>
        <p:txBody>
          <a:bodyPr wrap="square">
            <a:spAutoFit/>
          </a:bodyPr>
          <a:lstStyle/>
          <a:p>
            <a:pPr lvl="0"/>
            <a:r>
              <a:rPr lang="en-US" sz="1200" b="1" dirty="0">
                <a:solidFill>
                  <a:prstClr val="black"/>
                </a:solidFill>
              </a:rPr>
              <a:t>Phone: </a:t>
            </a:r>
            <a:br>
              <a:rPr lang="en-US" sz="1100" b="1" dirty="0">
                <a:solidFill>
                  <a:prstClr val="black"/>
                </a:solidFill>
              </a:rPr>
            </a:br>
            <a:r>
              <a:rPr lang="en-US" sz="1100" dirty="0">
                <a:solidFill>
                  <a:prstClr val="black"/>
                </a:solidFill>
              </a:rPr>
              <a:t>A </a:t>
            </a:r>
            <a:r>
              <a:rPr lang="en-US" sz="1100" i="1" dirty="0">
                <a:solidFill>
                  <a:prstClr val="black"/>
                </a:solidFill>
              </a:rPr>
              <a:t>phone </a:t>
            </a:r>
            <a:r>
              <a:rPr lang="en-US" sz="1100" dirty="0">
                <a:solidFill>
                  <a:prstClr val="black"/>
                </a:solidFill>
              </a:rPr>
              <a:t>is one of the available technologies</a:t>
            </a:r>
            <a:r>
              <a:rPr lang="en-US" sz="1100" i="1" dirty="0">
                <a:solidFill>
                  <a:prstClr val="black"/>
                </a:solidFill>
              </a:rPr>
              <a:t>.</a:t>
            </a:r>
          </a:p>
          <a:p>
            <a:pPr lvl="0"/>
            <a:endParaRPr lang="en-US" sz="1100" i="1" dirty="0">
              <a:solidFill>
                <a:prstClr val="black"/>
              </a:solidFill>
            </a:endParaRPr>
          </a:p>
          <a:p>
            <a:pPr lvl="0"/>
            <a:r>
              <a:rPr lang="en-US" sz="1100" i="1" dirty="0">
                <a:solidFill>
                  <a:prstClr val="black"/>
                </a:solidFill>
              </a:rPr>
              <a:t>However, n</a:t>
            </a:r>
            <a:r>
              <a:rPr lang="en-US" sz="1100" dirty="0">
                <a:solidFill>
                  <a:prstClr val="black"/>
                </a:solidFill>
              </a:rPr>
              <a:t>ot all phones are smartphones, </a:t>
            </a:r>
            <a:r>
              <a:rPr lang="en-US" sz="1100" dirty="0">
                <a:solidFill>
                  <a:prstClr val="black"/>
                </a:solidFill>
                <a:ea typeface="Calibri"/>
                <a:cs typeface="Calibri"/>
                <a:sym typeface="Calibri"/>
              </a:rPr>
              <a:t>which can be connected to the internet and have advanced features. </a:t>
            </a:r>
          </a:p>
          <a:p>
            <a:pPr lvl="0"/>
            <a:endParaRPr lang="en-US" sz="1100" dirty="0">
              <a:solidFill>
                <a:prstClr val="black"/>
              </a:solidFill>
              <a:ea typeface="Calibri"/>
              <a:cs typeface="Calibri"/>
              <a:sym typeface="Calibri"/>
            </a:endParaRPr>
          </a:p>
          <a:p>
            <a:pPr lvl="0"/>
            <a:r>
              <a:rPr lang="en-US" sz="1100" dirty="0">
                <a:solidFill>
                  <a:prstClr val="black"/>
                </a:solidFill>
                <a:ea typeface="Calibri"/>
                <a:cs typeface="Calibri"/>
                <a:sym typeface="Calibri"/>
              </a:rPr>
              <a:t>Your students may only have access to a basic phone. </a:t>
            </a:r>
            <a:r>
              <a:rPr lang="en-US" sz="1100" dirty="0">
                <a:solidFill>
                  <a:prstClr val="black"/>
                </a:solidFill>
              </a:rPr>
              <a:t>Therefore, you will need to consider the following when dealing with different levels of available phone technologies.</a:t>
            </a:r>
            <a:endParaRPr lang="en-US" sz="1100" b="1" dirty="0">
              <a:solidFill>
                <a:prstClr val="black"/>
              </a:solidFill>
            </a:endParaRPr>
          </a:p>
        </p:txBody>
      </p:sp>
      <p:pic>
        <p:nvPicPr>
          <p:cNvPr id="28" name="Graphic 27" descr="Speaker phone with solid fill">
            <a:extLst>
              <a:ext uri="{FF2B5EF4-FFF2-40B4-BE49-F238E27FC236}">
                <a16:creationId xmlns:a16="http://schemas.microsoft.com/office/drawing/2014/main" id="{2B3A32E9-424C-7148-B17D-DF8BE74883A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01160" y="2098769"/>
            <a:ext cx="420624" cy="420624"/>
          </a:xfrm>
          <a:prstGeom prst="rect">
            <a:avLst/>
          </a:prstGeom>
        </p:spPr>
      </p:pic>
      <p:sp>
        <p:nvSpPr>
          <p:cNvPr id="54" name="Rectangle 53">
            <a:extLst>
              <a:ext uri="{FF2B5EF4-FFF2-40B4-BE49-F238E27FC236}">
                <a16:creationId xmlns:a16="http://schemas.microsoft.com/office/drawing/2014/main" id="{ECCAEF64-CFFB-E842-9922-1921E373EF9E}"/>
              </a:ext>
            </a:extLst>
          </p:cNvPr>
          <p:cNvSpPr/>
          <p:nvPr/>
        </p:nvSpPr>
        <p:spPr>
          <a:xfrm>
            <a:off x="5376150" y="5913934"/>
            <a:ext cx="3209152" cy="4392943"/>
          </a:xfrm>
          <a:prstGeom prst="rect">
            <a:avLst/>
          </a:prstGeom>
          <a:solidFill>
            <a:srgbClr val="FBF8F3"/>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Graphic 55" descr="Smart Phone with solid fill">
            <a:extLst>
              <a:ext uri="{FF2B5EF4-FFF2-40B4-BE49-F238E27FC236}">
                <a16:creationId xmlns:a16="http://schemas.microsoft.com/office/drawing/2014/main" id="{4C28A59C-55BA-E843-8009-F3EEE825A2E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86726" y="5972693"/>
            <a:ext cx="564289" cy="564289"/>
          </a:xfrm>
          <a:prstGeom prst="rect">
            <a:avLst/>
          </a:prstGeom>
        </p:spPr>
      </p:pic>
      <p:sp>
        <p:nvSpPr>
          <p:cNvPr id="61" name="TextBox 60">
            <a:extLst>
              <a:ext uri="{FF2B5EF4-FFF2-40B4-BE49-F238E27FC236}">
                <a16:creationId xmlns:a16="http://schemas.microsoft.com/office/drawing/2014/main" id="{5BA64C99-811E-ED49-A829-C066954E66D8}"/>
              </a:ext>
            </a:extLst>
          </p:cNvPr>
          <p:cNvSpPr txBox="1"/>
          <p:nvPr/>
        </p:nvSpPr>
        <p:spPr>
          <a:xfrm>
            <a:off x="5397193" y="6501438"/>
            <a:ext cx="3149217" cy="3761799"/>
          </a:xfrm>
          <a:prstGeom prst="rect">
            <a:avLst/>
          </a:prstGeom>
          <a:noFill/>
        </p:spPr>
        <p:txBody>
          <a:bodyPr wrap="square">
            <a:spAutoFit/>
          </a:bodyPr>
          <a:lstStyle/>
          <a:p>
            <a:pPr>
              <a:lnSpc>
                <a:spcPct val="150000"/>
              </a:lnSpc>
            </a:pPr>
            <a:r>
              <a:rPr lang="en-US" sz="1000" dirty="0"/>
              <a:t>When you can only send text messages to your students, </a:t>
            </a:r>
          </a:p>
          <a:p>
            <a:pPr marL="171450" indent="-171450">
              <a:lnSpc>
                <a:spcPct val="150000"/>
              </a:lnSpc>
              <a:buFont typeface="Arial" panose="020B0604020202020204" pitchFamily="34" charset="0"/>
              <a:buChar char="•"/>
            </a:pPr>
            <a:r>
              <a:rPr lang="en-US" sz="1000" dirty="0"/>
              <a:t>you will need to be extra precise in your messages to ensure that your students understand. </a:t>
            </a:r>
          </a:p>
          <a:p>
            <a:pPr marL="171450" indent="-171450">
              <a:lnSpc>
                <a:spcPct val="150000"/>
              </a:lnSpc>
              <a:buFont typeface="Arial" panose="020B0604020202020204" pitchFamily="34" charset="0"/>
              <a:buChar char="•"/>
            </a:pPr>
            <a:r>
              <a:rPr lang="en-US" sz="1000" dirty="0"/>
              <a:t>One advantage of using SMS over Voice/Audio is that you can save time by copying and pasting your instructions. </a:t>
            </a:r>
          </a:p>
          <a:p>
            <a:pPr marL="171450" indent="-171450">
              <a:lnSpc>
                <a:spcPct val="150000"/>
              </a:lnSpc>
              <a:buFont typeface="Arial" panose="020B0604020202020204" pitchFamily="34" charset="0"/>
              <a:buChar char="•"/>
            </a:pPr>
            <a:r>
              <a:rPr lang="en-US" sz="1000" dirty="0"/>
              <a:t>One disadvantage is losing real-time feedback from your students. However, students can reply with an SMS with questions if they have sufficient literacy skills. </a:t>
            </a:r>
          </a:p>
          <a:p>
            <a:pPr marL="171450" indent="-171450">
              <a:lnSpc>
                <a:spcPct val="150000"/>
              </a:lnSpc>
              <a:buFont typeface="Arial" panose="020B0604020202020204" pitchFamily="34" charset="0"/>
              <a:buChar char="•"/>
            </a:pPr>
            <a:r>
              <a:rPr lang="en-US" sz="1000" dirty="0"/>
              <a:t>You might be restricted to specific number of characters (e.g. 160 characters) when composing messages. This restriction will dictate your instructions’ style. To learn more about the latter, refer to Appendix B – (B.2: </a:t>
            </a:r>
            <a:r>
              <a:rPr lang="en-US" sz="1000" i="1" dirty="0"/>
              <a:t>Activities’ Strategies &amp; Instructions</a:t>
            </a:r>
            <a:r>
              <a:rPr lang="en-US" sz="1000" dirty="0"/>
              <a:t>) </a:t>
            </a:r>
          </a:p>
        </p:txBody>
      </p:sp>
      <p:sp>
        <p:nvSpPr>
          <p:cNvPr id="65" name="Rectangle 64">
            <a:extLst>
              <a:ext uri="{FF2B5EF4-FFF2-40B4-BE49-F238E27FC236}">
                <a16:creationId xmlns:a16="http://schemas.microsoft.com/office/drawing/2014/main" id="{45ABD00D-53A8-BC41-A3C2-EB8F76D2FF96}"/>
              </a:ext>
            </a:extLst>
          </p:cNvPr>
          <p:cNvSpPr/>
          <p:nvPr/>
        </p:nvSpPr>
        <p:spPr>
          <a:xfrm>
            <a:off x="2066872" y="5918852"/>
            <a:ext cx="3209152" cy="4388026"/>
          </a:xfrm>
          <a:prstGeom prst="rect">
            <a:avLst/>
          </a:prstGeom>
          <a:solidFill>
            <a:srgbClr val="FBF8F3"/>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E546E825-91DE-3F46-B82D-6DF12EAB747A}"/>
              </a:ext>
            </a:extLst>
          </p:cNvPr>
          <p:cNvSpPr txBox="1"/>
          <p:nvPr/>
        </p:nvSpPr>
        <p:spPr>
          <a:xfrm>
            <a:off x="5863744" y="6074610"/>
            <a:ext cx="1510477" cy="276999"/>
          </a:xfrm>
          <a:prstGeom prst="rect">
            <a:avLst/>
          </a:prstGeom>
          <a:noFill/>
        </p:spPr>
        <p:txBody>
          <a:bodyPr wrap="square">
            <a:spAutoFit/>
          </a:bodyPr>
          <a:lstStyle/>
          <a:p>
            <a:r>
              <a:rPr lang="en-US" sz="1200" b="1" dirty="0">
                <a:solidFill>
                  <a:srgbClr val="EA7E83"/>
                </a:solidFill>
              </a:rPr>
              <a:t>SMS/TEXT:</a:t>
            </a:r>
          </a:p>
        </p:txBody>
      </p:sp>
      <p:sp>
        <p:nvSpPr>
          <p:cNvPr id="66" name="Rectangle 65">
            <a:extLst>
              <a:ext uri="{FF2B5EF4-FFF2-40B4-BE49-F238E27FC236}">
                <a16:creationId xmlns:a16="http://schemas.microsoft.com/office/drawing/2014/main" id="{E0576349-D297-B94C-A187-C25A9DD5D24D}"/>
              </a:ext>
            </a:extLst>
          </p:cNvPr>
          <p:cNvSpPr/>
          <p:nvPr/>
        </p:nvSpPr>
        <p:spPr>
          <a:xfrm>
            <a:off x="8685428" y="5913935"/>
            <a:ext cx="3209152" cy="4383004"/>
          </a:xfrm>
          <a:prstGeom prst="rect">
            <a:avLst/>
          </a:prstGeom>
          <a:solidFill>
            <a:srgbClr val="FBF8F3"/>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Graphic 56" descr="Telephone with solid fill">
            <a:extLst>
              <a:ext uri="{FF2B5EF4-FFF2-40B4-BE49-F238E27FC236}">
                <a16:creationId xmlns:a16="http://schemas.microsoft.com/office/drawing/2014/main" id="{6E9CAFE5-FFE1-B247-9B7F-D0BA2969631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54086" y="5882787"/>
            <a:ext cx="677217" cy="677217"/>
          </a:xfrm>
          <a:prstGeom prst="rect">
            <a:avLst/>
          </a:prstGeom>
        </p:spPr>
      </p:pic>
      <p:pic>
        <p:nvPicPr>
          <p:cNvPr id="58" name="Graphic 57" descr="Phone Vibration with solid fill">
            <a:extLst>
              <a:ext uri="{FF2B5EF4-FFF2-40B4-BE49-F238E27FC236}">
                <a16:creationId xmlns:a16="http://schemas.microsoft.com/office/drawing/2014/main" id="{A8D26DA1-B2CE-C647-B72A-5208110C5BDB}"/>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94328" y="5964249"/>
            <a:ext cx="564289" cy="564289"/>
          </a:xfrm>
          <a:prstGeom prst="rect">
            <a:avLst/>
          </a:prstGeom>
        </p:spPr>
      </p:pic>
      <p:pic>
        <p:nvPicPr>
          <p:cNvPr id="59" name="Picture 2" descr="WhatsApp Message Icon, Whatsapp logo, WhatsApp logo, text, logo, grass png  | Call logo, Logo online shop, Facebook messenger logo">
            <a:extLst>
              <a:ext uri="{FF2B5EF4-FFF2-40B4-BE49-F238E27FC236}">
                <a16:creationId xmlns:a16="http://schemas.microsoft.com/office/drawing/2014/main" id="{3914009A-0434-604B-9CB0-F404F2669303}"/>
              </a:ext>
            </a:extLst>
          </p:cNvPr>
          <p:cNvPicPr>
            <a:picLocks noChangeAspect="1" noChangeArrowheads="1"/>
          </p:cNvPicPr>
          <p:nvPr/>
        </p:nvPicPr>
        <p:blipFill rotWithShape="1">
          <a:blip r:embed="rId12" cstate="hqprint">
            <a:extLst>
              <a:ext uri="{BEBA8EAE-BF5A-486C-A8C5-ECC9F3942E4B}">
                <a14:imgProps xmlns:a14="http://schemas.microsoft.com/office/drawing/2010/main">
                  <a14:imgLayer r:embed="rId13">
                    <a14:imgEffect>
                      <a14:backgroundRemoval t="2344" b="93750" l="19022" r="75870">
                        <a14:foregroundMark x1="29891" y1="12891" x2="78152" y2="73242"/>
                        <a14:foregroundMark x1="78152" y1="73242" x2="67391" y2="83594"/>
                        <a14:foregroundMark x1="67391" y1="83594" x2="36304" y2="86133"/>
                        <a14:foregroundMark x1="36304" y1="86133" x2="30652" y2="79688"/>
                        <a14:foregroundMark x1="30652" y1="79688" x2="23696" y2="47070"/>
                        <a14:foregroundMark x1="23696" y1="47070" x2="28804" y2="37109"/>
                        <a14:foregroundMark x1="28804" y1="37109" x2="72935" y2="14063"/>
                        <a14:foregroundMark x1="72174" y1="10156" x2="58896" y2="3554"/>
                        <a14:foregroundMark x1="44991" y1="3054" x2="36739" y2="4297"/>
                        <a14:foregroundMark x1="36739" y1="4297" x2="26848" y2="14453"/>
                        <a14:foregroundMark x1="26848" y1="14453" x2="24239" y2="24023"/>
                        <a14:foregroundMark x1="24239" y1="24023" x2="23913" y2="49609"/>
                        <a14:foregroundMark x1="23913" y1="49609" x2="30217" y2="82813"/>
                        <a14:foregroundMark x1="30217" y1="82813" x2="37609" y2="92188"/>
                        <a14:foregroundMark x1="37609" y1="92188" x2="46739" y2="93750"/>
                        <a14:foregroundMark x1="46739" y1="93750" x2="53913" y2="92969"/>
                        <a14:foregroundMark x1="53913" y1="92969" x2="71957" y2="76367"/>
                        <a14:foregroundMark x1="71957" y1="76367" x2="78043" y2="65820"/>
                        <a14:foregroundMark x1="78043" y1="65820" x2="80435" y2="53711"/>
                        <a14:foregroundMark x1="80435" y1="53711" x2="80978" y2="40234"/>
                        <a14:foregroundMark x1="80978" y1="40234" x2="74130" y2="9961"/>
                        <a14:foregroundMark x1="74130" y1="9961" x2="66739" y2="2734"/>
                        <a14:foregroundMark x1="66739" y1="2734" x2="65870" y2="2734"/>
                        <a14:foregroundMark x1="42500" y1="9570" x2="43804" y2="22656"/>
                        <a14:foregroundMark x1="26413" y1="13672" x2="22500" y2="37891"/>
                        <a14:foregroundMark x1="22500" y1="37891" x2="22935" y2="67188"/>
                        <a14:foregroundMark x1="22935" y1="67188" x2="24457" y2="78906"/>
                        <a14:foregroundMark x1="24457" y1="78906" x2="28261" y2="87500"/>
                        <a14:foregroundMark x1="28261" y1="87500" x2="34348" y2="94531"/>
                        <a14:foregroundMark x1="34348" y1="94531" x2="56196" y2="97070"/>
                        <a14:foregroundMark x1="56196" y1="97070" x2="62609" y2="96289"/>
                        <a14:foregroundMark x1="62609" y1="96289" x2="69239" y2="91211"/>
                        <a14:foregroundMark x1="69239" y1="91211" x2="78370" y2="70508"/>
                        <a14:foregroundMark x1="78370" y1="70508" x2="80217" y2="60547"/>
                        <a14:foregroundMark x1="80217" y1="60547" x2="79565" y2="33203"/>
                        <a14:foregroundMark x1="79565" y1="33203" x2="75870" y2="17969"/>
                        <a14:foregroundMark x1="75870" y1="17969" x2="68261" y2="5469"/>
                        <a14:foregroundMark x1="68261" y1="5469" x2="65543" y2="3711"/>
                        <a14:foregroundMark x1="46848" y1="20898" x2="40217" y2="24609"/>
                        <a14:foregroundMark x1="40217" y1="24609" x2="35652" y2="32617"/>
                        <a14:foregroundMark x1="35652" y1="32617" x2="34457" y2="50977"/>
                        <a14:foregroundMark x1="34457" y1="50977" x2="37283" y2="60938"/>
                        <a14:foregroundMark x1="37283" y1="60938" x2="43913" y2="69531"/>
                        <a14:foregroundMark x1="43913" y1="69531" x2="53913" y2="60156"/>
                        <a14:foregroundMark x1="53913" y1="60156" x2="59457" y2="48438"/>
                        <a14:foregroundMark x1="59457" y1="48438" x2="61196" y2="39063"/>
                        <a14:foregroundMark x1="61196" y1="39063" x2="58804" y2="25391"/>
                        <a14:foregroundMark x1="58804" y1="25391" x2="54674" y2="18750"/>
                        <a14:foregroundMark x1="54674" y1="18750" x2="48913" y2="16797"/>
                        <a14:foregroundMark x1="48913" y1="16797" x2="39022" y2="23438"/>
                        <a14:foregroundMark x1="39022" y1="23438" x2="28478" y2="48633"/>
                        <a14:foregroundMark x1="28478" y1="48633" x2="28478" y2="48633"/>
                        <a14:foregroundMark x1="45870" y1="27734" x2="40000" y2="27344"/>
                        <a14:foregroundMark x1="40000" y1="27344" x2="35000" y2="43750"/>
                        <a14:foregroundMark x1="35000" y1="43750" x2="37609" y2="56836"/>
                        <a14:foregroundMark x1="37609" y1="56836" x2="42826" y2="68555"/>
                        <a14:foregroundMark x1="42826" y1="68555" x2="48370" y2="73633"/>
                        <a14:foregroundMark x1="48370" y1="73633" x2="56087" y2="71094"/>
                        <a14:foregroundMark x1="56087" y1="71094" x2="63261" y2="61133"/>
                        <a14:foregroundMark x1="63261" y1="61133" x2="66413" y2="51172"/>
                        <a14:foregroundMark x1="66413" y1="51172" x2="59239" y2="27344"/>
                        <a14:foregroundMark x1="59239" y1="27344" x2="50978" y2="18555"/>
                        <a14:foregroundMark x1="50978" y1="18555" x2="38913" y2="14063"/>
                        <a14:foregroundMark x1="38913" y1="14063" x2="31413" y2="17383"/>
                        <a14:foregroundMark x1="31413" y1="17383" x2="29891" y2="19727"/>
                        <a14:foregroundMark x1="51413" y1="31836" x2="47283" y2="40625"/>
                        <a14:foregroundMark x1="47283" y1="40625" x2="48370" y2="55469"/>
                        <a14:foregroundMark x1="48370" y1="55469" x2="56957" y2="54688"/>
                        <a14:foregroundMark x1="56957" y1="54688" x2="61087" y2="46875"/>
                        <a14:foregroundMark x1="61087" y1="46875" x2="61522" y2="42578"/>
                        <a14:foregroundMark x1="39891" y1="40234" x2="53478" y2="69336"/>
                        <a14:foregroundMark x1="53478" y1="69336" x2="56304" y2="73047"/>
                        <a14:foregroundMark x1="39022" y1="38086" x2="45109" y2="75391"/>
                        <a14:foregroundMark x1="29891" y1="77734" x2="60435" y2="71484"/>
                        <a14:foregroundMark x1="60435" y1="71484" x2="75978" y2="73047"/>
                        <a14:foregroundMark x1="70870" y1="75977" x2="44130" y2="81836"/>
                        <a14:foregroundMark x1="67174" y1="75000" x2="47717" y2="76563"/>
                        <a14:foregroundMark x1="47717" y1="76563" x2="45870" y2="78320"/>
                        <a14:foregroundMark x1="42717" y1="72070" x2="19130" y2="76563"/>
                        <a14:foregroundMark x1="31413" y1="94336" x2="63587" y2="90820"/>
                        <a14:foregroundMark x1="63587" y1="90820" x2="68696" y2="93750"/>
                        <a14:foregroundMark x1="52391" y1="68750" x2="48152" y2="71094"/>
                        <a14:foregroundMark x1="39239" y1="74414" x2="34674" y2="71484"/>
                        <a14:backgroundMark x1="58043" y1="1172" x2="44457" y2="1563"/>
                      </a14:backgroundRemoval>
                    </a14:imgEffect>
                  </a14:imgLayer>
                </a14:imgProps>
              </a:ext>
              <a:ext uri="{28A0092B-C50C-407E-A947-70E740481C1C}">
                <a14:useLocalDpi xmlns:a14="http://schemas.microsoft.com/office/drawing/2010/main" val="0"/>
              </a:ext>
            </a:extLst>
          </a:blip>
          <a:srcRect l="23913" t="2605" r="23913" b="3348"/>
          <a:stretch/>
        </p:blipFill>
        <p:spPr bwMode="auto">
          <a:xfrm>
            <a:off x="8945399" y="6234999"/>
            <a:ext cx="304284" cy="30525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A84E2610-8C90-2544-AA5E-F4D8BE81E2FA}"/>
              </a:ext>
            </a:extLst>
          </p:cNvPr>
          <p:cNvSpPr txBox="1"/>
          <p:nvPr/>
        </p:nvSpPr>
        <p:spPr>
          <a:xfrm>
            <a:off x="9337007" y="6106099"/>
            <a:ext cx="2657699" cy="461665"/>
          </a:xfrm>
          <a:prstGeom prst="rect">
            <a:avLst/>
          </a:prstGeom>
          <a:noFill/>
        </p:spPr>
        <p:txBody>
          <a:bodyPr wrap="square">
            <a:spAutoFit/>
          </a:bodyPr>
          <a:lstStyle/>
          <a:p>
            <a:r>
              <a:rPr lang="en-US" sz="1200" b="1" dirty="0">
                <a:solidFill>
                  <a:srgbClr val="EA7E83"/>
                </a:solidFill>
                <a:ea typeface="Calibri"/>
                <a:cs typeface="Calibri"/>
                <a:sym typeface="Calibri"/>
              </a:rPr>
              <a:t>Internet-based multimedia messaging</a:t>
            </a:r>
            <a:br>
              <a:rPr lang="en-US" sz="1200" b="1" dirty="0">
                <a:solidFill>
                  <a:srgbClr val="EA7E83"/>
                </a:solidFill>
                <a:ea typeface="Calibri"/>
                <a:cs typeface="Calibri"/>
                <a:sym typeface="Calibri"/>
              </a:rPr>
            </a:br>
            <a:r>
              <a:rPr lang="en-US" sz="1200" b="1" dirty="0">
                <a:solidFill>
                  <a:srgbClr val="EA7E83"/>
                </a:solidFill>
                <a:ea typeface="Calibri"/>
                <a:cs typeface="Calibri"/>
                <a:sym typeface="Calibri"/>
              </a:rPr>
              <a:t>apps </a:t>
            </a:r>
            <a:r>
              <a:rPr lang="en-US" sz="1200" b="1" dirty="0">
                <a:solidFill>
                  <a:srgbClr val="EA7E83"/>
                </a:solidFill>
              </a:rPr>
              <a:t>(e.g. WhatsApp)</a:t>
            </a:r>
            <a:r>
              <a:rPr lang="en-US" sz="1200" b="1" dirty="0">
                <a:solidFill>
                  <a:srgbClr val="EA7E83"/>
                </a:solidFill>
                <a:ea typeface="Calibri"/>
                <a:cs typeface="Calibri"/>
                <a:sym typeface="Calibri"/>
              </a:rPr>
              <a:t>:</a:t>
            </a:r>
            <a:endParaRPr lang="en-US" sz="1200" b="1" dirty="0">
              <a:solidFill>
                <a:srgbClr val="EA7E83"/>
              </a:solidFill>
            </a:endParaRPr>
          </a:p>
        </p:txBody>
      </p:sp>
      <p:sp>
        <p:nvSpPr>
          <p:cNvPr id="63" name="TextBox 62">
            <a:extLst>
              <a:ext uri="{FF2B5EF4-FFF2-40B4-BE49-F238E27FC236}">
                <a16:creationId xmlns:a16="http://schemas.microsoft.com/office/drawing/2014/main" id="{9C4CC128-CA2D-CA4C-B70C-3F2CEDC24FB1}"/>
              </a:ext>
            </a:extLst>
          </p:cNvPr>
          <p:cNvSpPr txBox="1"/>
          <p:nvPr/>
        </p:nvSpPr>
        <p:spPr>
          <a:xfrm>
            <a:off x="8694327" y="6694354"/>
            <a:ext cx="3209151" cy="1915140"/>
          </a:xfrm>
          <a:prstGeom prst="rect">
            <a:avLst/>
          </a:prstGeom>
          <a:noFill/>
        </p:spPr>
        <p:txBody>
          <a:bodyPr wrap="square">
            <a:spAutoFit/>
          </a:bodyPr>
          <a:lstStyle/>
          <a:p>
            <a:pPr>
              <a:lnSpc>
                <a:spcPct val="150000"/>
              </a:lnSpc>
            </a:pPr>
            <a:r>
              <a:rPr lang="en-US" sz="1000" dirty="0"/>
              <a:t>If your students have access to WhatsApp, </a:t>
            </a:r>
          </a:p>
          <a:p>
            <a:pPr marL="171450" indent="-171450">
              <a:lnSpc>
                <a:spcPct val="150000"/>
              </a:lnSpc>
              <a:buFont typeface="Arial" panose="020B0604020202020204" pitchFamily="34" charset="0"/>
              <a:buChar char="•"/>
            </a:pPr>
            <a:r>
              <a:rPr lang="en-US" sz="1000" dirty="0"/>
              <a:t>you can send text instructions, voice messages, images and videos. </a:t>
            </a:r>
          </a:p>
          <a:p>
            <a:pPr marL="171450" indent="-171450">
              <a:lnSpc>
                <a:spcPct val="150000"/>
              </a:lnSpc>
              <a:buFont typeface="Arial" panose="020B0604020202020204" pitchFamily="34" charset="0"/>
              <a:buChar char="•"/>
            </a:pPr>
            <a:r>
              <a:rPr lang="en-US" sz="1000" dirty="0"/>
              <a:t>You may also have the option of conducting lessons in audio and/or video calls format. </a:t>
            </a:r>
          </a:p>
          <a:p>
            <a:pPr marL="171450" indent="-171450">
              <a:lnSpc>
                <a:spcPct val="150000"/>
              </a:lnSpc>
              <a:buFont typeface="Arial" panose="020B0604020202020204" pitchFamily="34" charset="0"/>
              <a:buChar char="•"/>
            </a:pPr>
            <a:r>
              <a:rPr lang="en-US" sz="1000" dirty="0"/>
              <a:t>You can create a WhatsApp group where students can also connect and help each other and ask you questions.</a:t>
            </a:r>
          </a:p>
        </p:txBody>
      </p:sp>
      <p:sp>
        <p:nvSpPr>
          <p:cNvPr id="67" name="TextBox 66">
            <a:extLst>
              <a:ext uri="{FF2B5EF4-FFF2-40B4-BE49-F238E27FC236}">
                <a16:creationId xmlns:a16="http://schemas.microsoft.com/office/drawing/2014/main" id="{F9605AA4-9A70-9E41-A8F5-11CF243697ED}"/>
              </a:ext>
            </a:extLst>
          </p:cNvPr>
          <p:cNvSpPr txBox="1"/>
          <p:nvPr/>
        </p:nvSpPr>
        <p:spPr>
          <a:xfrm>
            <a:off x="2118248" y="6562869"/>
            <a:ext cx="3209152" cy="3530967"/>
          </a:xfrm>
          <a:prstGeom prst="rect">
            <a:avLst/>
          </a:prstGeom>
          <a:noFill/>
        </p:spPr>
        <p:txBody>
          <a:bodyPr wrap="square">
            <a:spAutoFit/>
          </a:bodyPr>
          <a:lstStyle/>
          <a:p>
            <a:pPr>
              <a:lnSpc>
                <a:spcPct val="150000"/>
              </a:lnSpc>
            </a:pPr>
            <a:r>
              <a:rPr lang="en-US" sz="1000" dirty="0"/>
              <a:t>When using your voice to deliver instructions of </a:t>
            </a:r>
            <a:r>
              <a:rPr lang="en-US" sz="1000" i="1" dirty="0"/>
              <a:t>Daily Activities</a:t>
            </a:r>
            <a:r>
              <a:rPr lang="en-US" sz="1000" dirty="0"/>
              <a:t>,</a:t>
            </a:r>
          </a:p>
          <a:p>
            <a:pPr marL="171450" indent="-171450">
              <a:lnSpc>
                <a:spcPct val="150000"/>
              </a:lnSpc>
              <a:buFont typeface="Arial" panose="020B0604020202020204" pitchFamily="34" charset="0"/>
              <a:buChar char="•"/>
            </a:pPr>
            <a:r>
              <a:rPr lang="en-US" sz="1000" dirty="0"/>
              <a:t> you will face the challenge of not being able to draw a picture or use any visual aids. Some students (and teachers) are highly visual learners, which makes it even more challenging to explain tasks. </a:t>
            </a:r>
          </a:p>
          <a:p>
            <a:pPr marL="171450" indent="-171450">
              <a:lnSpc>
                <a:spcPct val="150000"/>
              </a:lnSpc>
              <a:buFont typeface="Arial" panose="020B0604020202020204" pitchFamily="34" charset="0"/>
              <a:buChar char="•"/>
            </a:pPr>
            <a:r>
              <a:rPr lang="en-US" sz="1000" dirty="0"/>
              <a:t>if you do not have phone conferencing capabilities, </a:t>
            </a:r>
            <a:r>
              <a:rPr lang="en-US" sz="1000" dirty="0">
                <a:solidFill>
                  <a:schemeClr val="dk1"/>
                </a:solidFill>
                <a:latin typeface="Calibri"/>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which enables you to do group calls with multiple students</a:t>
            </a:r>
            <a:r>
              <a:rPr lang="en-US" sz="1000" dirty="0"/>
              <a:t>, you will likely be calling one student at a time. While calling each student individually can be time consuming, it is an opportunity to bond with each one of them. </a:t>
            </a:r>
          </a:p>
          <a:p>
            <a:pPr marL="171450" indent="-171450">
              <a:lnSpc>
                <a:spcPct val="150000"/>
              </a:lnSpc>
              <a:buFont typeface="Arial" panose="020B0604020202020204" pitchFamily="34" charset="0"/>
              <a:buChar char="•"/>
            </a:pPr>
            <a:r>
              <a:rPr lang="en-US" sz="1000" dirty="0"/>
              <a:t>you cannot see students’ faces to assess if they understood or need further clarifications. You can only count on audio instructions and feedback.</a:t>
            </a:r>
          </a:p>
        </p:txBody>
      </p:sp>
      <p:sp>
        <p:nvSpPr>
          <p:cNvPr id="60" name="TextBox 59">
            <a:extLst>
              <a:ext uri="{FF2B5EF4-FFF2-40B4-BE49-F238E27FC236}">
                <a16:creationId xmlns:a16="http://schemas.microsoft.com/office/drawing/2014/main" id="{63CD110B-9DEC-B24C-B081-3D0455E883DB}"/>
              </a:ext>
            </a:extLst>
          </p:cNvPr>
          <p:cNvSpPr txBox="1"/>
          <p:nvPr/>
        </p:nvSpPr>
        <p:spPr>
          <a:xfrm>
            <a:off x="2708800" y="6125522"/>
            <a:ext cx="1510477" cy="276999"/>
          </a:xfrm>
          <a:prstGeom prst="rect">
            <a:avLst/>
          </a:prstGeom>
          <a:noFill/>
        </p:spPr>
        <p:txBody>
          <a:bodyPr wrap="square">
            <a:spAutoFit/>
          </a:bodyPr>
          <a:lstStyle/>
          <a:p>
            <a:r>
              <a:rPr lang="en-US" sz="1200" b="1" dirty="0">
                <a:solidFill>
                  <a:srgbClr val="EA7E83"/>
                </a:solidFill>
              </a:rPr>
              <a:t>Voice/Audio:</a:t>
            </a:r>
          </a:p>
        </p:txBody>
      </p:sp>
      <p:pic>
        <p:nvPicPr>
          <p:cNvPr id="45" name="Graphic 44" descr="Lightbulb with solid fill">
            <a:extLst>
              <a:ext uri="{FF2B5EF4-FFF2-40B4-BE49-F238E27FC236}">
                <a16:creationId xmlns:a16="http://schemas.microsoft.com/office/drawing/2014/main" id="{4A00908F-0224-084D-AF9F-FDD6D202539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45856" y="9828611"/>
            <a:ext cx="332525" cy="332525"/>
          </a:xfrm>
          <a:prstGeom prst="rect">
            <a:avLst/>
          </a:prstGeom>
        </p:spPr>
      </p:pic>
      <p:sp>
        <p:nvSpPr>
          <p:cNvPr id="25" name="Slide Number Placeholder 1">
            <a:extLst>
              <a:ext uri="{FF2B5EF4-FFF2-40B4-BE49-F238E27FC236}">
                <a16:creationId xmlns:a16="http://schemas.microsoft.com/office/drawing/2014/main" id="{67B6BAD2-B6D6-42C1-A7FC-6A0610BF96D2}"/>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30</a:t>
            </a:fld>
            <a:endParaRPr lang="en-US" dirty="0"/>
          </a:p>
        </p:txBody>
      </p:sp>
      <p:sp>
        <p:nvSpPr>
          <p:cNvPr id="29" name="TextBox 28">
            <a:extLst>
              <a:ext uri="{FF2B5EF4-FFF2-40B4-BE49-F238E27FC236}">
                <a16:creationId xmlns:a16="http://schemas.microsoft.com/office/drawing/2014/main" id="{89F7912B-D2EA-41B4-A2D1-33A3E320C822}"/>
              </a:ext>
            </a:extLst>
          </p:cNvPr>
          <p:cNvSpPr txBox="1"/>
          <p:nvPr/>
        </p:nvSpPr>
        <p:spPr>
          <a:xfrm>
            <a:off x="2054696" y="1086997"/>
            <a:ext cx="3518372" cy="340734"/>
          </a:xfrm>
          <a:prstGeom prst="rect">
            <a:avLst/>
          </a:prstGeom>
          <a:noFill/>
        </p:spPr>
        <p:txBody>
          <a:bodyPr wrap="square">
            <a:spAutoFit/>
          </a:bodyPr>
          <a:lstStyle/>
          <a:p>
            <a:pPr marL="0" indent="0">
              <a:lnSpc>
                <a:spcPct val="150000"/>
              </a:lnSpc>
              <a:buNone/>
            </a:pPr>
            <a:r>
              <a:rPr lang="en-US" sz="1200" b="1" dirty="0">
                <a:solidFill>
                  <a:srgbClr val="C43E38"/>
                </a:solidFill>
              </a:rPr>
              <a:t>3.1.1.  What is Project Implementation?</a:t>
            </a:r>
          </a:p>
        </p:txBody>
      </p:sp>
      <p:sp>
        <p:nvSpPr>
          <p:cNvPr id="30" name="TextBox 29">
            <a:extLst>
              <a:ext uri="{FF2B5EF4-FFF2-40B4-BE49-F238E27FC236}">
                <a16:creationId xmlns:a16="http://schemas.microsoft.com/office/drawing/2014/main" id="{9C501B46-6213-418E-85CC-D9DAF28C4DCF}"/>
              </a:ext>
            </a:extLst>
          </p:cNvPr>
          <p:cNvSpPr txBox="1"/>
          <p:nvPr/>
        </p:nvSpPr>
        <p:spPr>
          <a:xfrm>
            <a:off x="2054696" y="3067693"/>
            <a:ext cx="4174752" cy="340734"/>
          </a:xfrm>
          <a:prstGeom prst="rect">
            <a:avLst/>
          </a:prstGeom>
          <a:noFill/>
        </p:spPr>
        <p:txBody>
          <a:bodyPr wrap="square">
            <a:spAutoFit/>
          </a:bodyPr>
          <a:lstStyle/>
          <a:p>
            <a:pPr marL="0" indent="0">
              <a:lnSpc>
                <a:spcPct val="150000"/>
              </a:lnSpc>
              <a:buNone/>
            </a:pPr>
            <a:r>
              <a:rPr lang="en-US" sz="1200" b="1" dirty="0">
                <a:solidFill>
                  <a:srgbClr val="C43E38"/>
                </a:solidFill>
              </a:rPr>
              <a:t>3.1.2. Remote Communication Channels (1/2)</a:t>
            </a:r>
          </a:p>
        </p:txBody>
      </p:sp>
    </p:spTree>
    <p:extLst>
      <p:ext uri="{BB962C8B-B14F-4D97-AF65-F5344CB8AC3E}">
        <p14:creationId xmlns:p14="http://schemas.microsoft.com/office/powerpoint/2010/main" val="256888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228CC586-E11E-2942-9300-85748EC4E15E}"/>
              </a:ext>
            </a:extLst>
          </p:cNvPr>
          <p:cNvSpPr/>
          <p:nvPr/>
        </p:nvSpPr>
        <p:spPr>
          <a:xfrm>
            <a:off x="12114536" y="-29194"/>
            <a:ext cx="1618657" cy="10573987"/>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43C60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3 – Project Implementation</a:t>
            </a:r>
          </a:p>
        </p:txBody>
      </p:sp>
      <p:sp>
        <p:nvSpPr>
          <p:cNvPr id="80" name="Title 1">
            <a:extLst>
              <a:ext uri="{FF2B5EF4-FFF2-40B4-BE49-F238E27FC236}">
                <a16:creationId xmlns:a16="http://schemas.microsoft.com/office/drawing/2014/main" id="{C574BBE8-8156-7048-968C-F8B5FC5101DF}"/>
              </a:ext>
            </a:extLst>
          </p:cNvPr>
          <p:cNvSpPr>
            <a:spLocks noGrp="1"/>
          </p:cNvSpPr>
          <p:nvPr>
            <p:ph type="title"/>
          </p:nvPr>
        </p:nvSpPr>
        <p:spPr>
          <a:xfrm>
            <a:off x="2049359" y="304089"/>
            <a:ext cx="4851966" cy="324994"/>
          </a:xfrm>
          <a:effectLst/>
        </p:spPr>
        <p:txBody>
          <a:bodyPr>
            <a:noAutofit/>
          </a:bodyPr>
          <a:lstStyle/>
          <a:p>
            <a:r>
              <a:rPr lang="en-US" sz="2000" b="1" dirty="0">
                <a:solidFill>
                  <a:srgbClr val="E52831"/>
                </a:solidFill>
                <a:latin typeface="Lustria"/>
                <a:ea typeface="+mn-ea"/>
                <a:cs typeface="+mn-cs"/>
              </a:rPr>
              <a:t>3.1. Project Implementation Overview (2/2)</a:t>
            </a:r>
          </a:p>
        </p:txBody>
      </p:sp>
      <p:sp>
        <p:nvSpPr>
          <p:cNvPr id="3" name="TextBox 2">
            <a:extLst>
              <a:ext uri="{FF2B5EF4-FFF2-40B4-BE49-F238E27FC236}">
                <a16:creationId xmlns:a16="http://schemas.microsoft.com/office/drawing/2014/main" id="{9DD5C149-D94C-AC42-B129-3648C53FAAEB}"/>
              </a:ext>
            </a:extLst>
          </p:cNvPr>
          <p:cNvSpPr txBox="1"/>
          <p:nvPr/>
        </p:nvSpPr>
        <p:spPr>
          <a:xfrm>
            <a:off x="2049359" y="609370"/>
            <a:ext cx="3457656" cy="340671"/>
          </a:xfrm>
          <a:prstGeom prst="rect">
            <a:avLst/>
          </a:prstGeom>
          <a:noFill/>
        </p:spPr>
        <p:txBody>
          <a:bodyPr wrap="square" rtlCol="0">
            <a:spAutoFit/>
          </a:bodyPr>
          <a:lstStyle/>
          <a:p>
            <a:pPr>
              <a:lnSpc>
                <a:spcPct val="150000"/>
              </a:lnSpc>
            </a:pPr>
            <a:r>
              <a:rPr lang="en-US" sz="1200" b="1" dirty="0">
                <a:solidFill>
                  <a:srgbClr val="C43E38"/>
                </a:solidFill>
                <a:ea typeface="+mj-ea"/>
                <a:cs typeface="+mj-cs"/>
              </a:rPr>
              <a:t>3.1.2. Remote Communication Channels (2/2)</a:t>
            </a:r>
          </a:p>
        </p:txBody>
      </p:sp>
      <p:pic>
        <p:nvPicPr>
          <p:cNvPr id="49" name="Graphic 48" descr="Radio with solid fill">
            <a:extLst>
              <a:ext uri="{FF2B5EF4-FFF2-40B4-BE49-F238E27FC236}">
                <a16:creationId xmlns:a16="http://schemas.microsoft.com/office/drawing/2014/main" id="{F91C019F-870C-FB41-92E0-9FFA01820FF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95746" y="926853"/>
            <a:ext cx="396254" cy="361971"/>
          </a:xfrm>
          <a:prstGeom prst="rect">
            <a:avLst/>
          </a:prstGeom>
        </p:spPr>
      </p:pic>
      <p:sp>
        <p:nvSpPr>
          <p:cNvPr id="35" name="Rounded Rectangle 34">
            <a:extLst>
              <a:ext uri="{FF2B5EF4-FFF2-40B4-BE49-F238E27FC236}">
                <a16:creationId xmlns:a16="http://schemas.microsoft.com/office/drawing/2014/main" id="{040AFEC4-8319-264E-A6B0-635B7D082D71}"/>
              </a:ext>
            </a:extLst>
          </p:cNvPr>
          <p:cNvSpPr/>
          <p:nvPr/>
        </p:nvSpPr>
        <p:spPr>
          <a:xfrm>
            <a:off x="1993147" y="5761866"/>
            <a:ext cx="4876991" cy="1184527"/>
          </a:xfrm>
          <a:prstGeom prst="roundRect">
            <a:avLst/>
          </a:prstGeom>
          <a:solidFill>
            <a:srgbClr val="EDEBDF">
              <a:alpha val="81569"/>
            </a:srgb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37" name="TextBox 36">
            <a:extLst>
              <a:ext uri="{FF2B5EF4-FFF2-40B4-BE49-F238E27FC236}">
                <a16:creationId xmlns:a16="http://schemas.microsoft.com/office/drawing/2014/main" id="{73F309EF-06CF-F740-AEBF-7F17CD2E055A}"/>
              </a:ext>
            </a:extLst>
          </p:cNvPr>
          <p:cNvSpPr txBox="1"/>
          <p:nvPr/>
        </p:nvSpPr>
        <p:spPr>
          <a:xfrm>
            <a:off x="2405989" y="5845104"/>
            <a:ext cx="3202368" cy="276999"/>
          </a:xfrm>
          <a:prstGeom prst="rect">
            <a:avLst/>
          </a:prstGeom>
          <a:noFill/>
        </p:spPr>
        <p:txBody>
          <a:bodyPr wrap="square" rtlCol="0">
            <a:spAutoFit/>
          </a:bodyPr>
          <a:lstStyle/>
          <a:p>
            <a:pPr algn="ctr"/>
            <a:r>
              <a:rPr lang="en-US" sz="1200" b="1" dirty="0">
                <a:solidFill>
                  <a:schemeClr val="accent1">
                    <a:lumMod val="75000"/>
                  </a:schemeClr>
                </a:solidFill>
              </a:rPr>
              <a:t>Giving instructions to students (section 3.2):</a:t>
            </a:r>
            <a:endParaRPr lang="en-US" sz="1200" b="1" dirty="0">
              <a:solidFill>
                <a:srgbClr val="E52831"/>
              </a:solidFill>
            </a:endParaRPr>
          </a:p>
        </p:txBody>
      </p:sp>
      <p:sp>
        <p:nvSpPr>
          <p:cNvPr id="38" name="TextBox 37">
            <a:extLst>
              <a:ext uri="{FF2B5EF4-FFF2-40B4-BE49-F238E27FC236}">
                <a16:creationId xmlns:a16="http://schemas.microsoft.com/office/drawing/2014/main" id="{9BB85E1D-F11B-504E-83E0-23D74FEF4865}"/>
              </a:ext>
            </a:extLst>
          </p:cNvPr>
          <p:cNvSpPr txBox="1"/>
          <p:nvPr/>
        </p:nvSpPr>
        <p:spPr>
          <a:xfrm>
            <a:off x="2078523" y="6200931"/>
            <a:ext cx="4752120" cy="707886"/>
          </a:xfrm>
          <a:prstGeom prst="rect">
            <a:avLst/>
          </a:prstGeom>
          <a:noFill/>
        </p:spPr>
        <p:txBody>
          <a:bodyPr wrap="square" rtlCol="0">
            <a:spAutoFit/>
          </a:bodyPr>
          <a:lstStyle/>
          <a:p>
            <a:r>
              <a:rPr lang="en-US" sz="1000" dirty="0"/>
              <a:t>Simple and clear instructions are essential to successful PBL in a remote environment. Students’ different levels require different types of instructions (differentiating instructions). These instructions are particularly important when supporting a PBL activity; whether remotely or not.</a:t>
            </a:r>
          </a:p>
        </p:txBody>
      </p:sp>
      <p:sp>
        <p:nvSpPr>
          <p:cNvPr id="71" name="Rounded Rectangle 70">
            <a:extLst>
              <a:ext uri="{FF2B5EF4-FFF2-40B4-BE49-F238E27FC236}">
                <a16:creationId xmlns:a16="http://schemas.microsoft.com/office/drawing/2014/main" id="{861F247F-BA12-A94A-B1E0-46824CB77555}"/>
              </a:ext>
            </a:extLst>
          </p:cNvPr>
          <p:cNvSpPr/>
          <p:nvPr/>
        </p:nvSpPr>
        <p:spPr>
          <a:xfrm>
            <a:off x="7009154" y="5771452"/>
            <a:ext cx="4956925" cy="1178554"/>
          </a:xfrm>
          <a:prstGeom prst="roundRect">
            <a:avLst/>
          </a:prstGeom>
          <a:solidFill>
            <a:srgbClr val="EDEBDF">
              <a:alpha val="81569"/>
            </a:srgb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32" name="TextBox 31">
            <a:extLst>
              <a:ext uri="{FF2B5EF4-FFF2-40B4-BE49-F238E27FC236}">
                <a16:creationId xmlns:a16="http://schemas.microsoft.com/office/drawing/2014/main" id="{2AA322BF-0840-E44C-AC2C-87B5F40DABEA}"/>
              </a:ext>
            </a:extLst>
          </p:cNvPr>
          <p:cNvSpPr txBox="1"/>
          <p:nvPr/>
        </p:nvSpPr>
        <p:spPr>
          <a:xfrm>
            <a:off x="7567654" y="5856301"/>
            <a:ext cx="3849367" cy="276999"/>
          </a:xfrm>
          <a:prstGeom prst="rect">
            <a:avLst/>
          </a:prstGeom>
          <a:noFill/>
        </p:spPr>
        <p:txBody>
          <a:bodyPr wrap="square" rtlCol="0">
            <a:spAutoFit/>
          </a:bodyPr>
          <a:lstStyle/>
          <a:p>
            <a:pPr algn="ctr"/>
            <a:r>
              <a:rPr lang="en-US" sz="1200" b="1" dirty="0">
                <a:solidFill>
                  <a:schemeClr val="accent1">
                    <a:lumMod val="75000"/>
                  </a:schemeClr>
                </a:solidFill>
              </a:rPr>
              <a:t>Fostering an effective learning environment (section 3.3):</a:t>
            </a:r>
          </a:p>
        </p:txBody>
      </p:sp>
      <p:pic>
        <p:nvPicPr>
          <p:cNvPr id="45" name="Graphic 44" descr="Graduation cap with solid fill">
            <a:extLst>
              <a:ext uri="{FF2B5EF4-FFF2-40B4-BE49-F238E27FC236}">
                <a16:creationId xmlns:a16="http://schemas.microsoft.com/office/drawing/2014/main" id="{8E0F558F-54CE-0B4B-A4F0-26905D886FD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2231" y="5742861"/>
            <a:ext cx="484632" cy="484632"/>
          </a:xfrm>
          <a:prstGeom prst="rect">
            <a:avLst/>
          </a:prstGeom>
        </p:spPr>
      </p:pic>
      <p:sp>
        <p:nvSpPr>
          <p:cNvPr id="5" name="TextBox 4">
            <a:extLst>
              <a:ext uri="{FF2B5EF4-FFF2-40B4-BE49-F238E27FC236}">
                <a16:creationId xmlns:a16="http://schemas.microsoft.com/office/drawing/2014/main" id="{3B0D7530-E33E-054E-BEF8-35F33AE0CAC5}"/>
              </a:ext>
            </a:extLst>
          </p:cNvPr>
          <p:cNvSpPr txBox="1"/>
          <p:nvPr/>
        </p:nvSpPr>
        <p:spPr>
          <a:xfrm>
            <a:off x="7137373" y="6200931"/>
            <a:ext cx="4850785" cy="707886"/>
          </a:xfrm>
          <a:prstGeom prst="rect">
            <a:avLst/>
          </a:prstGeom>
          <a:noFill/>
        </p:spPr>
        <p:txBody>
          <a:bodyPr wrap="square" rtlCol="0">
            <a:spAutoFit/>
          </a:bodyPr>
          <a:lstStyle/>
          <a:p>
            <a:r>
              <a:rPr lang="en-US" sz="1000" dirty="0"/>
              <a:t>The educators’ mindset is essential to spark students’ interest and curiosity and develop reflection skills along with 21st century skills. The</a:t>
            </a:r>
            <a:r>
              <a:rPr lang="en-US" sz="1000" b="1" u="sng" dirty="0"/>
              <a:t> KWL </a:t>
            </a:r>
            <a:r>
              <a:rPr lang="en-US" sz="1000" dirty="0"/>
              <a:t>framework (What I </a:t>
            </a:r>
            <a:r>
              <a:rPr lang="en-US" sz="1000" u="sng" dirty="0"/>
              <a:t>K</a:t>
            </a:r>
            <a:r>
              <a:rPr lang="en-US" sz="1000" dirty="0"/>
              <a:t>now, what I </a:t>
            </a:r>
            <a:r>
              <a:rPr lang="en-US" sz="1000" b="1" u="sng" dirty="0"/>
              <a:t>W</a:t>
            </a:r>
            <a:r>
              <a:rPr lang="en-US" sz="1000" dirty="0"/>
              <a:t>ant to Know, What I </a:t>
            </a:r>
            <a:r>
              <a:rPr lang="en-US" sz="1000" b="1" u="sng" dirty="0"/>
              <a:t>L</a:t>
            </a:r>
            <a:r>
              <a:rPr lang="en-US" sz="1000" dirty="0"/>
              <a:t>earned) supports this mindset. Since parents are part of the learning environment, educators can apply specific guidelines for parents’ involvement.</a:t>
            </a:r>
          </a:p>
        </p:txBody>
      </p:sp>
      <p:sp>
        <p:nvSpPr>
          <p:cNvPr id="75" name="Rounded Rectangle 74">
            <a:extLst>
              <a:ext uri="{FF2B5EF4-FFF2-40B4-BE49-F238E27FC236}">
                <a16:creationId xmlns:a16="http://schemas.microsoft.com/office/drawing/2014/main" id="{4704C59A-95D1-F643-8644-AB44B0B29E2B}"/>
              </a:ext>
            </a:extLst>
          </p:cNvPr>
          <p:cNvSpPr/>
          <p:nvPr/>
        </p:nvSpPr>
        <p:spPr>
          <a:xfrm>
            <a:off x="1993147" y="7075290"/>
            <a:ext cx="4876991" cy="789751"/>
          </a:xfrm>
          <a:prstGeom prst="roundRect">
            <a:avLst/>
          </a:prstGeom>
          <a:solidFill>
            <a:srgbClr val="EDEBDF">
              <a:alpha val="81569"/>
            </a:srgb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28" name="TextBox 27">
            <a:extLst>
              <a:ext uri="{FF2B5EF4-FFF2-40B4-BE49-F238E27FC236}">
                <a16:creationId xmlns:a16="http://schemas.microsoft.com/office/drawing/2014/main" id="{CD00C3D2-C4FD-A24C-82E0-E13EFD031586}"/>
              </a:ext>
            </a:extLst>
          </p:cNvPr>
          <p:cNvSpPr txBox="1"/>
          <p:nvPr/>
        </p:nvSpPr>
        <p:spPr>
          <a:xfrm>
            <a:off x="2275189" y="7182942"/>
            <a:ext cx="3139001" cy="276999"/>
          </a:xfrm>
          <a:prstGeom prst="rect">
            <a:avLst/>
          </a:prstGeom>
          <a:noFill/>
        </p:spPr>
        <p:txBody>
          <a:bodyPr wrap="square" rtlCol="0">
            <a:spAutoFit/>
          </a:bodyPr>
          <a:lstStyle/>
          <a:p>
            <a:pPr algn="ctr"/>
            <a:r>
              <a:rPr lang="en-US" sz="1200" b="1" dirty="0">
                <a:solidFill>
                  <a:schemeClr val="accent1">
                    <a:lumMod val="75000"/>
                  </a:schemeClr>
                </a:solidFill>
              </a:rPr>
              <a:t>Receiving students’ work (section 3.4):</a:t>
            </a:r>
            <a:endParaRPr lang="en-US" sz="1200" b="1" dirty="0">
              <a:solidFill>
                <a:srgbClr val="E52831"/>
              </a:solidFill>
            </a:endParaRPr>
          </a:p>
        </p:txBody>
      </p:sp>
      <p:sp>
        <p:nvSpPr>
          <p:cNvPr id="6" name="TextBox 5">
            <a:extLst>
              <a:ext uri="{FF2B5EF4-FFF2-40B4-BE49-F238E27FC236}">
                <a16:creationId xmlns:a16="http://schemas.microsoft.com/office/drawing/2014/main" id="{8FD040D3-E844-A543-947F-4D0B0CF1757B}"/>
              </a:ext>
            </a:extLst>
          </p:cNvPr>
          <p:cNvSpPr txBox="1"/>
          <p:nvPr/>
        </p:nvSpPr>
        <p:spPr>
          <a:xfrm>
            <a:off x="2596860" y="7450934"/>
            <a:ext cx="4340735" cy="553998"/>
          </a:xfrm>
          <a:prstGeom prst="rect">
            <a:avLst/>
          </a:prstGeom>
          <a:noFill/>
        </p:spPr>
        <p:txBody>
          <a:bodyPr wrap="square" rtlCol="0">
            <a:spAutoFit/>
          </a:bodyPr>
          <a:lstStyle/>
          <a:p>
            <a:r>
              <a:rPr lang="en-US" sz="1000" dirty="0"/>
              <a:t>Projects have specific recommendations to help educators overcome challenges related to receiving students’ work in remote learning environments.  </a:t>
            </a:r>
          </a:p>
          <a:p>
            <a:endParaRPr lang="en-US" sz="1000" dirty="0"/>
          </a:p>
        </p:txBody>
      </p:sp>
      <p:sp>
        <p:nvSpPr>
          <p:cNvPr id="84" name="Rounded Rectangle 83">
            <a:extLst>
              <a:ext uri="{FF2B5EF4-FFF2-40B4-BE49-F238E27FC236}">
                <a16:creationId xmlns:a16="http://schemas.microsoft.com/office/drawing/2014/main" id="{AE579CEB-F4B8-7744-B199-69FC7A2CF78F}"/>
              </a:ext>
            </a:extLst>
          </p:cNvPr>
          <p:cNvSpPr/>
          <p:nvPr/>
        </p:nvSpPr>
        <p:spPr>
          <a:xfrm>
            <a:off x="7009154" y="7085432"/>
            <a:ext cx="4956925" cy="781000"/>
          </a:xfrm>
          <a:prstGeom prst="roundRect">
            <a:avLst/>
          </a:prstGeom>
          <a:solidFill>
            <a:srgbClr val="EDEBDF">
              <a:alpha val="81569"/>
            </a:srgb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41" name="TextBox 40">
            <a:extLst>
              <a:ext uri="{FF2B5EF4-FFF2-40B4-BE49-F238E27FC236}">
                <a16:creationId xmlns:a16="http://schemas.microsoft.com/office/drawing/2014/main" id="{DA003169-ADEA-8C4F-8F75-3F5D38A4E27F}"/>
              </a:ext>
            </a:extLst>
          </p:cNvPr>
          <p:cNvSpPr txBox="1"/>
          <p:nvPr/>
        </p:nvSpPr>
        <p:spPr>
          <a:xfrm>
            <a:off x="7411031" y="7182942"/>
            <a:ext cx="3886080" cy="276999"/>
          </a:xfrm>
          <a:prstGeom prst="rect">
            <a:avLst/>
          </a:prstGeom>
          <a:noFill/>
        </p:spPr>
        <p:txBody>
          <a:bodyPr wrap="square" rtlCol="0">
            <a:spAutoFit/>
          </a:bodyPr>
          <a:lstStyle/>
          <a:p>
            <a:pPr algn="ctr"/>
            <a:r>
              <a:rPr lang="en-US" sz="1200" b="1" dirty="0">
                <a:solidFill>
                  <a:schemeClr val="accent1">
                    <a:lumMod val="75000"/>
                  </a:schemeClr>
                </a:solidFill>
              </a:rPr>
              <a:t>Conducting assessments &amp; evaluations (section 3.5):</a:t>
            </a:r>
            <a:endParaRPr lang="en-US" sz="1200" b="1" dirty="0">
              <a:solidFill>
                <a:srgbClr val="E52831"/>
              </a:solidFill>
            </a:endParaRPr>
          </a:p>
        </p:txBody>
      </p:sp>
      <p:sp>
        <p:nvSpPr>
          <p:cNvPr id="7" name="TextBox 6">
            <a:extLst>
              <a:ext uri="{FF2B5EF4-FFF2-40B4-BE49-F238E27FC236}">
                <a16:creationId xmlns:a16="http://schemas.microsoft.com/office/drawing/2014/main" id="{A7549FE5-A9EC-2049-9D6F-561EB41B08CA}"/>
              </a:ext>
            </a:extLst>
          </p:cNvPr>
          <p:cNvSpPr txBox="1"/>
          <p:nvPr/>
        </p:nvSpPr>
        <p:spPr>
          <a:xfrm>
            <a:off x="7638732" y="7450933"/>
            <a:ext cx="4391154" cy="415498"/>
          </a:xfrm>
          <a:prstGeom prst="rect">
            <a:avLst/>
          </a:prstGeom>
          <a:noFill/>
        </p:spPr>
        <p:txBody>
          <a:bodyPr wrap="square" rtlCol="0">
            <a:spAutoFit/>
          </a:bodyPr>
          <a:lstStyle/>
          <a:p>
            <a:r>
              <a:rPr lang="en-US" sz="1000" dirty="0"/>
              <a:t>IFERB includes an assessment framework designed to help you track students’ understanding and growth.</a:t>
            </a:r>
          </a:p>
        </p:txBody>
      </p:sp>
      <p:pic>
        <p:nvPicPr>
          <p:cNvPr id="50" name="Graphic 49" descr="Online meeting with solid fill">
            <a:extLst>
              <a:ext uri="{FF2B5EF4-FFF2-40B4-BE49-F238E27FC236}">
                <a16:creationId xmlns:a16="http://schemas.microsoft.com/office/drawing/2014/main" id="{D98179E4-4F50-E141-A5A0-942C65E9C3D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57230" y="3366634"/>
            <a:ext cx="421524" cy="421524"/>
          </a:xfrm>
          <a:prstGeom prst="rect">
            <a:avLst/>
          </a:prstGeom>
        </p:spPr>
      </p:pic>
      <p:sp>
        <p:nvSpPr>
          <p:cNvPr id="85" name="TextBox 84">
            <a:extLst>
              <a:ext uri="{FF2B5EF4-FFF2-40B4-BE49-F238E27FC236}">
                <a16:creationId xmlns:a16="http://schemas.microsoft.com/office/drawing/2014/main" id="{2BDF500E-D5E6-904B-A737-31307B653A70}"/>
              </a:ext>
            </a:extLst>
          </p:cNvPr>
          <p:cNvSpPr txBox="1"/>
          <p:nvPr/>
        </p:nvSpPr>
        <p:spPr>
          <a:xfrm>
            <a:off x="2467782" y="3630229"/>
            <a:ext cx="9004082" cy="1036759"/>
          </a:xfrm>
          <a:prstGeom prst="rect">
            <a:avLst/>
          </a:prstGeom>
          <a:noFill/>
        </p:spPr>
        <p:txBody>
          <a:bodyPr wrap="square" numCol="1" spcCol="180000" rtlCol="0">
            <a:spAutoFit/>
          </a:bodyPr>
          <a:lstStyle/>
          <a:p>
            <a:pPr>
              <a:lnSpc>
                <a:spcPct val="150000"/>
              </a:lnSpc>
            </a:pPr>
            <a:r>
              <a:rPr lang="en-US" sz="1050" dirty="0"/>
              <a:t>When using internet-based video conferencing tools, such as zoom, you get all the benefits of using WhatsApp as a channel. Additionally, you will have the ability of sharing your computer’s screen (to share a PowerPoint or a video) so it will be displayed on your students’ devices as well as yours. You can also interact with your students in real-time and record the session to share it with your students as a reference to help them complete their projects’ assignments. However, there may be some technical difficulties that you might face with Zoom. </a:t>
            </a:r>
          </a:p>
        </p:txBody>
      </p:sp>
      <p:sp>
        <p:nvSpPr>
          <p:cNvPr id="87" name="Rectangle 86">
            <a:extLst>
              <a:ext uri="{FF2B5EF4-FFF2-40B4-BE49-F238E27FC236}">
                <a16:creationId xmlns:a16="http://schemas.microsoft.com/office/drawing/2014/main" id="{33B51CF8-9900-BC4F-9223-8094E9ED28DC}"/>
              </a:ext>
            </a:extLst>
          </p:cNvPr>
          <p:cNvSpPr/>
          <p:nvPr/>
        </p:nvSpPr>
        <p:spPr>
          <a:xfrm>
            <a:off x="2473374" y="1024873"/>
            <a:ext cx="628698" cy="276999"/>
          </a:xfrm>
          <a:prstGeom prst="rect">
            <a:avLst/>
          </a:prstGeom>
        </p:spPr>
        <p:txBody>
          <a:bodyPr wrap="none">
            <a:spAutoFit/>
          </a:bodyPr>
          <a:lstStyle/>
          <a:p>
            <a:r>
              <a:rPr lang="en-US" sz="1200" b="1" dirty="0"/>
              <a:t>Radio: </a:t>
            </a:r>
            <a:endParaRPr lang="en-US" sz="1200" dirty="0"/>
          </a:p>
        </p:txBody>
      </p:sp>
      <p:sp>
        <p:nvSpPr>
          <p:cNvPr id="88" name="Rectangle 87">
            <a:extLst>
              <a:ext uri="{FF2B5EF4-FFF2-40B4-BE49-F238E27FC236}">
                <a16:creationId xmlns:a16="http://schemas.microsoft.com/office/drawing/2014/main" id="{21A27429-304F-AE46-B5B6-26EBFC9300B1}"/>
              </a:ext>
            </a:extLst>
          </p:cNvPr>
          <p:cNvSpPr/>
          <p:nvPr/>
        </p:nvSpPr>
        <p:spPr>
          <a:xfrm>
            <a:off x="2451994" y="3414676"/>
            <a:ext cx="3564549" cy="276999"/>
          </a:xfrm>
          <a:prstGeom prst="rect">
            <a:avLst/>
          </a:prstGeom>
        </p:spPr>
        <p:txBody>
          <a:bodyPr wrap="square">
            <a:spAutoFit/>
          </a:bodyPr>
          <a:lstStyle/>
          <a:p>
            <a:r>
              <a:rPr lang="en-US" sz="1200" b="1" dirty="0">
                <a:latin typeface="Calibri" panose="020F0502020204030204" pitchFamily="34" charset="0"/>
                <a:cs typeface="Calibri" panose="020F0502020204030204" pitchFamily="34" charset="0"/>
              </a:rPr>
              <a:t>Internet-Based Video Conferencing – (e.g., Zoom): </a:t>
            </a:r>
            <a:endParaRPr lang="en-US" sz="1200" dirty="0"/>
          </a:p>
        </p:txBody>
      </p:sp>
      <p:sp>
        <p:nvSpPr>
          <p:cNvPr id="2" name="Rectangle 1">
            <a:extLst>
              <a:ext uri="{FF2B5EF4-FFF2-40B4-BE49-F238E27FC236}">
                <a16:creationId xmlns:a16="http://schemas.microsoft.com/office/drawing/2014/main" id="{5D0B1F83-5999-2D45-8D7A-7CB3B1A44419}"/>
              </a:ext>
            </a:extLst>
          </p:cNvPr>
          <p:cNvSpPr/>
          <p:nvPr/>
        </p:nvSpPr>
        <p:spPr>
          <a:xfrm>
            <a:off x="2451994" y="1220344"/>
            <a:ext cx="9139273" cy="2144754"/>
          </a:xfrm>
          <a:prstGeom prst="rect">
            <a:avLst/>
          </a:prstGeom>
        </p:spPr>
        <p:txBody>
          <a:bodyPr wrap="square" numCol="1" spcCol="252000">
            <a:spAutoFit/>
          </a:bodyPr>
          <a:lstStyle/>
          <a:p>
            <a:pPr>
              <a:lnSpc>
                <a:spcPct val="150000"/>
              </a:lnSpc>
              <a:buClr>
                <a:schemeClr val="dk1"/>
              </a:buClr>
              <a:buSzPts val="1200"/>
            </a:pPr>
            <a:r>
              <a:rPr lang="en-US" sz="1050" dirty="0">
                <a:solidFill>
                  <a:schemeClr val="dk1"/>
                </a:solidFill>
                <a:ea typeface="Calibri"/>
                <a:cs typeface="Calibri"/>
                <a:sym typeface="Calibri"/>
              </a:rPr>
              <a:t>There are two ways to deliver lessons over the radio: </a:t>
            </a:r>
            <a:br>
              <a:rPr lang="en-US" sz="1050" dirty="0">
                <a:solidFill>
                  <a:schemeClr val="dk1"/>
                </a:solidFill>
                <a:ea typeface="Calibri"/>
                <a:cs typeface="Calibri"/>
                <a:sym typeface="Calibri"/>
              </a:rPr>
            </a:br>
            <a:br>
              <a:rPr lang="en-US" sz="1050" dirty="0">
                <a:solidFill>
                  <a:schemeClr val="dk1"/>
                </a:solidFill>
                <a:ea typeface="Calibri"/>
                <a:cs typeface="Calibri"/>
                <a:sym typeface="Calibri"/>
              </a:rPr>
            </a:br>
            <a:endParaRPr lang="en-US" sz="1050" dirty="0">
              <a:solidFill>
                <a:schemeClr val="dk1"/>
              </a:solidFill>
              <a:ea typeface="Calibri"/>
              <a:cs typeface="Calibri"/>
              <a:sym typeface="Calibri"/>
            </a:endParaRPr>
          </a:p>
          <a:p>
            <a:pPr>
              <a:lnSpc>
                <a:spcPct val="150000"/>
              </a:lnSpc>
              <a:buClr>
                <a:schemeClr val="dk1"/>
              </a:buClr>
              <a:buSzPts val="1200"/>
            </a:pPr>
            <a:endParaRPr lang="en-US" sz="1050" dirty="0">
              <a:solidFill>
                <a:schemeClr val="dk1"/>
              </a:solidFill>
              <a:ea typeface="Calibri"/>
              <a:cs typeface="Calibri"/>
              <a:sym typeface="Calibri"/>
            </a:endParaRPr>
          </a:p>
          <a:p>
            <a:pPr>
              <a:lnSpc>
                <a:spcPct val="150000"/>
              </a:lnSpc>
              <a:buClr>
                <a:schemeClr val="dk1"/>
              </a:buClr>
              <a:buSzPts val="1200"/>
            </a:pPr>
            <a:br>
              <a:rPr lang="en-US" sz="500" dirty="0">
                <a:solidFill>
                  <a:schemeClr val="dk1"/>
                </a:solidFill>
                <a:ea typeface="Calibri"/>
                <a:cs typeface="Calibri"/>
                <a:sym typeface="Calibri"/>
              </a:rPr>
            </a:br>
            <a:r>
              <a:rPr lang="en-US" sz="1050" dirty="0">
                <a:solidFill>
                  <a:schemeClr val="dk1"/>
                </a:solidFill>
                <a:ea typeface="Calibri"/>
                <a:cs typeface="Calibri"/>
                <a:sym typeface="Calibri"/>
              </a:rPr>
              <a:t>When delivering the lessons over the radio, </a:t>
            </a:r>
            <a:r>
              <a:rPr lang="en-US" sz="1050" dirty="0">
                <a:ea typeface="Calibri"/>
                <a:cs typeface="Calibri"/>
                <a:sym typeface="Calibri"/>
              </a:rPr>
              <a:t>you will experience the same </a:t>
            </a:r>
            <a:r>
              <a:rPr lang="en-US" sz="1050" dirty="0">
                <a:solidFill>
                  <a:schemeClr val="dk1"/>
                </a:solidFill>
                <a:ea typeface="Calibri"/>
                <a:cs typeface="Calibri"/>
                <a:sym typeface="Calibri"/>
              </a:rPr>
              <a:t>challenges of using phones for audio/voice instructions. The extra layer of difficulty is that you cannot receive real-time feedback from all students to verify if they have understood the task or if they require further clarifications. While you may not receive real-time feedback from all students, some students can call the radio to ask questions – same way a listener calls a radio station to reque</a:t>
            </a:r>
            <a:r>
              <a:rPr lang="en-US" sz="1050" dirty="0">
                <a:ea typeface="Calibri"/>
                <a:cs typeface="Calibri"/>
                <a:sym typeface="Calibri"/>
              </a:rPr>
              <a:t>st songs. This method of delivery may be better suited to deliver stories to enhance students’ listening and comprehension skills. </a:t>
            </a:r>
          </a:p>
        </p:txBody>
      </p:sp>
      <p:pic>
        <p:nvPicPr>
          <p:cNvPr id="40" name="Graphic 39" descr="Schoolhouse with solid fill">
            <a:extLst>
              <a:ext uri="{FF2B5EF4-FFF2-40B4-BE49-F238E27FC236}">
                <a16:creationId xmlns:a16="http://schemas.microsoft.com/office/drawing/2014/main" id="{FA129CD7-F96C-C547-8971-FF670E465C0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57230" y="5718220"/>
            <a:ext cx="484632" cy="484632"/>
          </a:xfrm>
          <a:prstGeom prst="rect">
            <a:avLst/>
          </a:prstGeom>
        </p:spPr>
      </p:pic>
      <p:pic>
        <p:nvPicPr>
          <p:cNvPr id="42" name="Graphic 41" descr="Architecture with solid fill">
            <a:extLst>
              <a:ext uri="{FF2B5EF4-FFF2-40B4-BE49-F238E27FC236}">
                <a16:creationId xmlns:a16="http://schemas.microsoft.com/office/drawing/2014/main" id="{BC80ED99-B143-0A47-BCAF-0BC2075F88E1}"/>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95529" y="7113677"/>
            <a:ext cx="484632" cy="484632"/>
          </a:xfrm>
          <a:prstGeom prst="rect">
            <a:avLst/>
          </a:prstGeom>
        </p:spPr>
      </p:pic>
      <p:pic>
        <p:nvPicPr>
          <p:cNvPr id="43" name="Graphic 42" descr="Clipboard Mixed with solid fill">
            <a:extLst>
              <a:ext uri="{FF2B5EF4-FFF2-40B4-BE49-F238E27FC236}">
                <a16:creationId xmlns:a16="http://schemas.microsoft.com/office/drawing/2014/main" id="{369260C9-1D74-0047-92DA-0E4A32E89C1A}"/>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18597" y="7193806"/>
            <a:ext cx="484632" cy="484632"/>
          </a:xfrm>
          <a:prstGeom prst="rect">
            <a:avLst/>
          </a:prstGeom>
        </p:spPr>
      </p:pic>
      <p:sp>
        <p:nvSpPr>
          <p:cNvPr id="4" name="Rectangle 3">
            <a:extLst>
              <a:ext uri="{FF2B5EF4-FFF2-40B4-BE49-F238E27FC236}">
                <a16:creationId xmlns:a16="http://schemas.microsoft.com/office/drawing/2014/main" id="{64F9B3EE-E614-A241-A231-BF99ABCBC081}"/>
              </a:ext>
            </a:extLst>
          </p:cNvPr>
          <p:cNvSpPr/>
          <p:nvPr/>
        </p:nvSpPr>
        <p:spPr>
          <a:xfrm>
            <a:off x="2049359" y="4921297"/>
            <a:ext cx="9787041" cy="795474"/>
          </a:xfrm>
          <a:prstGeom prst="rect">
            <a:avLst/>
          </a:prstGeom>
        </p:spPr>
        <p:txBody>
          <a:bodyPr wrap="square">
            <a:spAutoFit/>
          </a:bodyPr>
          <a:lstStyle/>
          <a:p>
            <a:pPr lvl="0">
              <a:lnSpc>
                <a:spcPct val="120000"/>
              </a:lnSpc>
            </a:pPr>
            <a:r>
              <a:rPr lang="en-US" sz="1200" b="1" dirty="0">
                <a:solidFill>
                  <a:srgbClr val="C43E38"/>
                </a:solidFill>
              </a:rPr>
              <a:t>3.1.3. Implementation Guidelines Overview</a:t>
            </a:r>
          </a:p>
          <a:p>
            <a:pPr marL="171450" lvl="0" indent="-171450">
              <a:lnSpc>
                <a:spcPct val="150000"/>
              </a:lnSpc>
              <a:buFont typeface="Wingdings" pitchFamily="2" charset="2"/>
              <a:buChar char="§"/>
            </a:pPr>
            <a:r>
              <a:rPr lang="en-US" sz="1050" dirty="0">
                <a:solidFill>
                  <a:prstClr val="black"/>
                </a:solidFill>
              </a:rPr>
              <a:t>The following section details project implementation guidelines and best practices for successfully introducing the project to your students. </a:t>
            </a:r>
          </a:p>
          <a:p>
            <a:pPr marL="171450" lvl="0" indent="-171450">
              <a:lnSpc>
                <a:spcPct val="150000"/>
              </a:lnSpc>
              <a:buFont typeface="Wingdings" pitchFamily="2" charset="2"/>
              <a:buChar char="§"/>
            </a:pPr>
            <a:r>
              <a:rPr lang="en-US" sz="1050" dirty="0">
                <a:solidFill>
                  <a:prstClr val="black"/>
                </a:solidFill>
              </a:rPr>
              <a:t>The factors that you need to consider when </a:t>
            </a:r>
            <a:r>
              <a:rPr lang="en-US" sz="1050" dirty="0">
                <a:solidFill>
                  <a:srgbClr val="3C4043"/>
                </a:solidFill>
              </a:rPr>
              <a:t>supporting students in the development of the project </a:t>
            </a:r>
            <a:r>
              <a:rPr lang="en-US" sz="1050" dirty="0">
                <a:solidFill>
                  <a:prstClr val="black"/>
                </a:solidFill>
              </a:rPr>
              <a:t>are:</a:t>
            </a:r>
          </a:p>
        </p:txBody>
      </p:sp>
      <p:grpSp>
        <p:nvGrpSpPr>
          <p:cNvPr id="8" name="Group 7">
            <a:extLst>
              <a:ext uri="{FF2B5EF4-FFF2-40B4-BE49-F238E27FC236}">
                <a16:creationId xmlns:a16="http://schemas.microsoft.com/office/drawing/2014/main" id="{CB0D34D2-4F0A-436D-84F3-E8982917C0DF}"/>
              </a:ext>
            </a:extLst>
          </p:cNvPr>
          <p:cNvGrpSpPr/>
          <p:nvPr/>
        </p:nvGrpSpPr>
        <p:grpSpPr>
          <a:xfrm>
            <a:off x="4297736" y="8305695"/>
            <a:ext cx="5286575" cy="1984545"/>
            <a:chOff x="6666528" y="8305695"/>
            <a:chExt cx="5286575" cy="1984545"/>
          </a:xfrm>
        </p:grpSpPr>
        <p:grpSp>
          <p:nvGrpSpPr>
            <p:cNvPr id="93" name="Group 92">
              <a:extLst>
                <a:ext uri="{FF2B5EF4-FFF2-40B4-BE49-F238E27FC236}">
                  <a16:creationId xmlns:a16="http://schemas.microsoft.com/office/drawing/2014/main" id="{C8E21BE5-37A4-D944-810D-2A3CF3433832}"/>
                </a:ext>
              </a:extLst>
            </p:cNvPr>
            <p:cNvGrpSpPr/>
            <p:nvPr/>
          </p:nvGrpSpPr>
          <p:grpSpPr>
            <a:xfrm>
              <a:off x="6666528" y="8305695"/>
              <a:ext cx="5286575" cy="1984545"/>
              <a:chOff x="8461084" y="8222493"/>
              <a:chExt cx="5286575" cy="1984545"/>
            </a:xfrm>
          </p:grpSpPr>
          <p:sp>
            <p:nvSpPr>
              <p:cNvPr id="94" name="Rectangle 93">
                <a:extLst>
                  <a:ext uri="{FF2B5EF4-FFF2-40B4-BE49-F238E27FC236}">
                    <a16:creationId xmlns:a16="http://schemas.microsoft.com/office/drawing/2014/main" id="{BD23DE0F-1E4A-BD4D-8F6C-25EC60EAE660}"/>
                  </a:ext>
                </a:extLst>
              </p:cNvPr>
              <p:cNvSpPr/>
              <p:nvPr/>
            </p:nvSpPr>
            <p:spPr>
              <a:xfrm>
                <a:off x="8845458" y="8249349"/>
                <a:ext cx="4902201" cy="1745804"/>
              </a:xfrm>
              <a:prstGeom prst="rect">
                <a:avLst/>
              </a:prstGeom>
              <a:solidFill>
                <a:srgbClr val="B4C414">
                  <a:alpha val="24314"/>
                </a:srgbClr>
              </a:solidFill>
              <a:ln>
                <a:solidFill>
                  <a:srgbClr val="F6E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95" name="Picture 94">
                <a:extLst>
                  <a:ext uri="{FF2B5EF4-FFF2-40B4-BE49-F238E27FC236}">
                    <a16:creationId xmlns:a16="http://schemas.microsoft.com/office/drawing/2014/main" id="{B691421C-5CA5-3B46-B993-9CC597F84BC6}"/>
                  </a:ext>
                </a:extLst>
              </p:cNvPr>
              <p:cNvPicPr>
                <a:picLocks noChangeAspect="1"/>
              </p:cNvPicPr>
              <p:nvPr/>
            </p:nvPicPr>
            <p:blipFill rotWithShape="1">
              <a:blip r:embed="rId14"/>
              <a:srcRect l="23027" t="26514" r="24398" b="33019"/>
              <a:stretch/>
            </p:blipFill>
            <p:spPr>
              <a:xfrm>
                <a:off x="10624242" y="8302887"/>
                <a:ext cx="3078462" cy="1641946"/>
              </a:xfrm>
              <a:prstGeom prst="rect">
                <a:avLst/>
              </a:prstGeom>
              <a:ln>
                <a:solidFill>
                  <a:srgbClr val="F6EFE4"/>
                </a:solidFill>
              </a:ln>
              <a:effectLst/>
            </p:spPr>
          </p:pic>
          <p:sp>
            <p:nvSpPr>
              <p:cNvPr id="96" name="TextBox 95">
                <a:extLst>
                  <a:ext uri="{FF2B5EF4-FFF2-40B4-BE49-F238E27FC236}">
                    <a16:creationId xmlns:a16="http://schemas.microsoft.com/office/drawing/2014/main" id="{F1B92977-F889-DF4C-9634-C3BFF36D3BF0}"/>
                  </a:ext>
                </a:extLst>
              </p:cNvPr>
              <p:cNvSpPr txBox="1"/>
              <p:nvPr/>
            </p:nvSpPr>
            <p:spPr>
              <a:xfrm>
                <a:off x="8461084" y="8222493"/>
                <a:ext cx="2059457" cy="1480405"/>
              </a:xfrm>
              <a:prstGeom prst="rect">
                <a:avLst/>
              </a:prstGeom>
              <a:noFill/>
            </p:spPr>
            <p:txBody>
              <a:bodyPr wrap="square">
                <a:spAutoFit/>
              </a:bodyPr>
              <a:lstStyle/>
              <a:p>
                <a:pPr marL="228600" indent="-228600">
                  <a:lnSpc>
                    <a:spcPct val="120000"/>
                  </a:lnSpc>
                  <a:buClr>
                    <a:srgbClr val="AE1E2D"/>
                  </a:buClr>
                  <a:buFont typeface="+mj-lt"/>
                  <a:buAutoNum type="alphaUcPeriod"/>
                </a:pPr>
                <a:endParaRPr lang="en-US" sz="1100" dirty="0"/>
              </a:p>
              <a:p>
                <a:pPr marL="685800" lvl="1" indent="-228600">
                  <a:buClr>
                    <a:srgbClr val="AE1E2D"/>
                  </a:buClr>
                  <a:buFont typeface="+mj-lt"/>
                  <a:buAutoNum type="alphaUcPeriod"/>
                </a:pPr>
                <a:r>
                  <a:rPr lang="en-US" sz="1100" dirty="0"/>
                  <a:t>Lesson Objective</a:t>
                </a:r>
              </a:p>
              <a:p>
                <a:pPr marL="685800" lvl="1" indent="-228600">
                  <a:buClr>
                    <a:srgbClr val="AE1E2D"/>
                  </a:buClr>
                  <a:buFont typeface="+mj-lt"/>
                  <a:buAutoNum type="alphaUcPeriod"/>
                </a:pPr>
                <a:r>
                  <a:rPr lang="en-US" sz="1100" dirty="0"/>
                  <a:t>Duration </a:t>
                </a:r>
              </a:p>
              <a:p>
                <a:pPr marL="685800" lvl="1" indent="-228600">
                  <a:buClr>
                    <a:srgbClr val="AE1E2D"/>
                  </a:buClr>
                  <a:buFont typeface="+mj-lt"/>
                  <a:buAutoNum type="alphaUcPeriod"/>
                </a:pPr>
                <a:r>
                  <a:rPr lang="en-US" sz="1100" dirty="0"/>
                  <a:t>Activity</a:t>
                </a:r>
                <a:br>
                  <a:rPr lang="en-US" sz="1100" dirty="0"/>
                </a:br>
                <a:endParaRPr lang="en-US" sz="1100" dirty="0"/>
              </a:p>
              <a:p>
                <a:pPr marL="685800" lvl="1" indent="-228600">
                  <a:buClr>
                    <a:srgbClr val="AE1E2D"/>
                  </a:buClr>
                  <a:buFont typeface="+mj-lt"/>
                  <a:buAutoNum type="alphaUcPeriod"/>
                </a:pPr>
                <a:r>
                  <a:rPr lang="en-US" sz="1100" dirty="0"/>
                  <a:t>Strategy to deliver the activity to meet the objectives</a:t>
                </a:r>
                <a:endParaRPr lang="en-US" sz="1600" dirty="0"/>
              </a:p>
            </p:txBody>
          </p:sp>
          <p:sp>
            <p:nvSpPr>
              <p:cNvPr id="97" name="TextBox 96">
                <a:extLst>
                  <a:ext uri="{FF2B5EF4-FFF2-40B4-BE49-F238E27FC236}">
                    <a16:creationId xmlns:a16="http://schemas.microsoft.com/office/drawing/2014/main" id="{C444A985-C5A1-8148-BBE1-E32BE7E2512F}"/>
                  </a:ext>
                </a:extLst>
              </p:cNvPr>
              <p:cNvSpPr txBox="1"/>
              <p:nvPr/>
            </p:nvSpPr>
            <p:spPr>
              <a:xfrm>
                <a:off x="8845458" y="9960817"/>
                <a:ext cx="4902201" cy="246221"/>
              </a:xfrm>
              <a:prstGeom prst="rect">
                <a:avLst/>
              </a:prstGeom>
              <a:noFill/>
            </p:spPr>
            <p:txBody>
              <a:bodyPr wrap="square" rtlCol="0">
                <a:spAutoFit/>
              </a:bodyPr>
              <a:lstStyle/>
              <a:p>
                <a:pPr algn="ctr"/>
                <a:r>
                  <a:rPr lang="en-US" sz="1000" b="1" dirty="0"/>
                  <a:t>Figure 3.1: </a:t>
                </a:r>
                <a:r>
                  <a:rPr lang="en-US" sz="1000" dirty="0"/>
                  <a:t>IFERB Lesson Plan in </a:t>
                </a:r>
                <a:r>
                  <a:rPr lang="en-US" sz="1000" i="1" dirty="0"/>
                  <a:t>Project Document</a:t>
                </a:r>
                <a:endParaRPr lang="en-US" sz="1000" dirty="0"/>
              </a:p>
            </p:txBody>
          </p:sp>
        </p:grpSp>
        <p:cxnSp>
          <p:nvCxnSpPr>
            <p:cNvPr id="44" name="Straight Arrow Connector 43">
              <a:extLst>
                <a:ext uri="{FF2B5EF4-FFF2-40B4-BE49-F238E27FC236}">
                  <a16:creationId xmlns:a16="http://schemas.microsoft.com/office/drawing/2014/main" id="{74E6F022-9D40-49FC-A1A5-83C7878859A7}"/>
                </a:ext>
              </a:extLst>
            </p:cNvPr>
            <p:cNvCxnSpPr>
              <a:cxnSpLocks/>
            </p:cNvCxnSpPr>
            <p:nvPr/>
          </p:nvCxnSpPr>
          <p:spPr>
            <a:xfrm>
              <a:off x="8423200" y="8660451"/>
              <a:ext cx="464218" cy="93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63A2C2E-7A04-4B6F-9956-EA3A04591A08}"/>
                </a:ext>
              </a:extLst>
            </p:cNvPr>
            <p:cNvCxnSpPr>
              <a:cxnSpLocks/>
            </p:cNvCxnSpPr>
            <p:nvPr/>
          </p:nvCxnSpPr>
          <p:spPr>
            <a:xfrm>
              <a:off x="7973822" y="8835585"/>
              <a:ext cx="1030299" cy="365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5952321-61D3-4439-A7AE-27EF13F00840}"/>
                </a:ext>
              </a:extLst>
            </p:cNvPr>
            <p:cNvCxnSpPr>
              <a:cxnSpLocks/>
            </p:cNvCxnSpPr>
            <p:nvPr/>
          </p:nvCxnSpPr>
          <p:spPr>
            <a:xfrm>
              <a:off x="7909817" y="9011798"/>
              <a:ext cx="1596770" cy="546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Left Brace 47">
              <a:extLst>
                <a:ext uri="{FF2B5EF4-FFF2-40B4-BE49-F238E27FC236}">
                  <a16:creationId xmlns:a16="http://schemas.microsoft.com/office/drawing/2014/main" id="{DFD41418-94A0-4E30-BB95-421DB5B2D24A}"/>
                </a:ext>
              </a:extLst>
            </p:cNvPr>
            <p:cNvSpPr/>
            <p:nvPr/>
          </p:nvSpPr>
          <p:spPr>
            <a:xfrm>
              <a:off x="9506587" y="9178371"/>
              <a:ext cx="78313" cy="7419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p>
          </p:txBody>
        </p:sp>
      </p:grpSp>
      <p:sp>
        <p:nvSpPr>
          <p:cNvPr id="56" name="Rounded Rectangle 34">
            <a:extLst>
              <a:ext uri="{FF2B5EF4-FFF2-40B4-BE49-F238E27FC236}">
                <a16:creationId xmlns:a16="http://schemas.microsoft.com/office/drawing/2014/main" id="{462E8868-4E77-458F-B0A0-9AAC0F6D6B7D}"/>
              </a:ext>
            </a:extLst>
          </p:cNvPr>
          <p:cNvSpPr/>
          <p:nvPr/>
        </p:nvSpPr>
        <p:spPr>
          <a:xfrm>
            <a:off x="1988261" y="1568693"/>
            <a:ext cx="4876991" cy="684177"/>
          </a:xfrm>
          <a:prstGeom prst="roundRect">
            <a:avLst/>
          </a:prstGeom>
          <a:solidFill>
            <a:srgbClr val="EDEBDF">
              <a:alpha val="81569"/>
            </a:srgb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57" name="Rounded Rectangle 34">
            <a:extLst>
              <a:ext uri="{FF2B5EF4-FFF2-40B4-BE49-F238E27FC236}">
                <a16:creationId xmlns:a16="http://schemas.microsoft.com/office/drawing/2014/main" id="{20EF91EB-E407-41B9-BC5D-A4049B3954BA}"/>
              </a:ext>
            </a:extLst>
          </p:cNvPr>
          <p:cNvSpPr/>
          <p:nvPr/>
        </p:nvSpPr>
        <p:spPr>
          <a:xfrm>
            <a:off x="7087570" y="1566330"/>
            <a:ext cx="4876991" cy="684177"/>
          </a:xfrm>
          <a:prstGeom prst="roundRect">
            <a:avLst/>
          </a:prstGeom>
          <a:solidFill>
            <a:srgbClr val="EDEBDF">
              <a:alpha val="81569"/>
            </a:srgb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58" name="TextBox 57">
            <a:extLst>
              <a:ext uri="{FF2B5EF4-FFF2-40B4-BE49-F238E27FC236}">
                <a16:creationId xmlns:a16="http://schemas.microsoft.com/office/drawing/2014/main" id="{09BB95DC-66DE-4C38-A698-A872BBF26D62}"/>
              </a:ext>
            </a:extLst>
          </p:cNvPr>
          <p:cNvSpPr txBox="1"/>
          <p:nvPr/>
        </p:nvSpPr>
        <p:spPr>
          <a:xfrm>
            <a:off x="2877288" y="1658124"/>
            <a:ext cx="4037385" cy="553998"/>
          </a:xfrm>
          <a:prstGeom prst="rect">
            <a:avLst/>
          </a:prstGeom>
          <a:noFill/>
        </p:spPr>
        <p:txBody>
          <a:bodyPr wrap="square">
            <a:spAutoFit/>
          </a:bodyPr>
          <a:lstStyle/>
          <a:p>
            <a:r>
              <a:rPr lang="en-US" sz="1000" b="1" dirty="0">
                <a:solidFill>
                  <a:srgbClr val="2F5597"/>
                </a:solidFill>
                <a:ea typeface="Calibri"/>
                <a:cs typeface="Calibri"/>
                <a:sym typeface="Calibri"/>
              </a:rPr>
              <a:t>1) </a:t>
            </a:r>
            <a:r>
              <a:rPr lang="en-US" sz="1000" dirty="0">
                <a:solidFill>
                  <a:schemeClr val="dk1"/>
                </a:solidFill>
                <a:ea typeface="Calibri"/>
                <a:cs typeface="Calibri"/>
                <a:sym typeface="Calibri"/>
              </a:rPr>
              <a:t>An </a:t>
            </a:r>
            <a:r>
              <a:rPr lang="en-US" sz="1000" dirty="0">
                <a:ea typeface="Calibri"/>
                <a:cs typeface="Calibri"/>
                <a:sym typeface="Calibri"/>
              </a:rPr>
              <a:t>educator</a:t>
            </a:r>
            <a:r>
              <a:rPr lang="en-US" sz="1000" dirty="0">
                <a:solidFill>
                  <a:schemeClr val="dk1"/>
                </a:solidFill>
                <a:ea typeface="Calibri"/>
                <a:cs typeface="Calibri"/>
                <a:sym typeface="Calibri"/>
              </a:rPr>
              <a:t> teaching over the radio while students are gathered   somewhere listening to the radio with a facilitator/volunteer who will be answering students’ questions and collecting their work.</a:t>
            </a:r>
            <a:endParaRPr lang="en-US" sz="1000" dirty="0"/>
          </a:p>
        </p:txBody>
      </p:sp>
      <p:sp>
        <p:nvSpPr>
          <p:cNvPr id="59" name="TextBox 58">
            <a:extLst>
              <a:ext uri="{FF2B5EF4-FFF2-40B4-BE49-F238E27FC236}">
                <a16:creationId xmlns:a16="http://schemas.microsoft.com/office/drawing/2014/main" id="{329EE442-9776-497A-9E47-D72AFE597414}"/>
              </a:ext>
            </a:extLst>
          </p:cNvPr>
          <p:cNvSpPr txBox="1"/>
          <p:nvPr/>
        </p:nvSpPr>
        <p:spPr>
          <a:xfrm>
            <a:off x="8083238" y="1658124"/>
            <a:ext cx="3912613" cy="400110"/>
          </a:xfrm>
          <a:prstGeom prst="rect">
            <a:avLst/>
          </a:prstGeom>
          <a:noFill/>
        </p:spPr>
        <p:txBody>
          <a:bodyPr wrap="square">
            <a:spAutoFit/>
          </a:bodyPr>
          <a:lstStyle/>
          <a:p>
            <a:r>
              <a:rPr lang="en-US" sz="1000" b="1" dirty="0">
                <a:solidFill>
                  <a:srgbClr val="2F5597"/>
                </a:solidFill>
                <a:ea typeface="Calibri"/>
                <a:cs typeface="Calibri"/>
                <a:sym typeface="Calibri"/>
              </a:rPr>
              <a:t>2) </a:t>
            </a:r>
            <a:r>
              <a:rPr lang="en-US" sz="1000" dirty="0">
                <a:solidFill>
                  <a:schemeClr val="dk1"/>
                </a:solidFill>
                <a:ea typeface="Calibri"/>
                <a:cs typeface="Calibri"/>
                <a:sym typeface="Calibri"/>
              </a:rPr>
              <a:t>An educator teaching students over the radio while students are listening independently </a:t>
            </a:r>
            <a:r>
              <a:rPr lang="en-US" sz="1000" dirty="0">
                <a:ea typeface="Calibri"/>
                <a:cs typeface="Calibri"/>
                <a:sym typeface="Calibri"/>
              </a:rPr>
              <a:t>without a facilitator present to guide them.</a:t>
            </a:r>
            <a:endParaRPr lang="en-US" sz="1000" dirty="0"/>
          </a:p>
        </p:txBody>
      </p:sp>
      <p:grpSp>
        <p:nvGrpSpPr>
          <p:cNvPr id="134" name="Group 133">
            <a:extLst>
              <a:ext uri="{FF2B5EF4-FFF2-40B4-BE49-F238E27FC236}">
                <a16:creationId xmlns:a16="http://schemas.microsoft.com/office/drawing/2014/main" id="{3FE028B0-E905-4E05-AD2C-FF302937CA1E}"/>
              </a:ext>
            </a:extLst>
          </p:cNvPr>
          <p:cNvGrpSpPr/>
          <p:nvPr/>
        </p:nvGrpSpPr>
        <p:grpSpPr>
          <a:xfrm>
            <a:off x="7130191" y="1551022"/>
            <a:ext cx="843631" cy="684177"/>
            <a:chOff x="-4350328" y="2407760"/>
            <a:chExt cx="3563666" cy="3282547"/>
          </a:xfrm>
        </p:grpSpPr>
        <p:pic>
          <p:nvPicPr>
            <p:cNvPr id="135" name="Graphic 134" descr="Radio with solid fill">
              <a:extLst>
                <a:ext uri="{FF2B5EF4-FFF2-40B4-BE49-F238E27FC236}">
                  <a16:creationId xmlns:a16="http://schemas.microsoft.com/office/drawing/2014/main" id="{7F89AB35-9FF1-4F0C-8E09-91246EE1C87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72683" y="3886186"/>
              <a:ext cx="757620" cy="817909"/>
            </a:xfrm>
            <a:prstGeom prst="rect">
              <a:avLst/>
            </a:prstGeom>
          </p:spPr>
        </p:pic>
        <p:cxnSp>
          <p:nvCxnSpPr>
            <p:cNvPr id="136" name="Straight Connector 135">
              <a:extLst>
                <a:ext uri="{FF2B5EF4-FFF2-40B4-BE49-F238E27FC236}">
                  <a16:creationId xmlns:a16="http://schemas.microsoft.com/office/drawing/2014/main" id="{4ADA7BDE-767D-4DC2-A4E5-629705CF35C7}"/>
                </a:ext>
              </a:extLst>
            </p:cNvPr>
            <p:cNvCxnSpPr>
              <a:cxnSpLocks/>
              <a:stCxn id="140" idx="1"/>
            </p:cNvCxnSpPr>
            <p:nvPr/>
          </p:nvCxnSpPr>
          <p:spPr>
            <a:xfrm flipH="1" flipV="1">
              <a:off x="-3731879" y="3123522"/>
              <a:ext cx="1448380" cy="255682"/>
            </a:xfrm>
            <a:prstGeom prst="line">
              <a:avLst/>
            </a:prstGeom>
            <a:ln w="19050">
              <a:solidFill>
                <a:srgbClr val="000000">
                  <a:alpha val="74902"/>
                </a:srgbClr>
              </a:solidFill>
              <a:prstDash val="sysDash"/>
            </a:ln>
          </p:spPr>
          <p:style>
            <a:lnRef idx="1">
              <a:schemeClr val="dk1"/>
            </a:lnRef>
            <a:fillRef idx="0">
              <a:schemeClr val="dk1"/>
            </a:fillRef>
            <a:effectRef idx="0">
              <a:schemeClr val="dk1"/>
            </a:effectRef>
            <a:fontRef idx="minor">
              <a:schemeClr val="tx1"/>
            </a:fontRef>
          </p:style>
        </p:cxnSp>
        <p:pic>
          <p:nvPicPr>
            <p:cNvPr id="137" name="Graphic 136" descr="Male profile with solid fill">
              <a:extLst>
                <a:ext uri="{FF2B5EF4-FFF2-40B4-BE49-F238E27FC236}">
                  <a16:creationId xmlns:a16="http://schemas.microsoft.com/office/drawing/2014/main" id="{09336E28-8B63-491D-B2BA-17432FF1A9A4}"/>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133509" y="4775907"/>
              <a:ext cx="914400" cy="914400"/>
            </a:xfrm>
            <a:prstGeom prst="rect">
              <a:avLst/>
            </a:prstGeom>
          </p:spPr>
        </p:pic>
        <p:pic>
          <p:nvPicPr>
            <p:cNvPr id="138" name="Graphic 137" descr="School boy with solid fill">
              <a:extLst>
                <a:ext uri="{FF2B5EF4-FFF2-40B4-BE49-F238E27FC236}">
                  <a16:creationId xmlns:a16="http://schemas.microsoft.com/office/drawing/2014/main" id="{C2636ADB-ACC2-4FCE-A0F8-B78E951A8F33}"/>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639434" y="4636674"/>
              <a:ext cx="914400" cy="914400"/>
            </a:xfrm>
            <a:prstGeom prst="rect">
              <a:avLst/>
            </a:prstGeom>
          </p:spPr>
        </p:pic>
        <p:pic>
          <p:nvPicPr>
            <p:cNvPr id="139" name="Graphic 138" descr="School girl with solid fill">
              <a:extLst>
                <a:ext uri="{FF2B5EF4-FFF2-40B4-BE49-F238E27FC236}">
                  <a16:creationId xmlns:a16="http://schemas.microsoft.com/office/drawing/2014/main" id="{6E0052C6-9040-4909-8A9D-B3419DD082FC}"/>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701062" y="3173029"/>
              <a:ext cx="914400" cy="914400"/>
            </a:xfrm>
            <a:prstGeom prst="rect">
              <a:avLst/>
            </a:prstGeom>
          </p:spPr>
        </p:pic>
        <p:pic>
          <p:nvPicPr>
            <p:cNvPr id="140" name="Graphic 139" descr="Radio with solid fill">
              <a:extLst>
                <a:ext uri="{FF2B5EF4-FFF2-40B4-BE49-F238E27FC236}">
                  <a16:creationId xmlns:a16="http://schemas.microsoft.com/office/drawing/2014/main" id="{3D47805F-EDED-4898-BE1B-2687E39ADAF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283499" y="2970249"/>
              <a:ext cx="757620" cy="817909"/>
            </a:xfrm>
            <a:prstGeom prst="rect">
              <a:avLst/>
            </a:prstGeom>
          </p:spPr>
        </p:pic>
        <p:pic>
          <p:nvPicPr>
            <p:cNvPr id="141" name="Graphic 140" descr="Radio with solid fill">
              <a:extLst>
                <a:ext uri="{FF2B5EF4-FFF2-40B4-BE49-F238E27FC236}">
                  <a16:creationId xmlns:a16="http://schemas.microsoft.com/office/drawing/2014/main" id="{0BE238EF-F3B0-4E19-BA72-E23CE7755EE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44704" y="4087429"/>
              <a:ext cx="757620" cy="817909"/>
            </a:xfrm>
            <a:prstGeom prst="rect">
              <a:avLst/>
            </a:prstGeom>
          </p:spPr>
        </p:pic>
        <p:cxnSp>
          <p:nvCxnSpPr>
            <p:cNvPr id="142" name="Straight Connector 141">
              <a:extLst>
                <a:ext uri="{FF2B5EF4-FFF2-40B4-BE49-F238E27FC236}">
                  <a16:creationId xmlns:a16="http://schemas.microsoft.com/office/drawing/2014/main" id="{3ECCA6F8-70F3-4D5A-83E8-9DDC88AB5B20}"/>
                </a:ext>
              </a:extLst>
            </p:cNvPr>
            <p:cNvCxnSpPr>
              <a:cxnSpLocks/>
            </p:cNvCxnSpPr>
            <p:nvPr/>
          </p:nvCxnSpPr>
          <p:spPr>
            <a:xfrm flipH="1" flipV="1">
              <a:off x="-3806017" y="3123522"/>
              <a:ext cx="853817" cy="997882"/>
            </a:xfrm>
            <a:prstGeom prst="line">
              <a:avLst/>
            </a:prstGeom>
            <a:ln w="19050">
              <a:solidFill>
                <a:srgbClr val="000000">
                  <a:alpha val="74902"/>
                </a:srgbClr>
              </a:solidFill>
              <a:prstDash val="sysDash"/>
            </a:ln>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052E0A94-C0F8-41D2-A2DE-56ED45CEB5C0}"/>
                </a:ext>
              </a:extLst>
            </p:cNvPr>
            <p:cNvCxnSpPr>
              <a:cxnSpLocks/>
            </p:cNvCxnSpPr>
            <p:nvPr/>
          </p:nvCxnSpPr>
          <p:spPr>
            <a:xfrm flipH="1" flipV="1">
              <a:off x="-3753942" y="3141352"/>
              <a:ext cx="77633" cy="1285832"/>
            </a:xfrm>
            <a:prstGeom prst="line">
              <a:avLst/>
            </a:prstGeom>
            <a:ln w="19050">
              <a:solidFill>
                <a:srgbClr val="000000">
                  <a:alpha val="74902"/>
                </a:srgbClr>
              </a:solidFill>
              <a:prstDash val="sysDash"/>
            </a:ln>
          </p:spPr>
          <p:style>
            <a:lnRef idx="1">
              <a:schemeClr val="dk1"/>
            </a:lnRef>
            <a:fillRef idx="0">
              <a:schemeClr val="dk1"/>
            </a:fillRef>
            <a:effectRef idx="0">
              <a:schemeClr val="dk1"/>
            </a:effectRef>
            <a:fontRef idx="minor">
              <a:schemeClr val="tx1"/>
            </a:fontRef>
          </p:style>
        </p:cxnSp>
        <p:pic>
          <p:nvPicPr>
            <p:cNvPr id="144" name="Graphic 143" descr="Podcast with solid fill">
              <a:extLst>
                <a:ext uri="{FF2B5EF4-FFF2-40B4-BE49-F238E27FC236}">
                  <a16:creationId xmlns:a16="http://schemas.microsoft.com/office/drawing/2014/main" id="{05166BC6-131E-46AA-A1CF-D6F65DA28C68}"/>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350328" y="2407760"/>
              <a:ext cx="1130700" cy="1336291"/>
            </a:xfrm>
            <a:prstGeom prst="rect">
              <a:avLst/>
            </a:prstGeom>
          </p:spPr>
        </p:pic>
      </p:grpSp>
      <p:grpSp>
        <p:nvGrpSpPr>
          <p:cNvPr id="155" name="Group 154">
            <a:extLst>
              <a:ext uri="{FF2B5EF4-FFF2-40B4-BE49-F238E27FC236}">
                <a16:creationId xmlns:a16="http://schemas.microsoft.com/office/drawing/2014/main" id="{F14CDCBA-FF82-4698-B4CA-CFF6BE6365D0}"/>
              </a:ext>
            </a:extLst>
          </p:cNvPr>
          <p:cNvGrpSpPr/>
          <p:nvPr/>
        </p:nvGrpSpPr>
        <p:grpSpPr>
          <a:xfrm>
            <a:off x="1987421" y="1586305"/>
            <a:ext cx="768108" cy="697635"/>
            <a:chOff x="-2200581" y="2393582"/>
            <a:chExt cx="1384801" cy="1236647"/>
          </a:xfrm>
        </p:grpSpPr>
        <p:pic>
          <p:nvPicPr>
            <p:cNvPr id="156" name="Graphic 155" descr="Classroom with solid fill">
              <a:extLst>
                <a:ext uri="{FF2B5EF4-FFF2-40B4-BE49-F238E27FC236}">
                  <a16:creationId xmlns:a16="http://schemas.microsoft.com/office/drawing/2014/main" id="{10675AD1-A166-475E-B257-03F6E3DEBD88}"/>
                </a:ext>
              </a:extLst>
            </p:cNvPr>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730180" y="2715829"/>
              <a:ext cx="914400" cy="914400"/>
            </a:xfrm>
            <a:prstGeom prst="rect">
              <a:avLst/>
            </a:prstGeom>
          </p:spPr>
        </p:pic>
        <p:pic>
          <p:nvPicPr>
            <p:cNvPr id="157" name="Graphic 156" descr="Radio with solid fill">
              <a:extLst>
                <a:ext uri="{FF2B5EF4-FFF2-40B4-BE49-F238E27FC236}">
                  <a16:creationId xmlns:a16="http://schemas.microsoft.com/office/drawing/2014/main" id="{C4473D1F-0C74-428F-B18E-FB970987FDB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437" y="2393582"/>
              <a:ext cx="396254" cy="361971"/>
            </a:xfrm>
            <a:prstGeom prst="rect">
              <a:avLst/>
            </a:prstGeom>
          </p:spPr>
        </p:pic>
        <p:pic>
          <p:nvPicPr>
            <p:cNvPr id="158" name="Graphic 157" descr="Podcast with solid fill">
              <a:extLst>
                <a:ext uri="{FF2B5EF4-FFF2-40B4-BE49-F238E27FC236}">
                  <a16:creationId xmlns:a16="http://schemas.microsoft.com/office/drawing/2014/main" id="{368B5BA0-56F7-4854-8064-474221A309F1}"/>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200581" y="2438810"/>
              <a:ext cx="591384" cy="591384"/>
            </a:xfrm>
            <a:prstGeom prst="rect">
              <a:avLst/>
            </a:prstGeom>
          </p:spPr>
        </p:pic>
        <p:cxnSp>
          <p:nvCxnSpPr>
            <p:cNvPr id="159" name="Straight Connector 158">
              <a:extLst>
                <a:ext uri="{FF2B5EF4-FFF2-40B4-BE49-F238E27FC236}">
                  <a16:creationId xmlns:a16="http://schemas.microsoft.com/office/drawing/2014/main" id="{6CF50045-A9C1-43CA-90AF-C3B2D6F0DDB2}"/>
                </a:ext>
              </a:extLst>
            </p:cNvPr>
            <p:cNvCxnSpPr>
              <a:cxnSpLocks/>
            </p:cNvCxnSpPr>
            <p:nvPr/>
          </p:nvCxnSpPr>
          <p:spPr>
            <a:xfrm flipH="1">
              <a:off x="-1835352" y="2630633"/>
              <a:ext cx="393971" cy="0"/>
            </a:xfrm>
            <a:prstGeom prst="line">
              <a:avLst/>
            </a:prstGeom>
            <a:ln w="19050">
              <a:prstDash val="sysDash"/>
            </a:ln>
          </p:spPr>
          <p:style>
            <a:lnRef idx="1">
              <a:schemeClr val="dk1"/>
            </a:lnRef>
            <a:fillRef idx="0">
              <a:schemeClr val="dk1"/>
            </a:fillRef>
            <a:effectRef idx="0">
              <a:schemeClr val="dk1"/>
            </a:effectRef>
            <a:fontRef idx="minor">
              <a:schemeClr val="tx1"/>
            </a:fontRef>
          </p:style>
        </p:cxnSp>
        <p:cxnSp>
          <p:nvCxnSpPr>
            <p:cNvPr id="160" name="Straight Connector 159">
              <a:extLst>
                <a:ext uri="{FF2B5EF4-FFF2-40B4-BE49-F238E27FC236}">
                  <a16:creationId xmlns:a16="http://schemas.microsoft.com/office/drawing/2014/main" id="{C4DF1B50-1EED-42D5-9264-901A7C7B4692}"/>
                </a:ext>
              </a:extLst>
            </p:cNvPr>
            <p:cNvCxnSpPr>
              <a:cxnSpLocks/>
            </p:cNvCxnSpPr>
            <p:nvPr/>
          </p:nvCxnSpPr>
          <p:spPr>
            <a:xfrm flipH="1" flipV="1">
              <a:off x="-1330102" y="2715829"/>
              <a:ext cx="60103" cy="110570"/>
            </a:xfrm>
            <a:prstGeom prst="line">
              <a:avLst/>
            </a:prstGeom>
            <a:ln w="19050">
              <a:prstDash val="sysDash"/>
            </a:ln>
          </p:spPr>
          <p:style>
            <a:lnRef idx="1">
              <a:schemeClr val="dk1"/>
            </a:lnRef>
            <a:fillRef idx="0">
              <a:schemeClr val="dk1"/>
            </a:fillRef>
            <a:effectRef idx="0">
              <a:schemeClr val="dk1"/>
            </a:effectRef>
            <a:fontRef idx="minor">
              <a:schemeClr val="tx1"/>
            </a:fontRef>
          </p:style>
        </p:cxnSp>
      </p:grpSp>
      <p:sp>
        <p:nvSpPr>
          <p:cNvPr id="161" name="Slide Number Placeholder 1">
            <a:extLst>
              <a:ext uri="{FF2B5EF4-FFF2-40B4-BE49-F238E27FC236}">
                <a16:creationId xmlns:a16="http://schemas.microsoft.com/office/drawing/2014/main" id="{D1D5594A-245C-4E3F-BFF7-06274FF2A2A1}"/>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31</a:t>
            </a:fld>
            <a:endParaRPr lang="en-US" dirty="0"/>
          </a:p>
        </p:txBody>
      </p:sp>
    </p:spTree>
    <p:extLst>
      <p:ext uri="{BB962C8B-B14F-4D97-AF65-F5344CB8AC3E}">
        <p14:creationId xmlns:p14="http://schemas.microsoft.com/office/powerpoint/2010/main" val="1355386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228CC586-E11E-2942-9300-85748EC4E15E}"/>
              </a:ext>
            </a:extLst>
          </p:cNvPr>
          <p:cNvSpPr/>
          <p:nvPr/>
        </p:nvSpPr>
        <p:spPr>
          <a:xfrm>
            <a:off x="12097343" y="0"/>
            <a:ext cx="1618657" cy="10515599"/>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43C60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3 – Project Implementation</a:t>
            </a:r>
          </a:p>
        </p:txBody>
      </p:sp>
      <p:sp>
        <p:nvSpPr>
          <p:cNvPr id="59" name="Google Shape;120;p54">
            <a:extLst>
              <a:ext uri="{FF2B5EF4-FFF2-40B4-BE49-F238E27FC236}">
                <a16:creationId xmlns:a16="http://schemas.microsoft.com/office/drawing/2014/main" id="{F146F950-B73C-394D-9E41-C274615B9FB6}"/>
              </a:ext>
            </a:extLst>
          </p:cNvPr>
          <p:cNvSpPr txBox="1">
            <a:spLocks/>
          </p:cNvSpPr>
          <p:nvPr/>
        </p:nvSpPr>
        <p:spPr>
          <a:xfrm>
            <a:off x="2045841" y="151249"/>
            <a:ext cx="5285547"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sym typeface="Lustria"/>
              </a:rPr>
              <a:t>3.2. Giving Instructions to Students (1/4)</a:t>
            </a:r>
          </a:p>
        </p:txBody>
      </p:sp>
      <p:grpSp>
        <p:nvGrpSpPr>
          <p:cNvPr id="14" name="Group 13">
            <a:extLst>
              <a:ext uri="{FF2B5EF4-FFF2-40B4-BE49-F238E27FC236}">
                <a16:creationId xmlns:a16="http://schemas.microsoft.com/office/drawing/2014/main" id="{A0E0935D-37E4-E447-B97C-1BA31E2A4833}"/>
              </a:ext>
            </a:extLst>
          </p:cNvPr>
          <p:cNvGrpSpPr/>
          <p:nvPr/>
        </p:nvGrpSpPr>
        <p:grpSpPr>
          <a:xfrm>
            <a:off x="2175235" y="3058165"/>
            <a:ext cx="1168082" cy="393192"/>
            <a:chOff x="2166419" y="3228978"/>
            <a:chExt cx="1168082" cy="393192"/>
          </a:xfrm>
        </p:grpSpPr>
        <p:pic>
          <p:nvPicPr>
            <p:cNvPr id="63" name="Graphic 62" descr="Speaker phone with solid fill">
              <a:extLst>
                <a:ext uri="{FF2B5EF4-FFF2-40B4-BE49-F238E27FC236}">
                  <a16:creationId xmlns:a16="http://schemas.microsoft.com/office/drawing/2014/main" id="{BC0932EF-F654-634E-9989-B59420434B9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6419" y="3228978"/>
              <a:ext cx="393192" cy="393192"/>
            </a:xfrm>
            <a:prstGeom prst="rect">
              <a:avLst/>
            </a:prstGeom>
          </p:spPr>
        </p:pic>
        <p:sp>
          <p:nvSpPr>
            <p:cNvPr id="9" name="Rectangle 8">
              <a:extLst>
                <a:ext uri="{FF2B5EF4-FFF2-40B4-BE49-F238E27FC236}">
                  <a16:creationId xmlns:a16="http://schemas.microsoft.com/office/drawing/2014/main" id="{98939117-5005-1841-AF64-519408313F5D}"/>
                </a:ext>
              </a:extLst>
            </p:cNvPr>
            <p:cNvSpPr/>
            <p:nvPr/>
          </p:nvSpPr>
          <p:spPr>
            <a:xfrm>
              <a:off x="2585578" y="3302494"/>
              <a:ext cx="748923" cy="307777"/>
            </a:xfrm>
            <a:prstGeom prst="rect">
              <a:avLst/>
            </a:prstGeom>
          </p:spPr>
          <p:txBody>
            <a:bodyPr wrap="none">
              <a:spAutoFit/>
            </a:bodyPr>
            <a:lstStyle/>
            <a:p>
              <a:r>
                <a:rPr lang="en-US" sz="1400" b="1" dirty="0">
                  <a:solidFill>
                    <a:prstClr val="black"/>
                  </a:solidFill>
                </a:rPr>
                <a:t>Phone: </a:t>
              </a:r>
              <a:endParaRPr lang="en-US" sz="1400" dirty="0"/>
            </a:p>
          </p:txBody>
        </p:sp>
      </p:grpSp>
      <p:sp>
        <p:nvSpPr>
          <p:cNvPr id="10" name="Rectangle 9">
            <a:extLst>
              <a:ext uri="{FF2B5EF4-FFF2-40B4-BE49-F238E27FC236}">
                <a16:creationId xmlns:a16="http://schemas.microsoft.com/office/drawing/2014/main" id="{68F88C0A-3FFE-D94F-A577-0F139E1A332B}"/>
              </a:ext>
            </a:extLst>
          </p:cNvPr>
          <p:cNvSpPr/>
          <p:nvPr/>
        </p:nvSpPr>
        <p:spPr>
          <a:xfrm>
            <a:off x="2172616" y="7736257"/>
            <a:ext cx="5689680" cy="2220864"/>
          </a:xfrm>
          <a:prstGeom prst="rect">
            <a:avLst/>
          </a:prstGeom>
        </p:spPr>
        <p:txBody>
          <a:bodyPr wrap="square">
            <a:spAutoFit/>
          </a:bodyPr>
          <a:lstStyle/>
          <a:p>
            <a:pPr lvl="1">
              <a:lnSpc>
                <a:spcPct val="120000"/>
              </a:lnSpc>
            </a:pPr>
            <a:r>
              <a:rPr lang="en-US" sz="1100" dirty="0">
                <a:solidFill>
                  <a:prstClr val="black"/>
                </a:solidFill>
              </a:rPr>
              <a:t>You can use the same suggestions for phone (Voice/Audio) to deliver instructions over </a:t>
            </a:r>
            <a:r>
              <a:rPr lang="en-US" sz="1100" i="1" dirty="0">
                <a:solidFill>
                  <a:prstClr val="black"/>
                </a:solidFill>
              </a:rPr>
              <a:t>Radio</a:t>
            </a:r>
            <a:r>
              <a:rPr lang="en-US" sz="1100" dirty="0">
                <a:solidFill>
                  <a:prstClr val="black"/>
                </a:solidFill>
              </a:rPr>
              <a:t>. You can encourage literate audience/students to write down the instructions they hear through the radio as a reference. They can also seek extra support with assigned work from parents, teachers/facilitators or any other literate adult/guardian.</a:t>
            </a:r>
          </a:p>
          <a:p>
            <a:pPr lvl="1">
              <a:lnSpc>
                <a:spcPct val="120000"/>
              </a:lnSpc>
            </a:pPr>
            <a:endParaRPr lang="en-US" sz="1400" b="1" dirty="0">
              <a:solidFill>
                <a:prstClr val="black"/>
              </a:solidFill>
            </a:endParaRPr>
          </a:p>
          <a:p>
            <a:pPr lvl="1">
              <a:lnSpc>
                <a:spcPct val="120000"/>
              </a:lnSpc>
            </a:pPr>
            <a:r>
              <a:rPr lang="en-US" sz="1400" b="1" dirty="0">
                <a:solidFill>
                  <a:prstClr val="black"/>
                </a:solidFill>
              </a:rPr>
              <a:t>Internet-Based Video Conferencing – (e.g., Zoom):</a:t>
            </a:r>
            <a:br>
              <a:rPr lang="en-US" sz="1100" b="1" dirty="0">
                <a:solidFill>
                  <a:prstClr val="black"/>
                </a:solidFill>
              </a:rPr>
            </a:br>
            <a:r>
              <a:rPr lang="en-US" sz="1100" dirty="0">
                <a:solidFill>
                  <a:prstClr val="black"/>
                </a:solidFill>
              </a:rPr>
              <a:t>WhatsApp suggestions can be applied for internet-based video conferencing (e.g., Zoom) because it has similar features. With this technology, you might be able to share your device screen (e.g., laptop screen) if you want to show your students a digital visual aid, such as videos and interactive documents (e.g., PowerPoint presentations).</a:t>
            </a:r>
          </a:p>
        </p:txBody>
      </p:sp>
      <p:pic>
        <p:nvPicPr>
          <p:cNvPr id="64" name="Graphic 63" descr="Radio with solid fill">
            <a:extLst>
              <a:ext uri="{FF2B5EF4-FFF2-40B4-BE49-F238E27FC236}">
                <a16:creationId xmlns:a16="http://schemas.microsoft.com/office/drawing/2014/main" id="{62DF884A-8199-A642-88A6-3DA59ECF658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0049" y="7438245"/>
            <a:ext cx="396254" cy="396254"/>
          </a:xfrm>
          <a:prstGeom prst="rect">
            <a:avLst/>
          </a:prstGeom>
        </p:spPr>
      </p:pic>
      <p:pic>
        <p:nvPicPr>
          <p:cNvPr id="65" name="Graphic 64" descr="Online meeting with solid fill">
            <a:extLst>
              <a:ext uri="{FF2B5EF4-FFF2-40B4-BE49-F238E27FC236}">
                <a16:creationId xmlns:a16="http://schemas.microsoft.com/office/drawing/2014/main" id="{8FC76652-6D1F-6A42-BD2E-6480D77A7BA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93863" y="8763781"/>
            <a:ext cx="407913" cy="407913"/>
          </a:xfrm>
          <a:prstGeom prst="rect">
            <a:avLst/>
          </a:prstGeom>
        </p:spPr>
      </p:pic>
      <p:sp>
        <p:nvSpPr>
          <p:cNvPr id="67" name="TextBox 66">
            <a:extLst>
              <a:ext uri="{FF2B5EF4-FFF2-40B4-BE49-F238E27FC236}">
                <a16:creationId xmlns:a16="http://schemas.microsoft.com/office/drawing/2014/main" id="{D87C0FBF-075D-1F42-87FB-764E6A5E316C}"/>
              </a:ext>
            </a:extLst>
          </p:cNvPr>
          <p:cNvSpPr txBox="1"/>
          <p:nvPr/>
        </p:nvSpPr>
        <p:spPr>
          <a:xfrm>
            <a:off x="12090973" y="8156770"/>
            <a:ext cx="1614398" cy="338554"/>
          </a:xfrm>
          <a:prstGeom prst="rect">
            <a:avLst/>
          </a:prstGeom>
          <a:noFill/>
        </p:spPr>
        <p:txBody>
          <a:bodyPr wrap="square" rtlCol="0">
            <a:spAutoFit/>
          </a:bodyPr>
          <a:lstStyle/>
          <a:p>
            <a:pPr algn="ctr"/>
            <a:r>
              <a:rPr lang="en-US" sz="1600" b="1" dirty="0">
                <a:solidFill>
                  <a:srgbClr val="D9232D"/>
                </a:solidFill>
              </a:rPr>
              <a:t>Extra Reading</a:t>
            </a:r>
          </a:p>
        </p:txBody>
      </p:sp>
      <p:sp>
        <p:nvSpPr>
          <p:cNvPr id="12" name="Rectangle 11">
            <a:extLst>
              <a:ext uri="{FF2B5EF4-FFF2-40B4-BE49-F238E27FC236}">
                <a16:creationId xmlns:a16="http://schemas.microsoft.com/office/drawing/2014/main" id="{FD804821-E716-654F-8AB4-FCD16A15623E}"/>
              </a:ext>
            </a:extLst>
          </p:cNvPr>
          <p:cNvSpPr/>
          <p:nvPr/>
        </p:nvSpPr>
        <p:spPr>
          <a:xfrm>
            <a:off x="12194450" y="8501167"/>
            <a:ext cx="1381638" cy="1400383"/>
          </a:xfrm>
          <a:prstGeom prst="rect">
            <a:avLst/>
          </a:prstGeom>
        </p:spPr>
        <p:txBody>
          <a:bodyPr wrap="square">
            <a:spAutoFit/>
          </a:bodyPr>
          <a:lstStyle/>
          <a:p>
            <a:pPr lvl="0" algn="ctr"/>
            <a:r>
              <a:rPr lang="en-US" sz="900" dirty="0">
                <a:solidFill>
                  <a:prstClr val="black"/>
                </a:solidFill>
              </a:rPr>
              <a:t>For further information on how to create simple and clear instructions, please refer to Appendix B – (B.2: </a:t>
            </a:r>
            <a:r>
              <a:rPr lang="en-US" sz="900" i="1" dirty="0">
                <a:solidFill>
                  <a:prstClr val="black"/>
                </a:solidFill>
              </a:rPr>
              <a:t>Activities Strategies and Instructions</a:t>
            </a:r>
            <a:r>
              <a:rPr lang="en-US" sz="900" dirty="0">
                <a:solidFill>
                  <a:prstClr val="black"/>
                </a:solidFill>
              </a:rPr>
              <a:t>). </a:t>
            </a:r>
          </a:p>
          <a:p>
            <a:pPr lvl="0" algn="ctr"/>
            <a:endParaRPr lang="en-US" sz="1100" dirty="0">
              <a:solidFill>
                <a:prstClr val="black"/>
              </a:solidFill>
            </a:endParaRPr>
          </a:p>
          <a:p>
            <a:pPr lvl="0" algn="ctr"/>
            <a:endParaRPr lang="en-US" sz="1100" dirty="0">
              <a:solidFill>
                <a:prstClr val="black"/>
              </a:solidFill>
            </a:endParaRPr>
          </a:p>
        </p:txBody>
      </p:sp>
      <p:sp>
        <p:nvSpPr>
          <p:cNvPr id="70" name="Title 1">
            <a:extLst>
              <a:ext uri="{FF2B5EF4-FFF2-40B4-BE49-F238E27FC236}">
                <a16:creationId xmlns:a16="http://schemas.microsoft.com/office/drawing/2014/main" id="{586EB4EA-19FC-A44A-A34F-BD9644CEE421}"/>
              </a:ext>
            </a:extLst>
          </p:cNvPr>
          <p:cNvSpPr txBox="1">
            <a:spLocks/>
          </p:cNvSpPr>
          <p:nvPr/>
        </p:nvSpPr>
        <p:spPr>
          <a:xfrm>
            <a:off x="8361293" y="8487564"/>
            <a:ext cx="3458067" cy="1234871"/>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i="1" dirty="0">
                <a:solidFill>
                  <a:srgbClr val="44C503"/>
                </a:solidFill>
              </a:rPr>
              <a:t>Exercise:</a:t>
            </a:r>
            <a:endParaRPr lang="en-US" sz="1100" b="1" i="1" dirty="0"/>
          </a:p>
          <a:p>
            <a:endParaRPr lang="en-US" sz="1100" b="1" i="1" dirty="0"/>
          </a:p>
          <a:p>
            <a:pPr marL="171450" indent="-171450">
              <a:buFont typeface="Arial" panose="020B0604020202020204" pitchFamily="34" charset="0"/>
              <a:buChar char="•"/>
            </a:pPr>
            <a:r>
              <a:rPr lang="en-US" sz="1200" dirty="0"/>
              <a:t>Pick an Activity from your contextualized project that requires visual aid to be explained. Draft your  instructions to be used for </a:t>
            </a:r>
            <a:r>
              <a:rPr lang="en-US" sz="1200" u="sng" dirty="0"/>
              <a:t>Phone (Audio/Voice) </a:t>
            </a:r>
            <a:r>
              <a:rPr lang="en-US" sz="1200" dirty="0"/>
              <a:t>remote  channel. Check our example for guidance.</a:t>
            </a:r>
            <a:endParaRPr lang="en-US" sz="1200" b="1" i="1" dirty="0"/>
          </a:p>
        </p:txBody>
      </p:sp>
      <p:sp>
        <p:nvSpPr>
          <p:cNvPr id="71" name="Rectangle 70">
            <a:extLst>
              <a:ext uri="{FF2B5EF4-FFF2-40B4-BE49-F238E27FC236}">
                <a16:creationId xmlns:a16="http://schemas.microsoft.com/office/drawing/2014/main" id="{FE3E4D62-0696-3944-8D9B-8EA240D2CE5B}"/>
              </a:ext>
            </a:extLst>
          </p:cNvPr>
          <p:cNvSpPr/>
          <p:nvPr/>
        </p:nvSpPr>
        <p:spPr>
          <a:xfrm>
            <a:off x="7954901" y="8361455"/>
            <a:ext cx="3939677" cy="1717138"/>
          </a:xfrm>
          <a:prstGeom prst="rect">
            <a:avLst/>
          </a:prstGeom>
          <a:noFill/>
          <a:ln>
            <a:solidFill>
              <a:schemeClr val="tx1">
                <a:lumMod val="65000"/>
                <a:lumOff val="3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Graphic 71" descr="Pencil with solid fill">
            <a:extLst>
              <a:ext uri="{FF2B5EF4-FFF2-40B4-BE49-F238E27FC236}">
                <a16:creationId xmlns:a16="http://schemas.microsoft.com/office/drawing/2014/main" id="{E8DC4C94-81FD-0F45-AD13-CE5A795C64A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89715" y="8418086"/>
            <a:ext cx="443262" cy="443262"/>
          </a:xfrm>
          <a:prstGeom prst="rect">
            <a:avLst/>
          </a:prstGeom>
        </p:spPr>
      </p:pic>
      <p:sp>
        <p:nvSpPr>
          <p:cNvPr id="2" name="Rectangle 1">
            <a:extLst>
              <a:ext uri="{FF2B5EF4-FFF2-40B4-BE49-F238E27FC236}">
                <a16:creationId xmlns:a16="http://schemas.microsoft.com/office/drawing/2014/main" id="{51F4CEBA-6431-8047-BD1F-88D10666E94F}"/>
              </a:ext>
            </a:extLst>
          </p:cNvPr>
          <p:cNvSpPr/>
          <p:nvPr/>
        </p:nvSpPr>
        <p:spPr>
          <a:xfrm>
            <a:off x="2045841" y="575999"/>
            <a:ext cx="2983766" cy="276999"/>
          </a:xfrm>
          <a:prstGeom prst="rect">
            <a:avLst/>
          </a:prstGeom>
        </p:spPr>
        <p:txBody>
          <a:bodyPr wrap="none">
            <a:spAutoFit/>
          </a:bodyPr>
          <a:lstStyle/>
          <a:p>
            <a:r>
              <a:rPr lang="en-US" sz="1200" b="1" dirty="0">
                <a:solidFill>
                  <a:srgbClr val="C43E38"/>
                </a:solidFill>
              </a:rPr>
              <a:t>3.2.1. Introduce Activities to Students  (1/2)</a:t>
            </a:r>
            <a:endParaRPr lang="en-US" dirty="0">
              <a:solidFill>
                <a:srgbClr val="C43E38"/>
              </a:solidFill>
            </a:endParaRPr>
          </a:p>
        </p:txBody>
      </p:sp>
      <p:sp>
        <p:nvSpPr>
          <p:cNvPr id="5" name="Rectangle 4">
            <a:extLst>
              <a:ext uri="{FF2B5EF4-FFF2-40B4-BE49-F238E27FC236}">
                <a16:creationId xmlns:a16="http://schemas.microsoft.com/office/drawing/2014/main" id="{4AFE1849-4E53-A540-92DB-E13290CE537A}"/>
              </a:ext>
            </a:extLst>
          </p:cNvPr>
          <p:cNvSpPr/>
          <p:nvPr/>
        </p:nvSpPr>
        <p:spPr>
          <a:xfrm>
            <a:off x="2091687" y="946986"/>
            <a:ext cx="9658782" cy="2264018"/>
          </a:xfrm>
          <a:prstGeom prst="rect">
            <a:avLst/>
          </a:prstGeom>
        </p:spPr>
        <p:txBody>
          <a:bodyPr wrap="square" numCol="2">
            <a:spAutoFit/>
          </a:bodyPr>
          <a:lstStyle/>
          <a:p>
            <a:pPr marL="171450" indent="-171450">
              <a:lnSpc>
                <a:spcPct val="100000"/>
              </a:lnSpc>
              <a:spcBef>
                <a:spcPts val="600"/>
              </a:spcBef>
              <a:buFont typeface="Wingdings" panose="05000000000000000000" pitchFamily="2" charset="2"/>
              <a:buChar char="§"/>
            </a:pPr>
            <a:r>
              <a:rPr lang="en-US" sz="1100" dirty="0"/>
              <a:t>To prepare for your session, you will need to have a plan for each lesson to smoothly achieve your objectives. </a:t>
            </a:r>
          </a:p>
          <a:p>
            <a:pPr marL="171450" indent="-171450">
              <a:lnSpc>
                <a:spcPct val="100000"/>
              </a:lnSpc>
              <a:spcBef>
                <a:spcPts val="600"/>
              </a:spcBef>
              <a:buFont typeface="Wingdings" panose="05000000000000000000" pitchFamily="2" charset="2"/>
              <a:buChar char="§"/>
            </a:pPr>
            <a:r>
              <a:rPr lang="en-US" sz="1100" dirty="0"/>
              <a:t>IFERB projects offer you a comprehensive lesson plan in their Projects Documents, as shown in Figure 3.1.</a:t>
            </a:r>
          </a:p>
          <a:p>
            <a:pPr marL="171450" indent="-171450">
              <a:lnSpc>
                <a:spcPct val="100000"/>
              </a:lnSpc>
              <a:spcBef>
                <a:spcPts val="600"/>
              </a:spcBef>
              <a:buFont typeface="Wingdings" panose="05000000000000000000" pitchFamily="2" charset="2"/>
              <a:buChar char="§"/>
            </a:pPr>
            <a:r>
              <a:rPr lang="en-US" sz="1100" dirty="0"/>
              <a:t>Although the strategy element is embedded in the description of activities, you might want to choose another strategy or different set of instructions to make the activity more relevant and engaging to your students.</a:t>
            </a:r>
          </a:p>
          <a:p>
            <a:pPr marL="171450" indent="-171450">
              <a:lnSpc>
                <a:spcPct val="120000"/>
              </a:lnSpc>
              <a:spcBef>
                <a:spcPts val="600"/>
              </a:spcBef>
              <a:buFont typeface="Wingdings" panose="05000000000000000000" pitchFamily="2" charset="2"/>
              <a:buChar char="§"/>
            </a:pPr>
            <a:endParaRPr lang="en-US" sz="100" dirty="0"/>
          </a:p>
          <a:p>
            <a:pPr>
              <a:lnSpc>
                <a:spcPct val="120000"/>
              </a:lnSpc>
              <a:spcBef>
                <a:spcPts val="600"/>
              </a:spcBef>
            </a:pPr>
            <a:r>
              <a:rPr lang="en-US" sz="1100" b="1" i="1" dirty="0"/>
              <a:t>Remotely</a:t>
            </a:r>
          </a:p>
          <a:p>
            <a:pPr marL="171450" indent="-171450">
              <a:lnSpc>
                <a:spcPct val="120000"/>
              </a:lnSpc>
              <a:spcBef>
                <a:spcPts val="600"/>
              </a:spcBef>
              <a:buFont typeface="Wingdings" panose="05000000000000000000" pitchFamily="2" charset="2"/>
              <a:buChar char="§"/>
            </a:pPr>
            <a:r>
              <a:rPr lang="en-US" sz="1100" dirty="0"/>
              <a:t>As it was briefly discussed in </a:t>
            </a:r>
            <a:r>
              <a:rPr lang="en-US" sz="1100" i="1" dirty="0"/>
              <a:t>section 3.1.1.</a:t>
            </a:r>
            <a:r>
              <a:rPr lang="en-US" sz="1100" dirty="0"/>
              <a:t>, remote communication channels have their own challenges. The common challenge is delivering instructions in a simplified way so students can understand the activity and implement it.</a:t>
            </a:r>
          </a:p>
          <a:p>
            <a:pPr marL="171450" indent="-171450">
              <a:lnSpc>
                <a:spcPct val="120000"/>
              </a:lnSpc>
              <a:spcBef>
                <a:spcPts val="600"/>
              </a:spcBef>
              <a:buFont typeface="Wingdings" panose="05000000000000000000" pitchFamily="2" charset="2"/>
              <a:buChar char="§"/>
            </a:pPr>
            <a:r>
              <a:rPr lang="en-US" sz="1100" dirty="0"/>
              <a:t>It is helpful to make sure students have a record of activity’s steps/instructions (</a:t>
            </a:r>
            <a:r>
              <a:rPr lang="en-US" sz="1100" i="1" dirty="0"/>
              <a:t>Leaving Notes</a:t>
            </a:r>
            <a:r>
              <a:rPr lang="en-US" sz="1100" dirty="0"/>
              <a:t>) so they still can implement the activity after the session is over; without forgetting any steps. You can make sure that your students, or their caretakers, write down activity’s instructions. You can also utilize the features  available in your remote channels so that you can leave these notes with your students. </a:t>
            </a:r>
          </a:p>
          <a:p>
            <a:pPr marL="171450" indent="-171450">
              <a:lnSpc>
                <a:spcPct val="120000"/>
              </a:lnSpc>
              <a:spcBef>
                <a:spcPts val="600"/>
              </a:spcBef>
              <a:buFont typeface="Wingdings" panose="05000000000000000000" pitchFamily="2" charset="2"/>
              <a:buChar char="§"/>
            </a:pPr>
            <a:r>
              <a:rPr lang="en-US" sz="1100" dirty="0"/>
              <a:t>Below are some strategies that can help you deliver lesson’s instructions when using the following remote channels:</a:t>
            </a:r>
          </a:p>
        </p:txBody>
      </p:sp>
      <p:sp>
        <p:nvSpPr>
          <p:cNvPr id="41" name="Rectangle 40">
            <a:extLst>
              <a:ext uri="{FF2B5EF4-FFF2-40B4-BE49-F238E27FC236}">
                <a16:creationId xmlns:a16="http://schemas.microsoft.com/office/drawing/2014/main" id="{359926FC-BADC-7C40-B116-53A01AB1EAF8}"/>
              </a:ext>
            </a:extLst>
          </p:cNvPr>
          <p:cNvSpPr/>
          <p:nvPr/>
        </p:nvSpPr>
        <p:spPr>
          <a:xfrm>
            <a:off x="2263120" y="3449238"/>
            <a:ext cx="9428717" cy="3695443"/>
          </a:xfrm>
          <a:prstGeom prst="rect">
            <a:avLst/>
          </a:prstGeom>
          <a:solidFill>
            <a:srgbClr val="E6E6E6"/>
          </a:solidFill>
          <a:ln>
            <a:solidFill>
              <a:srgbClr val="EDE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16A15F68-8423-4E93-A9E9-B38F61CD5E41}"/>
              </a:ext>
            </a:extLst>
          </p:cNvPr>
          <p:cNvGrpSpPr/>
          <p:nvPr/>
        </p:nvGrpSpPr>
        <p:grpSpPr>
          <a:xfrm>
            <a:off x="5573578" y="3650927"/>
            <a:ext cx="2809929" cy="3182358"/>
            <a:chOff x="5376149" y="3682762"/>
            <a:chExt cx="2809929" cy="3182358"/>
          </a:xfrm>
        </p:grpSpPr>
        <p:sp>
          <p:nvSpPr>
            <p:cNvPr id="42" name="Rectangle 41">
              <a:extLst>
                <a:ext uri="{FF2B5EF4-FFF2-40B4-BE49-F238E27FC236}">
                  <a16:creationId xmlns:a16="http://schemas.microsoft.com/office/drawing/2014/main" id="{F170F24F-08EF-C141-9559-F471D3F79A03}"/>
                </a:ext>
              </a:extLst>
            </p:cNvPr>
            <p:cNvSpPr/>
            <p:nvPr/>
          </p:nvSpPr>
          <p:spPr>
            <a:xfrm>
              <a:off x="5376149" y="3682762"/>
              <a:ext cx="2809929" cy="3182358"/>
            </a:xfrm>
            <a:prstGeom prst="rect">
              <a:avLst/>
            </a:prstGeom>
            <a:solidFill>
              <a:srgbClr val="FBF8F3"/>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Graphic 42" descr="Smart Phone with solid fill">
              <a:extLst>
                <a:ext uri="{FF2B5EF4-FFF2-40B4-BE49-F238E27FC236}">
                  <a16:creationId xmlns:a16="http://schemas.microsoft.com/office/drawing/2014/main" id="{DDA41F20-E7F8-3941-9BE9-3FA98EBE0AC3}"/>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86725" y="3741519"/>
              <a:ext cx="564289" cy="564289"/>
            </a:xfrm>
            <a:prstGeom prst="rect">
              <a:avLst/>
            </a:prstGeom>
          </p:spPr>
        </p:pic>
        <p:sp>
          <p:nvSpPr>
            <p:cNvPr id="44" name="TextBox 43">
              <a:extLst>
                <a:ext uri="{FF2B5EF4-FFF2-40B4-BE49-F238E27FC236}">
                  <a16:creationId xmlns:a16="http://schemas.microsoft.com/office/drawing/2014/main" id="{4E707028-F18E-A048-B356-01F17298E318}"/>
                </a:ext>
              </a:extLst>
            </p:cNvPr>
            <p:cNvSpPr txBox="1"/>
            <p:nvPr/>
          </p:nvSpPr>
          <p:spPr>
            <a:xfrm>
              <a:off x="5397193" y="4298839"/>
              <a:ext cx="2707034" cy="2566280"/>
            </a:xfrm>
            <a:prstGeom prst="rect">
              <a:avLst/>
            </a:prstGeom>
            <a:noFill/>
          </p:spPr>
          <p:txBody>
            <a:bodyPr wrap="square">
              <a:spAutoFit/>
            </a:bodyPr>
            <a:lstStyle/>
            <a:p>
              <a:pPr>
                <a:lnSpc>
                  <a:spcPct val="150000"/>
                </a:lnSpc>
              </a:pPr>
              <a:r>
                <a:rPr lang="en-US" sz="1000" dirty="0"/>
                <a:t>To overcome SMS/Text channel challenges, you will need to breakdown the instructions as much as possible to simplify them.  This time, you will need to use  your writing skills to explain to students what needs to be done. Simplifying your text-based instructions is important to succeed with your project implementation; also make sure that your instructions are clear. Keep in mind that you might have limited characters for one SMS/TEXT message.</a:t>
              </a:r>
            </a:p>
            <a:p>
              <a:pPr>
                <a:lnSpc>
                  <a:spcPct val="150000"/>
                </a:lnSpc>
              </a:pPr>
              <a:endParaRPr lang="en-US" sz="800" dirty="0"/>
            </a:p>
          </p:txBody>
        </p:sp>
        <p:sp>
          <p:nvSpPr>
            <p:cNvPr id="47" name="TextBox 46">
              <a:extLst>
                <a:ext uri="{FF2B5EF4-FFF2-40B4-BE49-F238E27FC236}">
                  <a16:creationId xmlns:a16="http://schemas.microsoft.com/office/drawing/2014/main" id="{11545F39-955C-1D4C-B36B-F386E19991A8}"/>
                </a:ext>
              </a:extLst>
            </p:cNvPr>
            <p:cNvSpPr txBox="1"/>
            <p:nvPr/>
          </p:nvSpPr>
          <p:spPr>
            <a:xfrm>
              <a:off x="5863743" y="3843436"/>
              <a:ext cx="1510477" cy="276999"/>
            </a:xfrm>
            <a:prstGeom prst="rect">
              <a:avLst/>
            </a:prstGeom>
            <a:noFill/>
          </p:spPr>
          <p:txBody>
            <a:bodyPr wrap="square">
              <a:spAutoFit/>
            </a:bodyPr>
            <a:lstStyle/>
            <a:p>
              <a:r>
                <a:rPr lang="en-US" sz="1200" b="1" dirty="0">
                  <a:solidFill>
                    <a:srgbClr val="EA7E83"/>
                  </a:solidFill>
                </a:rPr>
                <a:t>SMS/TEXT:</a:t>
              </a:r>
            </a:p>
          </p:txBody>
        </p:sp>
      </p:grpSp>
      <p:grpSp>
        <p:nvGrpSpPr>
          <p:cNvPr id="11" name="Group 10">
            <a:extLst>
              <a:ext uri="{FF2B5EF4-FFF2-40B4-BE49-F238E27FC236}">
                <a16:creationId xmlns:a16="http://schemas.microsoft.com/office/drawing/2014/main" id="{BBFB6913-6300-4EBE-8C2D-763310E613CB}"/>
              </a:ext>
            </a:extLst>
          </p:cNvPr>
          <p:cNvGrpSpPr/>
          <p:nvPr/>
        </p:nvGrpSpPr>
        <p:grpSpPr>
          <a:xfrm>
            <a:off x="8685427" y="3650927"/>
            <a:ext cx="3019196" cy="3182358"/>
            <a:chOff x="8685427" y="3682762"/>
            <a:chExt cx="3019196" cy="3182358"/>
          </a:xfrm>
        </p:grpSpPr>
        <p:sp>
          <p:nvSpPr>
            <p:cNvPr id="60" name="Rectangle 59">
              <a:extLst>
                <a:ext uri="{FF2B5EF4-FFF2-40B4-BE49-F238E27FC236}">
                  <a16:creationId xmlns:a16="http://schemas.microsoft.com/office/drawing/2014/main" id="{D63CBC6B-C9A1-8648-9887-9E760757F773}"/>
                </a:ext>
              </a:extLst>
            </p:cNvPr>
            <p:cNvSpPr/>
            <p:nvPr/>
          </p:nvSpPr>
          <p:spPr>
            <a:xfrm>
              <a:off x="8685427" y="3682762"/>
              <a:ext cx="2809929" cy="3182358"/>
            </a:xfrm>
            <a:prstGeom prst="rect">
              <a:avLst/>
            </a:prstGeom>
            <a:solidFill>
              <a:srgbClr val="FBF8F3"/>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Graphic 61" descr="Phone Vibration with solid fill">
              <a:extLst>
                <a:ext uri="{FF2B5EF4-FFF2-40B4-BE49-F238E27FC236}">
                  <a16:creationId xmlns:a16="http://schemas.microsoft.com/office/drawing/2014/main" id="{A1D401F0-1248-084B-8F2D-F24CE016836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94327" y="3733075"/>
              <a:ext cx="564289" cy="564289"/>
            </a:xfrm>
            <a:prstGeom prst="rect">
              <a:avLst/>
            </a:prstGeom>
          </p:spPr>
        </p:pic>
        <p:pic>
          <p:nvPicPr>
            <p:cNvPr id="73" name="Picture 2" descr="WhatsApp Message Icon, Whatsapp logo, WhatsApp logo, text, logo, grass png  | Call logo, Logo online shop, Facebook messenger logo">
              <a:extLst>
                <a:ext uri="{FF2B5EF4-FFF2-40B4-BE49-F238E27FC236}">
                  <a16:creationId xmlns:a16="http://schemas.microsoft.com/office/drawing/2014/main" id="{6CF6E3E5-77C4-4344-B6A5-278A98A0FE89}"/>
                </a:ext>
              </a:extLst>
            </p:cNvPr>
            <p:cNvPicPr>
              <a:picLocks noChangeAspect="1" noChangeArrowheads="1"/>
            </p:cNvPicPr>
            <p:nvPr/>
          </p:nvPicPr>
          <p:blipFill rotWithShape="1">
            <a:blip r:embed="rId14" cstate="hqprint">
              <a:extLst>
                <a:ext uri="{BEBA8EAE-BF5A-486C-A8C5-ECC9F3942E4B}">
                  <a14:imgProps xmlns:a14="http://schemas.microsoft.com/office/drawing/2010/main">
                    <a14:imgLayer r:embed="rId15">
                      <a14:imgEffect>
                        <a14:backgroundRemoval t="2344" b="93750" l="19022" r="75870">
                          <a14:foregroundMark x1="29891" y1="12891" x2="78152" y2="73242"/>
                          <a14:foregroundMark x1="78152" y1="73242" x2="67391" y2="83594"/>
                          <a14:foregroundMark x1="67391" y1="83594" x2="36304" y2="86133"/>
                          <a14:foregroundMark x1="36304" y1="86133" x2="30652" y2="79688"/>
                          <a14:foregroundMark x1="30652" y1="79688" x2="23696" y2="47070"/>
                          <a14:foregroundMark x1="23696" y1="47070" x2="28804" y2="37109"/>
                          <a14:foregroundMark x1="28804" y1="37109" x2="72935" y2="14063"/>
                          <a14:foregroundMark x1="72174" y1="10156" x2="58896" y2="3554"/>
                          <a14:foregroundMark x1="44991" y1="3054" x2="36739" y2="4297"/>
                          <a14:foregroundMark x1="36739" y1="4297" x2="26848" y2="14453"/>
                          <a14:foregroundMark x1="26848" y1="14453" x2="24239" y2="24023"/>
                          <a14:foregroundMark x1="24239" y1="24023" x2="23913" y2="49609"/>
                          <a14:foregroundMark x1="23913" y1="49609" x2="30217" y2="82813"/>
                          <a14:foregroundMark x1="30217" y1="82813" x2="37609" y2="92188"/>
                          <a14:foregroundMark x1="37609" y1="92188" x2="46739" y2="93750"/>
                          <a14:foregroundMark x1="46739" y1="93750" x2="53913" y2="92969"/>
                          <a14:foregroundMark x1="53913" y1="92969" x2="71957" y2="76367"/>
                          <a14:foregroundMark x1="71957" y1="76367" x2="78043" y2="65820"/>
                          <a14:foregroundMark x1="78043" y1="65820" x2="80435" y2="53711"/>
                          <a14:foregroundMark x1="80435" y1="53711" x2="80978" y2="40234"/>
                          <a14:foregroundMark x1="80978" y1="40234" x2="74130" y2="9961"/>
                          <a14:foregroundMark x1="74130" y1="9961" x2="66739" y2="2734"/>
                          <a14:foregroundMark x1="66739" y1="2734" x2="65870" y2="2734"/>
                          <a14:foregroundMark x1="42500" y1="9570" x2="43804" y2="22656"/>
                          <a14:foregroundMark x1="26413" y1="13672" x2="22500" y2="37891"/>
                          <a14:foregroundMark x1="22500" y1="37891" x2="22935" y2="67188"/>
                          <a14:foregroundMark x1="22935" y1="67188" x2="24457" y2="78906"/>
                          <a14:foregroundMark x1="24457" y1="78906" x2="28261" y2="87500"/>
                          <a14:foregroundMark x1="28261" y1="87500" x2="34348" y2="94531"/>
                          <a14:foregroundMark x1="34348" y1="94531" x2="56196" y2="97070"/>
                          <a14:foregroundMark x1="56196" y1="97070" x2="62609" y2="96289"/>
                          <a14:foregroundMark x1="62609" y1="96289" x2="69239" y2="91211"/>
                          <a14:foregroundMark x1="69239" y1="91211" x2="78370" y2="70508"/>
                          <a14:foregroundMark x1="78370" y1="70508" x2="80217" y2="60547"/>
                          <a14:foregroundMark x1="80217" y1="60547" x2="79565" y2="33203"/>
                          <a14:foregroundMark x1="79565" y1="33203" x2="75870" y2="17969"/>
                          <a14:foregroundMark x1="75870" y1="17969" x2="68261" y2="5469"/>
                          <a14:foregroundMark x1="68261" y1="5469" x2="65543" y2="3711"/>
                          <a14:foregroundMark x1="46848" y1="20898" x2="40217" y2="24609"/>
                          <a14:foregroundMark x1="40217" y1="24609" x2="35652" y2="32617"/>
                          <a14:foregroundMark x1="35652" y1="32617" x2="34457" y2="50977"/>
                          <a14:foregroundMark x1="34457" y1="50977" x2="37283" y2="60938"/>
                          <a14:foregroundMark x1="37283" y1="60938" x2="43913" y2="69531"/>
                          <a14:foregroundMark x1="43913" y1="69531" x2="53913" y2="60156"/>
                          <a14:foregroundMark x1="53913" y1="60156" x2="59457" y2="48438"/>
                          <a14:foregroundMark x1="59457" y1="48438" x2="61196" y2="39063"/>
                          <a14:foregroundMark x1="61196" y1="39063" x2="58804" y2="25391"/>
                          <a14:foregroundMark x1="58804" y1="25391" x2="54674" y2="18750"/>
                          <a14:foregroundMark x1="54674" y1="18750" x2="48913" y2="16797"/>
                          <a14:foregroundMark x1="48913" y1="16797" x2="39022" y2="23438"/>
                          <a14:foregroundMark x1="39022" y1="23438" x2="28478" y2="48633"/>
                          <a14:foregroundMark x1="28478" y1="48633" x2="28478" y2="48633"/>
                          <a14:foregroundMark x1="45870" y1="27734" x2="40000" y2="27344"/>
                          <a14:foregroundMark x1="40000" y1="27344" x2="35000" y2="43750"/>
                          <a14:foregroundMark x1="35000" y1="43750" x2="37609" y2="56836"/>
                          <a14:foregroundMark x1="37609" y1="56836" x2="42826" y2="68555"/>
                          <a14:foregroundMark x1="42826" y1="68555" x2="48370" y2="73633"/>
                          <a14:foregroundMark x1="48370" y1="73633" x2="56087" y2="71094"/>
                          <a14:foregroundMark x1="56087" y1="71094" x2="63261" y2="61133"/>
                          <a14:foregroundMark x1="63261" y1="61133" x2="66413" y2="51172"/>
                          <a14:foregroundMark x1="66413" y1="51172" x2="59239" y2="27344"/>
                          <a14:foregroundMark x1="59239" y1="27344" x2="50978" y2="18555"/>
                          <a14:foregroundMark x1="50978" y1="18555" x2="38913" y2="14063"/>
                          <a14:foregroundMark x1="38913" y1="14063" x2="31413" y2="17383"/>
                          <a14:foregroundMark x1="31413" y1="17383" x2="29891" y2="19727"/>
                          <a14:foregroundMark x1="51413" y1="31836" x2="47283" y2="40625"/>
                          <a14:foregroundMark x1="47283" y1="40625" x2="48370" y2="55469"/>
                          <a14:foregroundMark x1="48370" y1="55469" x2="56957" y2="54688"/>
                          <a14:foregroundMark x1="56957" y1="54688" x2="61087" y2="46875"/>
                          <a14:foregroundMark x1="61087" y1="46875" x2="61522" y2="42578"/>
                          <a14:foregroundMark x1="39891" y1="40234" x2="53478" y2="69336"/>
                          <a14:foregroundMark x1="53478" y1="69336" x2="56304" y2="73047"/>
                          <a14:foregroundMark x1="39022" y1="38086" x2="45109" y2="75391"/>
                          <a14:foregroundMark x1="29891" y1="77734" x2="60435" y2="71484"/>
                          <a14:foregroundMark x1="60435" y1="71484" x2="75978" y2="73047"/>
                          <a14:foregroundMark x1="70870" y1="75977" x2="44130" y2="81836"/>
                          <a14:foregroundMark x1="67174" y1="75000" x2="47717" y2="76563"/>
                          <a14:foregroundMark x1="47717" y1="76563" x2="45870" y2="78320"/>
                          <a14:foregroundMark x1="42717" y1="72070" x2="19130" y2="76563"/>
                          <a14:foregroundMark x1="31413" y1="94336" x2="63587" y2="90820"/>
                          <a14:foregroundMark x1="63587" y1="90820" x2="68696" y2="93750"/>
                          <a14:foregroundMark x1="52391" y1="68750" x2="48152" y2="71094"/>
                          <a14:foregroundMark x1="39239" y1="74414" x2="34674" y2="71484"/>
                          <a14:backgroundMark x1="58043" y1="1172" x2="44457" y2="1563"/>
                        </a14:backgroundRemoval>
                      </a14:imgEffect>
                    </a14:imgLayer>
                  </a14:imgProps>
                </a:ext>
                <a:ext uri="{28A0092B-C50C-407E-A947-70E740481C1C}">
                  <a14:useLocalDpi xmlns:a14="http://schemas.microsoft.com/office/drawing/2010/main" val="0"/>
                </a:ext>
              </a:extLst>
            </a:blip>
            <a:srcRect l="23913" t="2605" r="23913" b="3348"/>
            <a:stretch/>
          </p:blipFill>
          <p:spPr bwMode="auto">
            <a:xfrm>
              <a:off x="8945398" y="4003825"/>
              <a:ext cx="304284" cy="305250"/>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B105CDE1-6415-4F4C-8805-A22EBC451AE1}"/>
                </a:ext>
              </a:extLst>
            </p:cNvPr>
            <p:cNvSpPr txBox="1"/>
            <p:nvPr/>
          </p:nvSpPr>
          <p:spPr>
            <a:xfrm>
              <a:off x="9317955" y="3874925"/>
              <a:ext cx="2386668" cy="461665"/>
            </a:xfrm>
            <a:prstGeom prst="rect">
              <a:avLst/>
            </a:prstGeom>
            <a:noFill/>
          </p:spPr>
          <p:txBody>
            <a:bodyPr wrap="square">
              <a:spAutoFit/>
            </a:bodyPr>
            <a:lstStyle/>
            <a:p>
              <a:r>
                <a:rPr lang="en-US" sz="1200" b="1" dirty="0">
                  <a:solidFill>
                    <a:srgbClr val="EA7E83"/>
                  </a:solidFill>
                  <a:ea typeface="Calibri"/>
                  <a:cs typeface="Calibri"/>
                  <a:sym typeface="Calibri"/>
                </a:rPr>
                <a:t>Internet based multimedia messaging apps </a:t>
              </a:r>
              <a:r>
                <a:rPr lang="en-US" sz="1200" b="1" dirty="0">
                  <a:solidFill>
                    <a:srgbClr val="EA7E83"/>
                  </a:solidFill>
                </a:rPr>
                <a:t>(e.g. WhatsApp)</a:t>
              </a:r>
              <a:r>
                <a:rPr lang="en-US" sz="1200" b="1" dirty="0">
                  <a:solidFill>
                    <a:srgbClr val="EA7E83"/>
                  </a:solidFill>
                  <a:ea typeface="Calibri"/>
                  <a:cs typeface="Calibri"/>
                  <a:sym typeface="Calibri"/>
                </a:rPr>
                <a:t>:</a:t>
              </a:r>
              <a:endParaRPr lang="en-US" sz="1200" b="1" dirty="0">
                <a:solidFill>
                  <a:srgbClr val="EA7E83"/>
                </a:solidFill>
              </a:endParaRPr>
            </a:p>
          </p:txBody>
        </p:sp>
        <p:sp>
          <p:nvSpPr>
            <p:cNvPr id="75" name="TextBox 74">
              <a:extLst>
                <a:ext uri="{FF2B5EF4-FFF2-40B4-BE49-F238E27FC236}">
                  <a16:creationId xmlns:a16="http://schemas.microsoft.com/office/drawing/2014/main" id="{59511960-3807-7644-B3E1-AAC9DA9A1D65}"/>
                </a:ext>
              </a:extLst>
            </p:cNvPr>
            <p:cNvSpPr txBox="1"/>
            <p:nvPr/>
          </p:nvSpPr>
          <p:spPr>
            <a:xfrm>
              <a:off x="8694327" y="4298839"/>
              <a:ext cx="2758552" cy="2145972"/>
            </a:xfrm>
            <a:prstGeom prst="rect">
              <a:avLst/>
            </a:prstGeom>
            <a:noFill/>
          </p:spPr>
          <p:txBody>
            <a:bodyPr wrap="square">
              <a:spAutoFit/>
            </a:bodyPr>
            <a:lstStyle/>
            <a:p>
              <a:pPr>
                <a:lnSpc>
                  <a:spcPct val="150000"/>
                </a:lnSpc>
              </a:pPr>
              <a:r>
                <a:rPr lang="en-US" sz="1000" dirty="0"/>
                <a:t>You do have more options with this communication channel. Audio, text, video, images, and/or video calls can be used depending on the level of internet access you and your students have. You will still need to simplify instructions to have a smoother remote teaching and learning experience. You have more options to leave notes for students; text, audio, images and even videos.</a:t>
              </a:r>
            </a:p>
          </p:txBody>
        </p:sp>
      </p:grpSp>
      <p:sp>
        <p:nvSpPr>
          <p:cNvPr id="80" name="Rectangle 79">
            <a:extLst>
              <a:ext uri="{FF2B5EF4-FFF2-40B4-BE49-F238E27FC236}">
                <a16:creationId xmlns:a16="http://schemas.microsoft.com/office/drawing/2014/main" id="{FF8DC853-115F-9D4A-8557-DE80A69A0E16}"/>
              </a:ext>
            </a:extLst>
          </p:cNvPr>
          <p:cNvSpPr/>
          <p:nvPr/>
        </p:nvSpPr>
        <p:spPr>
          <a:xfrm>
            <a:off x="2639586" y="7502204"/>
            <a:ext cx="611065" cy="307777"/>
          </a:xfrm>
          <a:prstGeom prst="rect">
            <a:avLst/>
          </a:prstGeom>
        </p:spPr>
        <p:txBody>
          <a:bodyPr wrap="none">
            <a:spAutoFit/>
          </a:bodyPr>
          <a:lstStyle/>
          <a:p>
            <a:r>
              <a:rPr lang="en-US" sz="1400" b="1" dirty="0"/>
              <a:t>Radio</a:t>
            </a:r>
            <a:endParaRPr lang="en-US" sz="1400" dirty="0"/>
          </a:p>
        </p:txBody>
      </p:sp>
      <p:pic>
        <p:nvPicPr>
          <p:cNvPr id="68" name="Graphic 67" descr="Storytelling with solid fill">
            <a:extLst>
              <a:ext uri="{FF2B5EF4-FFF2-40B4-BE49-F238E27FC236}">
                <a16:creationId xmlns:a16="http://schemas.microsoft.com/office/drawing/2014/main" id="{6F944ED4-AC69-AD4D-9B4D-F19918CFD673}"/>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52879" y="9593094"/>
            <a:ext cx="389764" cy="416652"/>
          </a:xfrm>
          <a:prstGeom prst="rect">
            <a:avLst/>
          </a:prstGeom>
        </p:spPr>
      </p:pic>
      <p:pic>
        <p:nvPicPr>
          <p:cNvPr id="81" name="Graphic 80" descr="Storytelling with solid fill">
            <a:extLst>
              <a:ext uri="{FF2B5EF4-FFF2-40B4-BE49-F238E27FC236}">
                <a16:creationId xmlns:a16="http://schemas.microsoft.com/office/drawing/2014/main" id="{BCB4CCB3-9CF1-0F47-95DD-395EB86E9160}"/>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456556" y="7314250"/>
            <a:ext cx="727584" cy="777777"/>
          </a:xfrm>
          <a:prstGeom prst="rect">
            <a:avLst/>
          </a:prstGeom>
        </p:spPr>
      </p:pic>
      <p:sp>
        <p:nvSpPr>
          <p:cNvPr id="38" name="Slide Number Placeholder 1">
            <a:extLst>
              <a:ext uri="{FF2B5EF4-FFF2-40B4-BE49-F238E27FC236}">
                <a16:creationId xmlns:a16="http://schemas.microsoft.com/office/drawing/2014/main" id="{0C2EF19A-8B3E-4AEB-BA1A-A04217C27AED}"/>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32</a:t>
            </a:fld>
            <a:endParaRPr lang="en-US" dirty="0"/>
          </a:p>
        </p:txBody>
      </p:sp>
      <p:pic>
        <p:nvPicPr>
          <p:cNvPr id="39" name="Graphic 38" descr="Lightbulb with solid fill">
            <a:extLst>
              <a:ext uri="{FF2B5EF4-FFF2-40B4-BE49-F238E27FC236}">
                <a16:creationId xmlns:a16="http://schemas.microsoft.com/office/drawing/2014/main" id="{B6F6B97C-B2DC-4BF3-BE74-D0EC61DE12F9}"/>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664268" y="4468159"/>
            <a:ext cx="519872" cy="519872"/>
          </a:xfrm>
          <a:prstGeom prst="rect">
            <a:avLst/>
          </a:prstGeom>
        </p:spPr>
      </p:pic>
      <p:sp>
        <p:nvSpPr>
          <p:cNvPr id="40" name="Rectangle 39">
            <a:extLst>
              <a:ext uri="{FF2B5EF4-FFF2-40B4-BE49-F238E27FC236}">
                <a16:creationId xmlns:a16="http://schemas.microsoft.com/office/drawing/2014/main" id="{1448B441-842F-4E64-871E-4548394FC5BF}"/>
              </a:ext>
            </a:extLst>
          </p:cNvPr>
          <p:cNvSpPr/>
          <p:nvPr/>
        </p:nvSpPr>
        <p:spPr>
          <a:xfrm>
            <a:off x="12223698" y="5008446"/>
            <a:ext cx="1421331" cy="1862048"/>
          </a:xfrm>
          <a:prstGeom prst="rect">
            <a:avLst/>
          </a:prstGeom>
        </p:spPr>
        <p:txBody>
          <a:bodyPr wrap="square">
            <a:spAutoFit/>
          </a:bodyPr>
          <a:lstStyle/>
          <a:p>
            <a:pPr lvl="0" algn="ctr"/>
            <a:r>
              <a:rPr lang="en-US" sz="1600" b="1" dirty="0">
                <a:solidFill>
                  <a:srgbClr val="E61831"/>
                </a:solidFill>
              </a:rPr>
              <a:t>Tip: </a:t>
            </a:r>
          </a:p>
          <a:p>
            <a:pPr algn="ctr"/>
            <a:r>
              <a:rPr lang="en-US" sz="900" b="1" i="1" dirty="0"/>
              <a:t>Leaving Notes: </a:t>
            </a:r>
            <a:r>
              <a:rPr lang="en-US" sz="900" dirty="0"/>
              <a:t>make sure your students, or their caretakers, have written down these notes. You also need to leave notes for students. Based on the available phone technology, you can also leave voice messages or send a text of instructions after your lesson. </a:t>
            </a:r>
          </a:p>
        </p:txBody>
      </p:sp>
      <p:grpSp>
        <p:nvGrpSpPr>
          <p:cNvPr id="6" name="Group 5">
            <a:extLst>
              <a:ext uri="{FF2B5EF4-FFF2-40B4-BE49-F238E27FC236}">
                <a16:creationId xmlns:a16="http://schemas.microsoft.com/office/drawing/2014/main" id="{A08EEC87-4F16-44F4-B27E-45BB6C98083D}"/>
              </a:ext>
            </a:extLst>
          </p:cNvPr>
          <p:cNvGrpSpPr/>
          <p:nvPr/>
        </p:nvGrpSpPr>
        <p:grpSpPr>
          <a:xfrm>
            <a:off x="2448942" y="3650927"/>
            <a:ext cx="2822715" cy="3213744"/>
            <a:chOff x="2054085" y="3651613"/>
            <a:chExt cx="2822715" cy="3213744"/>
          </a:xfrm>
        </p:grpSpPr>
        <p:sp>
          <p:nvSpPr>
            <p:cNvPr id="45" name="Rectangle 44">
              <a:extLst>
                <a:ext uri="{FF2B5EF4-FFF2-40B4-BE49-F238E27FC236}">
                  <a16:creationId xmlns:a16="http://schemas.microsoft.com/office/drawing/2014/main" id="{764098E0-6BF1-814C-AC41-F023C7F77C60}"/>
                </a:ext>
              </a:extLst>
            </p:cNvPr>
            <p:cNvSpPr/>
            <p:nvPr/>
          </p:nvSpPr>
          <p:spPr>
            <a:xfrm>
              <a:off x="2066871" y="3687679"/>
              <a:ext cx="2809929" cy="3177678"/>
            </a:xfrm>
            <a:prstGeom prst="rect">
              <a:avLst/>
            </a:prstGeom>
            <a:solidFill>
              <a:srgbClr val="FBF8F3"/>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Graphic 60" descr="Telephone with solid fill">
              <a:extLst>
                <a:ext uri="{FF2B5EF4-FFF2-40B4-BE49-F238E27FC236}">
                  <a16:creationId xmlns:a16="http://schemas.microsoft.com/office/drawing/2014/main" id="{2E0CD31A-6C58-E449-A973-09BF127425F3}"/>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54085" y="3651613"/>
              <a:ext cx="677217" cy="677217"/>
            </a:xfrm>
            <a:prstGeom prst="rect">
              <a:avLst/>
            </a:prstGeom>
          </p:spPr>
        </p:pic>
        <p:sp>
          <p:nvSpPr>
            <p:cNvPr id="76" name="TextBox 75">
              <a:extLst>
                <a:ext uri="{FF2B5EF4-FFF2-40B4-BE49-F238E27FC236}">
                  <a16:creationId xmlns:a16="http://schemas.microsoft.com/office/drawing/2014/main" id="{080502F0-8F17-864A-AC45-9F6FCD9891E9}"/>
                </a:ext>
              </a:extLst>
            </p:cNvPr>
            <p:cNvSpPr txBox="1"/>
            <p:nvPr/>
          </p:nvSpPr>
          <p:spPr>
            <a:xfrm>
              <a:off x="2118247" y="4298839"/>
              <a:ext cx="2758553" cy="1915140"/>
            </a:xfrm>
            <a:prstGeom prst="rect">
              <a:avLst/>
            </a:prstGeom>
            <a:noFill/>
          </p:spPr>
          <p:txBody>
            <a:bodyPr wrap="square">
              <a:spAutoFit/>
            </a:bodyPr>
            <a:lstStyle/>
            <a:p>
              <a:pPr>
                <a:lnSpc>
                  <a:spcPct val="150000"/>
                </a:lnSpc>
              </a:pPr>
              <a:r>
                <a:rPr lang="en-US" sz="1000" dirty="0"/>
                <a:t>The biggest challenge for this channel is the lack of visual aid to help you explain an activity. </a:t>
              </a:r>
            </a:p>
            <a:p>
              <a:pPr>
                <a:lnSpc>
                  <a:spcPct val="150000"/>
                </a:lnSpc>
              </a:pPr>
              <a:r>
                <a:rPr lang="en-US" sz="1000" dirty="0"/>
                <a:t>You will need to breakdown instructions as much as possible and to use available supplies at students’ homes to reconstruct your visual aid. If supplies are not available, then you will need to speak to students’ imagination using elements from their environment to achieve your goal. </a:t>
              </a:r>
            </a:p>
          </p:txBody>
        </p:sp>
        <p:sp>
          <p:nvSpPr>
            <p:cNvPr id="77" name="TextBox 76">
              <a:extLst>
                <a:ext uri="{FF2B5EF4-FFF2-40B4-BE49-F238E27FC236}">
                  <a16:creationId xmlns:a16="http://schemas.microsoft.com/office/drawing/2014/main" id="{F27BEB4A-0975-5843-9B52-0D64BD960FAA}"/>
                </a:ext>
              </a:extLst>
            </p:cNvPr>
            <p:cNvSpPr txBox="1"/>
            <p:nvPr/>
          </p:nvSpPr>
          <p:spPr>
            <a:xfrm>
              <a:off x="2708799" y="3894348"/>
              <a:ext cx="1510477" cy="276999"/>
            </a:xfrm>
            <a:prstGeom prst="rect">
              <a:avLst/>
            </a:prstGeom>
            <a:noFill/>
          </p:spPr>
          <p:txBody>
            <a:bodyPr wrap="square">
              <a:spAutoFit/>
            </a:bodyPr>
            <a:lstStyle/>
            <a:p>
              <a:r>
                <a:rPr lang="en-US" sz="1200" b="1" dirty="0">
                  <a:solidFill>
                    <a:srgbClr val="EA7E83"/>
                  </a:solidFill>
                </a:rPr>
                <a:t>Voice/Audio:</a:t>
              </a:r>
            </a:p>
          </p:txBody>
        </p:sp>
      </p:grpSp>
      <p:pic>
        <p:nvPicPr>
          <p:cNvPr id="48" name="Graphic 47" descr="Lightbulb with solid fill">
            <a:extLst>
              <a:ext uri="{FF2B5EF4-FFF2-40B4-BE49-F238E27FC236}">
                <a16:creationId xmlns:a16="http://schemas.microsoft.com/office/drawing/2014/main" id="{76A6D2F3-8C0B-4B5C-BA37-53C9DD7FB873}"/>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687057" y="6755525"/>
            <a:ext cx="332525" cy="332525"/>
          </a:xfrm>
          <a:prstGeom prst="rect">
            <a:avLst/>
          </a:prstGeom>
        </p:spPr>
      </p:pic>
    </p:spTree>
    <p:extLst>
      <p:ext uri="{BB962C8B-B14F-4D97-AF65-F5344CB8AC3E}">
        <p14:creationId xmlns:p14="http://schemas.microsoft.com/office/powerpoint/2010/main" val="1402030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A2D763-CFF9-E945-8DD9-C095B6D0EFEB}"/>
              </a:ext>
            </a:extLst>
          </p:cNvPr>
          <p:cNvSpPr/>
          <p:nvPr/>
        </p:nvSpPr>
        <p:spPr>
          <a:xfrm>
            <a:off x="1861883" y="804636"/>
            <a:ext cx="10214008" cy="4296147"/>
          </a:xfrm>
          <a:prstGeom prst="rect">
            <a:avLst/>
          </a:prstGeom>
          <a:solidFill>
            <a:srgbClr val="FEFDFC"/>
          </a:solidFill>
          <a:ln>
            <a:solidFill>
              <a:srgbClr val="FBF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0" name="Group 109">
            <a:extLst>
              <a:ext uri="{FF2B5EF4-FFF2-40B4-BE49-F238E27FC236}">
                <a16:creationId xmlns:a16="http://schemas.microsoft.com/office/drawing/2014/main" id="{6A46B8CE-DE4F-D743-BA59-7781F4069719}"/>
              </a:ext>
            </a:extLst>
          </p:cNvPr>
          <p:cNvGrpSpPr/>
          <p:nvPr/>
        </p:nvGrpSpPr>
        <p:grpSpPr>
          <a:xfrm>
            <a:off x="3699748" y="1827285"/>
            <a:ext cx="3116260" cy="274175"/>
            <a:chOff x="3901028" y="1326778"/>
            <a:chExt cx="3544282" cy="311833"/>
          </a:xfrm>
        </p:grpSpPr>
        <mc:AlternateContent xmlns:mc="http://schemas.openxmlformats.org/markup-compatibility/2006" xmlns:p14="http://schemas.microsoft.com/office/powerpoint/2010/main">
          <mc:Choice Requires="p14">
            <p:contentPart p14:bwMode="auto" r:id="rId2">
              <p14:nvContentPartPr>
                <p14:cNvPr id="47" name="Ink 46">
                  <a:extLst>
                    <a:ext uri="{FF2B5EF4-FFF2-40B4-BE49-F238E27FC236}">
                      <a16:creationId xmlns:a16="http://schemas.microsoft.com/office/drawing/2014/main" id="{A9F27118-AA91-8246-8808-B09F7A530274}"/>
                    </a:ext>
                  </a:extLst>
                </p14:cNvPr>
                <p14:cNvContentPartPr/>
                <p14:nvPr/>
              </p14:nvContentPartPr>
              <p14:xfrm>
                <a:off x="6328991" y="1326778"/>
                <a:ext cx="360" cy="360"/>
              </p14:xfrm>
            </p:contentPart>
          </mc:Choice>
          <mc:Fallback xmlns="">
            <p:pic>
              <p:nvPicPr>
                <p:cNvPr id="47" name="Ink 46">
                  <a:extLst>
                    <a:ext uri="{FF2B5EF4-FFF2-40B4-BE49-F238E27FC236}">
                      <a16:creationId xmlns:a16="http://schemas.microsoft.com/office/drawing/2014/main" id="{A9F27118-AA91-8246-8808-B09F7A530274}"/>
                    </a:ext>
                  </a:extLst>
                </p:cNvPr>
                <p:cNvPicPr/>
                <p:nvPr/>
              </p:nvPicPr>
              <p:blipFill>
                <a:blip r:embed="rId3"/>
                <a:stretch>
                  <a:fillRect/>
                </a:stretch>
              </p:blipFill>
              <p:spPr>
                <a:xfrm>
                  <a:off x="6311351" y="1290778"/>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1" name="Ink 100">
                  <a:extLst>
                    <a:ext uri="{FF2B5EF4-FFF2-40B4-BE49-F238E27FC236}">
                      <a16:creationId xmlns:a16="http://schemas.microsoft.com/office/drawing/2014/main" id="{D0F6CC6A-C908-A54D-A061-88C2F3C4B7B8}"/>
                    </a:ext>
                  </a:extLst>
                </p14:cNvPr>
                <p14:cNvContentPartPr/>
                <p14:nvPr/>
              </p14:nvContentPartPr>
              <p14:xfrm>
                <a:off x="6463230" y="1529918"/>
                <a:ext cx="982080" cy="63720"/>
              </p14:xfrm>
            </p:contentPart>
          </mc:Choice>
          <mc:Fallback xmlns="">
            <p:pic>
              <p:nvPicPr>
                <p:cNvPr id="101" name="Ink 100">
                  <a:extLst>
                    <a:ext uri="{FF2B5EF4-FFF2-40B4-BE49-F238E27FC236}">
                      <a16:creationId xmlns:a16="http://schemas.microsoft.com/office/drawing/2014/main" id="{D0F6CC6A-C908-A54D-A061-88C2F3C4B7B8}"/>
                    </a:ext>
                  </a:extLst>
                </p:cNvPr>
                <p:cNvPicPr/>
                <p:nvPr/>
              </p:nvPicPr>
              <p:blipFill>
                <a:blip r:embed="rId5"/>
                <a:stretch>
                  <a:fillRect/>
                </a:stretch>
              </p:blipFill>
              <p:spPr>
                <a:xfrm>
                  <a:off x="6422702" y="1489072"/>
                  <a:ext cx="1063545" cy="145004"/>
                </a:xfrm>
                <a:prstGeom prst="rect">
                  <a:avLst/>
                </a:prstGeom>
              </p:spPr>
            </p:pic>
          </mc:Fallback>
        </mc:AlternateContent>
        <p:grpSp>
          <p:nvGrpSpPr>
            <p:cNvPr id="104" name="Group 103">
              <a:extLst>
                <a:ext uri="{FF2B5EF4-FFF2-40B4-BE49-F238E27FC236}">
                  <a16:creationId xmlns:a16="http://schemas.microsoft.com/office/drawing/2014/main" id="{E45B9816-2362-B442-A9D5-2F8BA645163C}"/>
                </a:ext>
              </a:extLst>
            </p:cNvPr>
            <p:cNvGrpSpPr/>
            <p:nvPr/>
          </p:nvGrpSpPr>
          <p:grpSpPr>
            <a:xfrm>
              <a:off x="3901028" y="1587131"/>
              <a:ext cx="107280" cy="51480"/>
              <a:chOff x="3901028" y="1587131"/>
              <a:chExt cx="107280" cy="51480"/>
            </a:xfrm>
          </p:grpSpPr>
          <mc:AlternateContent xmlns:mc="http://schemas.openxmlformats.org/markup-compatibility/2006" xmlns:p14="http://schemas.microsoft.com/office/powerpoint/2010/main">
            <mc:Choice Requires="p14">
              <p:contentPart p14:bwMode="auto" r:id="rId6">
                <p14:nvContentPartPr>
                  <p14:cNvPr id="102" name="Ink 101">
                    <a:extLst>
                      <a:ext uri="{FF2B5EF4-FFF2-40B4-BE49-F238E27FC236}">
                        <a16:creationId xmlns:a16="http://schemas.microsoft.com/office/drawing/2014/main" id="{5B45729A-E28F-7242-BCDB-A6C54F3886B4}"/>
                      </a:ext>
                    </a:extLst>
                  </p14:cNvPr>
                  <p14:cNvContentPartPr/>
                  <p14:nvPr/>
                </p14:nvContentPartPr>
                <p14:xfrm>
                  <a:off x="3901028" y="1632131"/>
                  <a:ext cx="107280" cy="6480"/>
                </p14:xfrm>
              </p:contentPart>
            </mc:Choice>
            <mc:Fallback xmlns="">
              <p:pic>
                <p:nvPicPr>
                  <p:cNvPr id="102" name="Ink 101">
                    <a:extLst>
                      <a:ext uri="{FF2B5EF4-FFF2-40B4-BE49-F238E27FC236}">
                        <a16:creationId xmlns:a16="http://schemas.microsoft.com/office/drawing/2014/main" id="{5B45729A-E28F-7242-BCDB-A6C54F3886B4}"/>
                      </a:ext>
                    </a:extLst>
                  </p:cNvPr>
                  <p:cNvPicPr/>
                  <p:nvPr/>
                </p:nvPicPr>
                <p:blipFill>
                  <a:blip r:embed="rId7"/>
                  <a:stretch>
                    <a:fillRect/>
                  </a:stretch>
                </p:blipFill>
                <p:spPr>
                  <a:xfrm>
                    <a:off x="3860491" y="1591631"/>
                    <a:ext cx="188764" cy="8707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3" name="Ink 102">
                    <a:extLst>
                      <a:ext uri="{FF2B5EF4-FFF2-40B4-BE49-F238E27FC236}">
                        <a16:creationId xmlns:a16="http://schemas.microsoft.com/office/drawing/2014/main" id="{0C608602-DC59-D94D-B687-0996B5C488D1}"/>
                      </a:ext>
                    </a:extLst>
                  </p14:cNvPr>
                  <p14:cNvContentPartPr/>
                  <p14:nvPr/>
                </p14:nvContentPartPr>
                <p14:xfrm>
                  <a:off x="3983468" y="1587131"/>
                  <a:ext cx="360" cy="360"/>
                </p14:xfrm>
              </p:contentPart>
            </mc:Choice>
            <mc:Fallback xmlns="">
              <p:pic>
                <p:nvPicPr>
                  <p:cNvPr id="103" name="Ink 102">
                    <a:extLst>
                      <a:ext uri="{FF2B5EF4-FFF2-40B4-BE49-F238E27FC236}">
                        <a16:creationId xmlns:a16="http://schemas.microsoft.com/office/drawing/2014/main" id="{0C608602-DC59-D94D-B687-0996B5C488D1}"/>
                      </a:ext>
                    </a:extLst>
                  </p:cNvPr>
                  <p:cNvPicPr/>
                  <p:nvPr/>
                </p:nvPicPr>
                <p:blipFill>
                  <a:blip r:embed="rId9"/>
                  <a:stretch>
                    <a:fillRect/>
                  </a:stretch>
                </p:blipFill>
                <p:spPr>
                  <a:xfrm>
                    <a:off x="3947468" y="1551131"/>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05" name="Ink 104">
                  <a:extLst>
                    <a:ext uri="{FF2B5EF4-FFF2-40B4-BE49-F238E27FC236}">
                      <a16:creationId xmlns:a16="http://schemas.microsoft.com/office/drawing/2014/main" id="{A9D50EBB-8FC2-5F48-AB64-8F2A48422591}"/>
                    </a:ext>
                  </a:extLst>
                </p14:cNvPr>
                <p14:cNvContentPartPr/>
                <p14:nvPr/>
              </p14:nvContentPartPr>
              <p14:xfrm>
                <a:off x="3950708" y="1537811"/>
                <a:ext cx="573840" cy="6480"/>
              </p14:xfrm>
            </p:contentPart>
          </mc:Choice>
          <mc:Fallback xmlns="">
            <p:pic>
              <p:nvPicPr>
                <p:cNvPr id="105" name="Ink 104">
                  <a:extLst>
                    <a:ext uri="{FF2B5EF4-FFF2-40B4-BE49-F238E27FC236}">
                      <a16:creationId xmlns:a16="http://schemas.microsoft.com/office/drawing/2014/main" id="{A9D50EBB-8FC2-5F48-AB64-8F2A48422591}"/>
                    </a:ext>
                  </a:extLst>
                </p:cNvPr>
                <p:cNvPicPr/>
                <p:nvPr/>
              </p:nvPicPr>
              <p:blipFill>
                <a:blip r:embed="rId11"/>
                <a:stretch>
                  <a:fillRect/>
                </a:stretch>
              </p:blipFill>
              <p:spPr>
                <a:xfrm>
                  <a:off x="3909749" y="1497311"/>
                  <a:ext cx="655349" cy="8707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6" name="Ink 105">
                  <a:extLst>
                    <a:ext uri="{FF2B5EF4-FFF2-40B4-BE49-F238E27FC236}">
                      <a16:creationId xmlns:a16="http://schemas.microsoft.com/office/drawing/2014/main" id="{83520571-068B-2346-A6FD-DC25028654DC}"/>
                    </a:ext>
                  </a:extLst>
                </p14:cNvPr>
                <p14:cNvContentPartPr/>
                <p14:nvPr/>
              </p14:nvContentPartPr>
              <p14:xfrm>
                <a:off x="4617788" y="1556171"/>
                <a:ext cx="663120" cy="57600"/>
              </p14:xfrm>
            </p:contentPart>
          </mc:Choice>
          <mc:Fallback xmlns="">
            <p:pic>
              <p:nvPicPr>
                <p:cNvPr id="106" name="Ink 105">
                  <a:extLst>
                    <a:ext uri="{FF2B5EF4-FFF2-40B4-BE49-F238E27FC236}">
                      <a16:creationId xmlns:a16="http://schemas.microsoft.com/office/drawing/2014/main" id="{83520571-068B-2346-A6FD-DC25028654DC}"/>
                    </a:ext>
                  </a:extLst>
                </p:cNvPr>
                <p:cNvPicPr/>
                <p:nvPr/>
              </p:nvPicPr>
              <p:blipFill>
                <a:blip r:embed="rId13"/>
                <a:stretch>
                  <a:fillRect/>
                </a:stretch>
              </p:blipFill>
              <p:spPr>
                <a:xfrm>
                  <a:off x="4576855" y="1515320"/>
                  <a:ext cx="744577" cy="13889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7" name="Ink 106">
                  <a:extLst>
                    <a:ext uri="{FF2B5EF4-FFF2-40B4-BE49-F238E27FC236}">
                      <a16:creationId xmlns:a16="http://schemas.microsoft.com/office/drawing/2014/main" id="{4E237D82-B1FF-FD49-AF25-5F3B7C40F124}"/>
                    </a:ext>
                  </a:extLst>
                </p14:cNvPr>
                <p14:cNvContentPartPr/>
                <p14:nvPr/>
              </p14:nvContentPartPr>
              <p14:xfrm>
                <a:off x="5137988" y="1538891"/>
                <a:ext cx="673560" cy="52560"/>
              </p14:xfrm>
            </p:contentPart>
          </mc:Choice>
          <mc:Fallback xmlns="">
            <p:pic>
              <p:nvPicPr>
                <p:cNvPr id="107" name="Ink 106">
                  <a:extLst>
                    <a:ext uri="{FF2B5EF4-FFF2-40B4-BE49-F238E27FC236}">
                      <a16:creationId xmlns:a16="http://schemas.microsoft.com/office/drawing/2014/main" id="{4E237D82-B1FF-FD49-AF25-5F3B7C40F124}"/>
                    </a:ext>
                  </a:extLst>
                </p:cNvPr>
                <p:cNvPicPr/>
                <p:nvPr/>
              </p:nvPicPr>
              <p:blipFill>
                <a:blip r:embed="rId15"/>
                <a:stretch>
                  <a:fillRect/>
                </a:stretch>
              </p:blipFill>
              <p:spPr>
                <a:xfrm>
                  <a:off x="5097042" y="1497828"/>
                  <a:ext cx="755042" cy="13427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8" name="Ink 107">
                  <a:extLst>
                    <a:ext uri="{FF2B5EF4-FFF2-40B4-BE49-F238E27FC236}">
                      <a16:creationId xmlns:a16="http://schemas.microsoft.com/office/drawing/2014/main" id="{813B6645-A111-DB4A-9984-01583BE00C32}"/>
                    </a:ext>
                  </a:extLst>
                </p14:cNvPr>
                <p14:cNvContentPartPr/>
                <p14:nvPr/>
              </p14:nvContentPartPr>
              <p14:xfrm>
                <a:off x="5812268" y="1541771"/>
                <a:ext cx="674640" cy="19440"/>
              </p14:xfrm>
            </p:contentPart>
          </mc:Choice>
          <mc:Fallback xmlns="">
            <p:pic>
              <p:nvPicPr>
                <p:cNvPr id="108" name="Ink 107">
                  <a:extLst>
                    <a:ext uri="{FF2B5EF4-FFF2-40B4-BE49-F238E27FC236}">
                      <a16:creationId xmlns:a16="http://schemas.microsoft.com/office/drawing/2014/main" id="{813B6645-A111-DB4A-9984-01583BE00C32}"/>
                    </a:ext>
                  </a:extLst>
                </p:cNvPr>
                <p:cNvPicPr/>
                <p:nvPr/>
              </p:nvPicPr>
              <p:blipFill>
                <a:blip r:embed="rId17"/>
                <a:stretch>
                  <a:fillRect/>
                </a:stretch>
              </p:blipFill>
              <p:spPr>
                <a:xfrm>
                  <a:off x="5771331" y="1500409"/>
                  <a:ext cx="756104" cy="101750"/>
                </a:xfrm>
                <a:prstGeom prst="rect">
                  <a:avLst/>
                </a:prstGeom>
              </p:spPr>
            </p:pic>
          </mc:Fallback>
        </mc:AlternateContent>
      </p:grpSp>
      <p:sp>
        <p:nvSpPr>
          <p:cNvPr id="83" name="Rectangle 82">
            <a:extLst>
              <a:ext uri="{FF2B5EF4-FFF2-40B4-BE49-F238E27FC236}">
                <a16:creationId xmlns:a16="http://schemas.microsoft.com/office/drawing/2014/main" id="{228CC586-E11E-2942-9300-85748EC4E15E}"/>
              </a:ext>
            </a:extLst>
          </p:cNvPr>
          <p:cNvSpPr/>
          <p:nvPr/>
        </p:nvSpPr>
        <p:spPr>
          <a:xfrm>
            <a:off x="12097343" y="0"/>
            <a:ext cx="1618657" cy="10573987"/>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43C60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3 – Project Implementation</a:t>
            </a:r>
          </a:p>
        </p:txBody>
      </p:sp>
      <p:sp>
        <p:nvSpPr>
          <p:cNvPr id="8" name="Google Shape;120;p54">
            <a:extLst>
              <a:ext uri="{FF2B5EF4-FFF2-40B4-BE49-F238E27FC236}">
                <a16:creationId xmlns:a16="http://schemas.microsoft.com/office/drawing/2014/main" id="{09237EEA-7794-DA48-B26A-D5BAA9F3AF74}"/>
              </a:ext>
            </a:extLst>
          </p:cNvPr>
          <p:cNvSpPr txBox="1">
            <a:spLocks/>
          </p:cNvSpPr>
          <p:nvPr/>
        </p:nvSpPr>
        <p:spPr>
          <a:xfrm>
            <a:off x="1960005" y="92097"/>
            <a:ext cx="5285547"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sym typeface="Lustria"/>
              </a:rPr>
              <a:t>3.2. Giving Instructions to Students (2/4)</a:t>
            </a:r>
          </a:p>
        </p:txBody>
      </p:sp>
      <p:sp>
        <p:nvSpPr>
          <p:cNvPr id="9" name="TextBox 8">
            <a:extLst>
              <a:ext uri="{FF2B5EF4-FFF2-40B4-BE49-F238E27FC236}">
                <a16:creationId xmlns:a16="http://schemas.microsoft.com/office/drawing/2014/main" id="{79A25240-8A6E-794B-B554-3289ECC96E88}"/>
              </a:ext>
            </a:extLst>
          </p:cNvPr>
          <p:cNvSpPr txBox="1"/>
          <p:nvPr/>
        </p:nvSpPr>
        <p:spPr>
          <a:xfrm>
            <a:off x="1949118" y="467058"/>
            <a:ext cx="3293819" cy="299121"/>
          </a:xfrm>
          <a:prstGeom prst="rect">
            <a:avLst/>
          </a:prstGeom>
          <a:noFill/>
        </p:spPr>
        <p:txBody>
          <a:bodyPr wrap="square">
            <a:spAutoFit/>
          </a:bodyPr>
          <a:lstStyle/>
          <a:p>
            <a:pPr>
              <a:lnSpc>
                <a:spcPct val="120000"/>
              </a:lnSpc>
            </a:pPr>
            <a:r>
              <a:rPr lang="en-US" sz="1200" b="1" dirty="0">
                <a:solidFill>
                  <a:srgbClr val="C43E38"/>
                </a:solidFill>
              </a:rPr>
              <a:t>3.2.1. Introduce Activities to Students  (2/2)  </a:t>
            </a:r>
          </a:p>
        </p:txBody>
      </p:sp>
      <p:pic>
        <p:nvPicPr>
          <p:cNvPr id="11" name="Picture 10">
            <a:extLst>
              <a:ext uri="{FF2B5EF4-FFF2-40B4-BE49-F238E27FC236}">
                <a16:creationId xmlns:a16="http://schemas.microsoft.com/office/drawing/2014/main" id="{5622C268-B208-2143-A49D-5D80495E41B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04933" y="1763858"/>
            <a:ext cx="784210" cy="2678805"/>
          </a:xfrm>
          <a:prstGeom prst="rect">
            <a:avLst/>
          </a:prstGeom>
        </p:spPr>
      </p:pic>
      <p:sp>
        <p:nvSpPr>
          <p:cNvPr id="12" name="TextBox 11">
            <a:extLst>
              <a:ext uri="{FF2B5EF4-FFF2-40B4-BE49-F238E27FC236}">
                <a16:creationId xmlns:a16="http://schemas.microsoft.com/office/drawing/2014/main" id="{BC58CCE3-F658-024F-B35D-1BCB2FFC47B9}"/>
              </a:ext>
            </a:extLst>
          </p:cNvPr>
          <p:cNvSpPr txBox="1"/>
          <p:nvPr/>
        </p:nvSpPr>
        <p:spPr>
          <a:xfrm>
            <a:off x="6542805" y="4758573"/>
            <a:ext cx="5421578" cy="230832"/>
          </a:xfrm>
          <a:prstGeom prst="rect">
            <a:avLst/>
          </a:prstGeom>
          <a:noFill/>
        </p:spPr>
        <p:txBody>
          <a:bodyPr wrap="square" rtlCol="0">
            <a:spAutoFit/>
          </a:bodyPr>
          <a:lstStyle/>
          <a:p>
            <a:pPr algn="ctr"/>
            <a:r>
              <a:rPr lang="en-US" sz="900" b="1" dirty="0"/>
              <a:t>Figure 3.2: </a:t>
            </a:r>
            <a:r>
              <a:rPr lang="en-US" sz="900" dirty="0"/>
              <a:t>Contextualized Activity Instructions for audio remote channel (e.g., phone)</a:t>
            </a:r>
          </a:p>
        </p:txBody>
      </p:sp>
      <p:sp>
        <p:nvSpPr>
          <p:cNvPr id="113" name="Rectangle 112">
            <a:extLst>
              <a:ext uri="{FF2B5EF4-FFF2-40B4-BE49-F238E27FC236}">
                <a16:creationId xmlns:a16="http://schemas.microsoft.com/office/drawing/2014/main" id="{24E285FA-C349-164C-A689-DB55539124DF}"/>
              </a:ext>
            </a:extLst>
          </p:cNvPr>
          <p:cNvSpPr/>
          <p:nvPr/>
        </p:nvSpPr>
        <p:spPr>
          <a:xfrm>
            <a:off x="12345034" y="2365627"/>
            <a:ext cx="1123274" cy="1107996"/>
          </a:xfrm>
          <a:prstGeom prst="rect">
            <a:avLst/>
          </a:prstGeom>
        </p:spPr>
        <p:txBody>
          <a:bodyPr wrap="square">
            <a:spAutoFit/>
          </a:bodyPr>
          <a:lstStyle/>
          <a:p>
            <a:pPr lvl="0" algn="ctr"/>
            <a:r>
              <a:rPr lang="en-US" sz="1200" b="1" dirty="0">
                <a:solidFill>
                  <a:srgbClr val="D9232D"/>
                </a:solidFill>
              </a:rPr>
              <a:t>Remember: </a:t>
            </a:r>
          </a:p>
          <a:p>
            <a:pPr lvl="0" algn="ctr"/>
            <a:r>
              <a:rPr lang="en-US" sz="900" dirty="0">
                <a:solidFill>
                  <a:prstClr val="black"/>
                </a:solidFill>
                <a:ea typeface="Calibri"/>
                <a:cs typeface="Calibri"/>
                <a:sym typeface="Calibri"/>
              </a:rPr>
              <a:t>All projects tackle multiple subjects; hence, </a:t>
            </a:r>
            <a:r>
              <a:rPr lang="en-US" sz="900" i="1" dirty="0">
                <a:solidFill>
                  <a:prstClr val="black"/>
                </a:solidFill>
                <a:ea typeface="Calibri"/>
                <a:cs typeface="Calibri"/>
                <a:sym typeface="Calibri"/>
              </a:rPr>
              <a:t>Water is Life </a:t>
            </a:r>
            <a:r>
              <a:rPr lang="en-US" sz="900" dirty="0">
                <a:solidFill>
                  <a:prstClr val="black"/>
                </a:solidFill>
                <a:ea typeface="Calibri"/>
                <a:cs typeface="Calibri"/>
                <a:sym typeface="Calibri"/>
              </a:rPr>
              <a:t>is also teaching numeracy (fractions).</a:t>
            </a:r>
          </a:p>
        </p:txBody>
      </p:sp>
      <p:pic>
        <p:nvPicPr>
          <p:cNvPr id="114" name="Graphic 113" descr="Alarm clock with solid fill">
            <a:extLst>
              <a:ext uri="{FF2B5EF4-FFF2-40B4-BE49-F238E27FC236}">
                <a16:creationId xmlns:a16="http://schemas.microsoft.com/office/drawing/2014/main" id="{21E58E5B-DAD0-5041-9733-55CB1149AE07}"/>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2633067" y="1927627"/>
            <a:ext cx="525757" cy="525757"/>
          </a:xfrm>
          <a:prstGeom prst="rect">
            <a:avLst/>
          </a:prstGeom>
        </p:spPr>
      </p:pic>
      <p:grpSp>
        <p:nvGrpSpPr>
          <p:cNvPr id="132" name="Group 131">
            <a:extLst>
              <a:ext uri="{FF2B5EF4-FFF2-40B4-BE49-F238E27FC236}">
                <a16:creationId xmlns:a16="http://schemas.microsoft.com/office/drawing/2014/main" id="{D775B2CE-9CDC-184C-8AD8-7F4F50F94A84}"/>
              </a:ext>
            </a:extLst>
          </p:cNvPr>
          <p:cNvGrpSpPr/>
          <p:nvPr/>
        </p:nvGrpSpPr>
        <p:grpSpPr>
          <a:xfrm>
            <a:off x="3032545" y="1489202"/>
            <a:ext cx="3366857" cy="3175464"/>
            <a:chOff x="3139349" y="1980918"/>
            <a:chExt cx="3366857" cy="3175464"/>
          </a:xfrm>
        </p:grpSpPr>
        <p:sp>
          <p:nvSpPr>
            <p:cNvPr id="10" name="TextBox 9">
              <a:extLst>
                <a:ext uri="{FF2B5EF4-FFF2-40B4-BE49-F238E27FC236}">
                  <a16:creationId xmlns:a16="http://schemas.microsoft.com/office/drawing/2014/main" id="{67A8F5AF-985A-C34C-B9DA-FC2A72B4E254}"/>
                </a:ext>
              </a:extLst>
            </p:cNvPr>
            <p:cNvSpPr txBox="1"/>
            <p:nvPr/>
          </p:nvSpPr>
          <p:spPr>
            <a:xfrm>
              <a:off x="3139349" y="1980918"/>
              <a:ext cx="3366857" cy="3166824"/>
            </a:xfrm>
            <a:prstGeom prst="wedgeRoundRectCallout">
              <a:avLst>
                <a:gd name="adj1" fmla="val -61435"/>
                <a:gd name="adj2" fmla="val -20811"/>
                <a:gd name="adj3" fmla="val 16667"/>
              </a:avLst>
            </a:prstGeom>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According to my contextualized project script, I want to show my students how a cake can be divided. Since I cannot show students a cake over the phone, I, instead, need to describe it (as shown in Figure 3.2).  </a:t>
              </a:r>
            </a:p>
            <a:p>
              <a:endParaRPr lang="en-US" sz="1000" dirty="0"/>
            </a:p>
            <a:p>
              <a:r>
                <a:rPr lang="en-US" sz="1000" dirty="0"/>
                <a:t>Sometimes, if I am not too sure about my instructions’ clarity, I call my nephews or neighbors to test the clarity of my instructions. </a:t>
              </a:r>
            </a:p>
            <a:p>
              <a:endParaRPr lang="en-US" sz="1000" dirty="0"/>
            </a:p>
            <a:p>
              <a:r>
                <a:rPr lang="en-US" sz="1000" dirty="0"/>
                <a:t>At the beginning, I was calling a lot and I had to modify my instructions more often. However, with time and practice, I got better at it. </a:t>
              </a:r>
            </a:p>
            <a:p>
              <a:endParaRPr lang="en-US" sz="1000" dirty="0"/>
            </a:p>
            <a:p>
              <a:r>
                <a:rPr lang="en-US" sz="1000" dirty="0"/>
                <a:t>You can also check other scripting examples (writing down instructions) found in Contextualized Projects Examples included in  Appendix A – (A.6: </a:t>
              </a:r>
              <a:r>
                <a:rPr lang="en-US" sz="1000" i="1" dirty="0"/>
                <a:t>IFERB Project Contextualization Examples</a:t>
              </a:r>
              <a:r>
                <a:rPr lang="en-US" sz="1000" dirty="0"/>
                <a:t>).</a:t>
              </a:r>
            </a:p>
            <a:p>
              <a:endParaRPr lang="en-US" sz="1000" dirty="0"/>
            </a:p>
          </p:txBody>
        </p:sp>
        <p:pic>
          <p:nvPicPr>
            <p:cNvPr id="115" name="Graphic 114" descr="Alarm clock with solid fill">
              <a:extLst>
                <a:ext uri="{FF2B5EF4-FFF2-40B4-BE49-F238E27FC236}">
                  <a16:creationId xmlns:a16="http://schemas.microsoft.com/office/drawing/2014/main" id="{7ADED265-0BD2-704D-8E52-29BCB50B2891}"/>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894132" y="4826390"/>
              <a:ext cx="329992" cy="329992"/>
            </a:xfrm>
            <a:prstGeom prst="rect">
              <a:avLst/>
            </a:prstGeom>
          </p:spPr>
        </p:pic>
      </p:grp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4296082D-89D4-2E49-9B35-7BC687F7D79B}"/>
                  </a:ext>
                </a:extLst>
              </p:cNvPr>
              <p:cNvSpPr txBox="1"/>
              <p:nvPr/>
            </p:nvSpPr>
            <p:spPr>
              <a:xfrm>
                <a:off x="6545693" y="957276"/>
                <a:ext cx="5418689" cy="507831"/>
              </a:xfrm>
              <a:prstGeom prst="rect">
                <a:avLst/>
              </a:prstGeom>
              <a:solidFill>
                <a:schemeClr val="bg1"/>
              </a:solidFill>
              <a:ln w="19050">
                <a:solidFill>
                  <a:schemeClr val="accent6">
                    <a:lumMod val="75000"/>
                  </a:schemeClr>
                </a:solidFill>
              </a:ln>
            </p:spPr>
            <p:txBody>
              <a:bodyPr wrap="square" rtlCol="0">
                <a:spAutoFit/>
              </a:bodyPr>
              <a:lstStyle/>
              <a:p>
                <a:pPr marL="171450" indent="-171450">
                  <a:buFont typeface="Wingdings" pitchFamily="2" charset="2"/>
                  <a:buChar char="§"/>
                </a:pPr>
                <a:r>
                  <a:rPr lang="en-US" sz="900" dirty="0"/>
                  <a:t>To Show that </a:t>
                </a:r>
                <a14:m>
                  <m:oMath xmlns:m="http://schemas.openxmlformats.org/officeDocument/2006/math">
                    <m:f>
                      <m:fPr>
                        <m:type m:val="skw"/>
                        <m:ctrlPr>
                          <a:rPr lang="en-US" sz="900" i="1" smtClean="0">
                            <a:latin typeface="Cambria Math" panose="02040503050406030204" pitchFamily="18" charset="0"/>
                          </a:rPr>
                        </m:ctrlPr>
                      </m:fPr>
                      <m:num>
                        <m:r>
                          <a:rPr lang="en-CA" sz="900" b="0" i="1" smtClean="0">
                            <a:latin typeface="Cambria Math" panose="02040503050406030204" pitchFamily="18" charset="0"/>
                          </a:rPr>
                          <m:t>3</m:t>
                        </m:r>
                      </m:num>
                      <m:den>
                        <m:r>
                          <a:rPr lang="en-CA" sz="900" b="0" i="1" smtClean="0">
                            <a:latin typeface="Cambria Math" panose="02040503050406030204" pitchFamily="18" charset="0"/>
                          </a:rPr>
                          <m:t>5 </m:t>
                        </m:r>
                      </m:den>
                    </m:f>
                  </m:oMath>
                </a14:m>
                <a:r>
                  <a:rPr lang="en-US" sz="900" dirty="0"/>
                  <a:t> of the human body is made up of water:</a:t>
                </a:r>
              </a:p>
              <a:p>
                <a:pPr marL="628650" lvl="1" indent="-171450">
                  <a:buFont typeface="Courier New" panose="02070309020205020404" pitchFamily="49" charset="0"/>
                  <a:buChar char="o"/>
                </a:pPr>
                <a:r>
                  <a:rPr lang="en-US" sz="900" dirty="0"/>
                  <a:t>Start by visualizing </a:t>
                </a:r>
                <a14:m>
                  <m:oMath xmlns:m="http://schemas.openxmlformats.org/officeDocument/2006/math">
                    <m:f>
                      <m:fPr>
                        <m:type m:val="skw"/>
                        <m:ctrlPr>
                          <a:rPr lang="en-US" sz="900" i="1">
                            <a:latin typeface="Cambria Math" panose="02040503050406030204" pitchFamily="18" charset="0"/>
                          </a:rPr>
                        </m:ctrlPr>
                      </m:fPr>
                      <m:num>
                        <m:r>
                          <a:rPr lang="en-CA" sz="900" i="1">
                            <a:latin typeface="Cambria Math" panose="02040503050406030204" pitchFamily="18" charset="0"/>
                          </a:rPr>
                          <m:t>3</m:t>
                        </m:r>
                      </m:num>
                      <m:den>
                        <m:r>
                          <a:rPr lang="en-CA" sz="900" i="1">
                            <a:latin typeface="Cambria Math" panose="02040503050406030204" pitchFamily="18" charset="0"/>
                          </a:rPr>
                          <m:t>5 </m:t>
                        </m:r>
                      </m:den>
                    </m:f>
                  </m:oMath>
                </a14:m>
                <a:r>
                  <a:rPr lang="en-US" sz="900" dirty="0"/>
                  <a:t> by drawing a circle or other shape divided in to 5 equal parts and coloring or shading only 3 parts.</a:t>
                </a:r>
              </a:p>
            </p:txBody>
          </p:sp>
        </mc:Choice>
        <mc:Fallback xmlns="">
          <p:sp>
            <p:nvSpPr>
              <p:cNvPr id="118" name="TextBox 117">
                <a:extLst>
                  <a:ext uri="{FF2B5EF4-FFF2-40B4-BE49-F238E27FC236}">
                    <a16:creationId xmlns:a16="http://schemas.microsoft.com/office/drawing/2014/main" id="{4296082D-89D4-2E49-9B35-7BC687F7D79B}"/>
                  </a:ext>
                </a:extLst>
              </p:cNvPr>
              <p:cNvSpPr txBox="1">
                <a:spLocks noRot="1" noChangeAspect="1" noMove="1" noResize="1" noEditPoints="1" noAdjustHandles="1" noChangeArrowheads="1" noChangeShapeType="1" noTextEdit="1"/>
              </p:cNvSpPr>
              <p:nvPr/>
            </p:nvSpPr>
            <p:spPr>
              <a:xfrm>
                <a:off x="6545693" y="957276"/>
                <a:ext cx="5418689" cy="507831"/>
              </a:xfrm>
              <a:prstGeom prst="rect">
                <a:avLst/>
              </a:prstGeom>
              <a:blipFill>
                <a:blip r:embed="rId23"/>
                <a:stretch>
                  <a:fillRect t="-34884" b="-30233"/>
                </a:stretch>
              </a:blipFill>
              <a:ln w="19050">
                <a:solidFill>
                  <a:schemeClr val="accent6">
                    <a:lumMod val="75000"/>
                  </a:schemeClr>
                </a:solidFill>
              </a:ln>
            </p:spPr>
            <p:txBody>
              <a:bodyPr/>
              <a:lstStyle/>
              <a:p>
                <a:r>
                  <a:rPr lang="en-US">
                    <a:noFill/>
                  </a:rPr>
                  <a:t> </a:t>
                </a:r>
              </a:p>
            </p:txBody>
          </p:sp>
        </mc:Fallback>
      </mc:AlternateContent>
      <p:sp>
        <p:nvSpPr>
          <p:cNvPr id="119" name="TextBox 118">
            <a:extLst>
              <a:ext uri="{FF2B5EF4-FFF2-40B4-BE49-F238E27FC236}">
                <a16:creationId xmlns:a16="http://schemas.microsoft.com/office/drawing/2014/main" id="{16546968-4D4C-714E-9167-2F1C7B1C125F}"/>
              </a:ext>
            </a:extLst>
          </p:cNvPr>
          <p:cNvSpPr txBox="1"/>
          <p:nvPr/>
        </p:nvSpPr>
        <p:spPr>
          <a:xfrm>
            <a:off x="6545696" y="1479523"/>
            <a:ext cx="5418689" cy="3293209"/>
          </a:xfrm>
          <a:custGeom>
            <a:avLst/>
            <a:gdLst>
              <a:gd name="csX0" fmla="*/ 0 w 5418689"/>
              <a:gd name="csY0" fmla="*/ 0 h 3293209"/>
              <a:gd name="csX1" fmla="*/ 5418689 w 5418689"/>
              <a:gd name="csY1" fmla="*/ 0 h 3293209"/>
              <a:gd name="csX2" fmla="*/ 5418689 w 5418689"/>
              <a:gd name="csY2" fmla="*/ 3293209 h 3293209"/>
              <a:gd name="csX3" fmla="*/ 0 w 5418689"/>
              <a:gd name="csY3" fmla="*/ 3293209 h 3293209"/>
              <a:gd name="csX4" fmla="*/ 0 w 5418689"/>
              <a:gd name="csY4" fmla="*/ 0 h 3293209"/>
            </a:gdLst>
            <a:ahLst/>
            <a:cxnLst>
              <a:cxn ang="0">
                <a:pos x="csX0" y="csY0"/>
              </a:cxn>
              <a:cxn ang="0">
                <a:pos x="csX1" y="csY1"/>
              </a:cxn>
              <a:cxn ang="0">
                <a:pos x="csX2" y="csY2"/>
              </a:cxn>
              <a:cxn ang="0">
                <a:pos x="csX3" y="csY3"/>
              </a:cxn>
              <a:cxn ang="0">
                <a:pos x="csX4" y="csY4"/>
              </a:cxn>
            </a:cxnLst>
            <a:rect l="l" t="t" r="r" b="b"/>
            <a:pathLst>
              <a:path w="5418689" h="3293209" fill="none" extrusionOk="0">
                <a:moveTo>
                  <a:pt x="0" y="0"/>
                </a:moveTo>
                <a:cubicBezTo>
                  <a:pt x="1446904" y="-14931"/>
                  <a:pt x="4013015" y="31643"/>
                  <a:pt x="5418689" y="0"/>
                </a:cubicBezTo>
                <a:cubicBezTo>
                  <a:pt x="5524901" y="1203843"/>
                  <a:pt x="5308764" y="1901802"/>
                  <a:pt x="5418689" y="3293209"/>
                </a:cubicBezTo>
                <a:cubicBezTo>
                  <a:pt x="3952781" y="3231155"/>
                  <a:pt x="1794799" y="3239506"/>
                  <a:pt x="0" y="3293209"/>
                </a:cubicBezTo>
                <a:cubicBezTo>
                  <a:pt x="-26706" y="1931261"/>
                  <a:pt x="-6715" y="691155"/>
                  <a:pt x="0" y="0"/>
                </a:cubicBezTo>
                <a:close/>
              </a:path>
              <a:path w="5418689" h="3293209" stroke="0" extrusionOk="0">
                <a:moveTo>
                  <a:pt x="0" y="0"/>
                </a:moveTo>
                <a:cubicBezTo>
                  <a:pt x="2174602" y="-5264"/>
                  <a:pt x="2981844" y="84467"/>
                  <a:pt x="5418689" y="0"/>
                </a:cubicBezTo>
                <a:cubicBezTo>
                  <a:pt x="5290516" y="1064550"/>
                  <a:pt x="5547839" y="2788985"/>
                  <a:pt x="5418689" y="3293209"/>
                </a:cubicBezTo>
                <a:cubicBezTo>
                  <a:pt x="3772464" y="3399529"/>
                  <a:pt x="2253207" y="3285560"/>
                  <a:pt x="0" y="3293209"/>
                </a:cubicBezTo>
                <a:cubicBezTo>
                  <a:pt x="160128" y="2418966"/>
                  <a:pt x="25049" y="653665"/>
                  <a:pt x="0" y="0"/>
                </a:cubicBezTo>
                <a:close/>
              </a:path>
            </a:pathLst>
          </a:custGeom>
          <a:solidFill>
            <a:srgbClr val="EDEBDF"/>
          </a:solidFill>
          <a:ln>
            <a:noFill/>
            <a:prstDash val="lgDash"/>
            <a:extLst>
              <a:ext uri="{C807C97D-BFC1-408E-A445-0C87EB9F89A2}">
                <ask:lineSketchStyleProps xmlns:ask="http://schemas.microsoft.com/office/drawing/2018/sketchyshapes" sd="2650216993">
                  <a:prstGeom prst="rect">
                    <a:avLst/>
                  </a:prstGeom>
                  <ask:type>
                    <ask:lineSketchCurved/>
                  </ask:type>
                </ask:lineSketchStyleProps>
              </a:ext>
            </a:extLst>
          </a:ln>
          <a:effectLst/>
        </p:spPr>
        <p:txBody>
          <a:bodyPr wrap="square" rtlCol="0">
            <a:spAutoFit/>
          </a:bodyPr>
          <a:lstStyle/>
          <a:p>
            <a:pPr lvl="1">
              <a:lnSpc>
                <a:spcPct val="120000"/>
              </a:lnSpc>
            </a:pPr>
            <a:r>
              <a:rPr lang="en-US" sz="1000" b="1" dirty="0"/>
              <a:t>Objective: </a:t>
            </a:r>
            <a:r>
              <a:rPr lang="en-US" sz="1000" dirty="0"/>
              <a:t>“find out the different ways we use water!” </a:t>
            </a:r>
          </a:p>
          <a:p>
            <a:pPr lvl="1">
              <a:lnSpc>
                <a:spcPct val="120000"/>
              </a:lnSpc>
            </a:pPr>
            <a:r>
              <a:rPr lang="en-US" sz="1000" b="1" dirty="0"/>
              <a:t>Main Takeaway: </a:t>
            </a:r>
            <a:r>
              <a:rPr lang="en-US" sz="1000" dirty="0"/>
              <a:t>what does 3/5 look like in real life – beyond the number.</a:t>
            </a:r>
          </a:p>
          <a:p>
            <a:pPr lvl="1">
              <a:lnSpc>
                <a:spcPct val="120000"/>
              </a:lnSpc>
            </a:pPr>
            <a:r>
              <a:rPr lang="en-US" sz="1000" i="1" dirty="0">
                <a:solidFill>
                  <a:srgbClr val="EA7E83"/>
                </a:solidFill>
              </a:rPr>
              <a:t>Note: This activity step is part of a bigger picture to help students understand how 3/5 of human body is made of water; hence, humans cannot live without water.</a:t>
            </a:r>
            <a:endParaRPr lang="en-US" sz="1000" dirty="0"/>
          </a:p>
          <a:p>
            <a:r>
              <a:rPr lang="en-US" sz="1000" b="1" dirty="0"/>
              <a:t>Phone Instructions Set #1:</a:t>
            </a:r>
          </a:p>
          <a:p>
            <a:pPr marL="285750" indent="-285750">
              <a:buFont typeface="Arial" panose="020B0604020202020204" pitchFamily="34" charset="0"/>
              <a:buChar char="•"/>
            </a:pPr>
            <a:r>
              <a:rPr lang="en-US" sz="1000" dirty="0"/>
              <a:t>Imagine you have a cake / pizza / biscuit / bread …etc. (try to choose within your students’ context). For the purpose of this example, we will use cake.</a:t>
            </a:r>
            <a:br>
              <a:rPr lang="en-US" sz="1000" dirty="0"/>
            </a:br>
            <a:r>
              <a:rPr lang="en-US" sz="1000" dirty="0">
                <a:solidFill>
                  <a:srgbClr val="EA7E83"/>
                </a:solidFill>
              </a:rPr>
              <a:t>Note: you can also utilize the resources available to students, such as paper and pen, to draw a circle and divide it into 5 pieces; instead of visualizing a cake.</a:t>
            </a:r>
          </a:p>
          <a:p>
            <a:pPr marL="285750" indent="-285750">
              <a:buFont typeface="Arial" panose="020B0604020202020204" pitchFamily="34" charset="0"/>
              <a:buChar char="•"/>
            </a:pPr>
            <a:r>
              <a:rPr lang="en-US" sz="1000" dirty="0"/>
              <a:t>Now you want to divide the cake into 5 pieces to share it with your friends.</a:t>
            </a:r>
          </a:p>
          <a:p>
            <a:pPr marL="285750" indent="-285750">
              <a:buFont typeface="Arial" panose="020B0604020202020204" pitchFamily="34" charset="0"/>
              <a:buChar char="•"/>
            </a:pPr>
            <a:r>
              <a:rPr lang="en-US" sz="1000" dirty="0"/>
              <a:t>You and your friends ate 3 pieces of the cake; right?</a:t>
            </a:r>
          </a:p>
          <a:p>
            <a:pPr marL="285750" indent="-285750">
              <a:buFont typeface="Arial" panose="020B0604020202020204" pitchFamily="34" charset="0"/>
              <a:buChar char="•"/>
            </a:pPr>
            <a:r>
              <a:rPr lang="en-US" sz="1000" dirty="0"/>
              <a:t>So, all of you ate 3 pieces out of 5 cake pieces; right?</a:t>
            </a:r>
          </a:p>
          <a:p>
            <a:pPr marL="285750" indent="-285750">
              <a:buFont typeface="Arial" panose="020B0604020202020204" pitchFamily="34" charset="0"/>
              <a:buChar char="•"/>
            </a:pPr>
            <a:r>
              <a:rPr lang="en-US" sz="1000" dirty="0"/>
              <a:t>This is what we call 3 out of 5. We describe this by 3 “slash” 5 or 3 “over” 5 (3/5).</a:t>
            </a:r>
          </a:p>
          <a:p>
            <a:r>
              <a:rPr lang="en-US" sz="1000" dirty="0"/>
              <a:t>        </a:t>
            </a:r>
            <a:r>
              <a:rPr lang="en-US" sz="1000" i="1" dirty="0">
                <a:solidFill>
                  <a:srgbClr val="EA7E83"/>
                </a:solidFill>
              </a:rPr>
              <a:t>Note: please choose the more relevant description of the fraction (3/5) for your students.</a:t>
            </a:r>
          </a:p>
          <a:p>
            <a:pPr marL="285750" indent="-285750">
              <a:buFont typeface="Arial" panose="020B0604020202020204" pitchFamily="34" charset="0"/>
              <a:buChar char="•"/>
            </a:pPr>
            <a:r>
              <a:rPr lang="en-US" sz="1000" dirty="0"/>
              <a:t>Did you know that you and your friends ate three-fifth of a cake?</a:t>
            </a:r>
          </a:p>
          <a:p>
            <a:pPr marL="285750" indent="-285750">
              <a:buFont typeface="Arial" panose="020B0604020202020204" pitchFamily="34" charset="0"/>
              <a:buChar char="•"/>
            </a:pPr>
            <a:r>
              <a:rPr lang="en-US" sz="1000" dirty="0"/>
              <a:t>Three-fifth of a cake is most of the cake, do you agree?</a:t>
            </a:r>
          </a:p>
          <a:p>
            <a:endParaRPr lang="en-US" sz="1000" dirty="0"/>
          </a:p>
          <a:p>
            <a:r>
              <a:rPr lang="en-US" sz="1000" b="1" dirty="0"/>
              <a:t>Now you are ready to introduce the next activities to map this newly acquired knowledge to better visualize that a human body consists of 3/5 water (i.e., most of human body is water; hence humans need water to survive).</a:t>
            </a:r>
          </a:p>
        </p:txBody>
      </p:sp>
      <p:sp>
        <p:nvSpPr>
          <p:cNvPr id="120" name="Google Shape;120;p54">
            <a:extLst>
              <a:ext uri="{FF2B5EF4-FFF2-40B4-BE49-F238E27FC236}">
                <a16:creationId xmlns:a16="http://schemas.microsoft.com/office/drawing/2014/main" id="{D7392709-619B-5246-A99A-20B26E18D1E4}"/>
              </a:ext>
            </a:extLst>
          </p:cNvPr>
          <p:cNvSpPr txBox="1">
            <a:spLocks/>
          </p:cNvSpPr>
          <p:nvPr/>
        </p:nvSpPr>
        <p:spPr>
          <a:xfrm>
            <a:off x="2014939" y="5342004"/>
            <a:ext cx="4843062"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200" b="1" dirty="0">
                <a:solidFill>
                  <a:srgbClr val="C43E38"/>
                </a:solidFill>
                <a:latin typeface="Lustria"/>
                <a:sym typeface="Lustria"/>
              </a:rPr>
              <a:t>3.2.2. Differentiating Instructions (1/3)</a:t>
            </a:r>
          </a:p>
        </p:txBody>
      </p:sp>
      <p:sp>
        <p:nvSpPr>
          <p:cNvPr id="121" name="Content Placeholder 2">
            <a:extLst>
              <a:ext uri="{FF2B5EF4-FFF2-40B4-BE49-F238E27FC236}">
                <a16:creationId xmlns:a16="http://schemas.microsoft.com/office/drawing/2014/main" id="{06CECD78-ABD2-5640-B7E7-8A9FE9AEAA23}"/>
              </a:ext>
            </a:extLst>
          </p:cNvPr>
          <p:cNvSpPr txBox="1">
            <a:spLocks/>
          </p:cNvSpPr>
          <p:nvPr/>
        </p:nvSpPr>
        <p:spPr>
          <a:xfrm>
            <a:off x="2014940" y="5779782"/>
            <a:ext cx="5409590" cy="7733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Char char="§"/>
            </a:pPr>
            <a:r>
              <a:rPr lang="en-US" sz="1100" dirty="0">
                <a:ea typeface="Calibri"/>
                <a:cs typeface="Calibri"/>
                <a:sym typeface="Calibri"/>
              </a:rPr>
              <a:t>It is likely that there will be students with different skills levels and learning styles. </a:t>
            </a:r>
          </a:p>
          <a:p>
            <a:pPr>
              <a:lnSpc>
                <a:spcPct val="100000"/>
              </a:lnSpc>
              <a:buFont typeface="Wingdings" pitchFamily="2" charset="2"/>
              <a:buChar char="§"/>
            </a:pPr>
            <a:r>
              <a:rPr lang="en-US" sz="1100" dirty="0">
                <a:ea typeface="Calibri"/>
                <a:cs typeface="Calibri"/>
                <a:sym typeface="Calibri"/>
              </a:rPr>
              <a:t>Below are some of the best practices to bridge the gap among students’ different levels by enhancing the learning environment and content to fit different students needs:</a:t>
            </a:r>
          </a:p>
          <a:p>
            <a:pPr>
              <a:lnSpc>
                <a:spcPct val="100000"/>
              </a:lnSpc>
              <a:buFont typeface="Wingdings" pitchFamily="2" charset="2"/>
              <a:buChar char="§"/>
            </a:pPr>
            <a:endParaRPr lang="en-US" sz="1100" dirty="0">
              <a:ea typeface="Calibri"/>
              <a:cs typeface="Calibri"/>
              <a:sym typeface="Calibri"/>
            </a:endParaRPr>
          </a:p>
          <a:p>
            <a:pPr>
              <a:lnSpc>
                <a:spcPct val="100000"/>
              </a:lnSpc>
              <a:buFont typeface="Wingdings" pitchFamily="2" charset="2"/>
              <a:buChar char="§"/>
            </a:pPr>
            <a:endParaRPr lang="en-US" sz="1100" dirty="0">
              <a:ea typeface="Calibri"/>
              <a:cs typeface="Calibri"/>
              <a:sym typeface="Calibri"/>
            </a:endParaRPr>
          </a:p>
          <a:p>
            <a:pPr>
              <a:lnSpc>
                <a:spcPct val="100000"/>
              </a:lnSpc>
              <a:buFont typeface="Wingdings" pitchFamily="2" charset="2"/>
              <a:buChar char="§"/>
            </a:pPr>
            <a:endParaRPr lang="en-US" sz="1100" dirty="0">
              <a:ea typeface="Calibri"/>
              <a:cs typeface="Calibri"/>
              <a:sym typeface="Calibri"/>
            </a:endParaRPr>
          </a:p>
        </p:txBody>
      </p:sp>
      <p:sp>
        <p:nvSpPr>
          <p:cNvPr id="123" name="TextBox 122">
            <a:extLst>
              <a:ext uri="{FF2B5EF4-FFF2-40B4-BE49-F238E27FC236}">
                <a16:creationId xmlns:a16="http://schemas.microsoft.com/office/drawing/2014/main" id="{510F2511-7B62-DE42-BF8B-6B5A40C4E794}"/>
              </a:ext>
            </a:extLst>
          </p:cNvPr>
          <p:cNvSpPr txBox="1"/>
          <p:nvPr/>
        </p:nvSpPr>
        <p:spPr>
          <a:xfrm>
            <a:off x="4972294" y="6712643"/>
            <a:ext cx="6600425" cy="1707390"/>
          </a:xfrm>
          <a:prstGeom prst="rect">
            <a:avLst/>
          </a:prstGeom>
          <a:noFill/>
        </p:spPr>
        <p:txBody>
          <a:bodyPr wrap="square" rtlCol="0">
            <a:spAutoFit/>
          </a:bodyPr>
          <a:lstStyle/>
          <a:p>
            <a:pPr>
              <a:lnSpc>
                <a:spcPct val="150000"/>
              </a:lnSpc>
            </a:pPr>
            <a:r>
              <a:rPr lang="en-US" sz="1000" b="1" dirty="0"/>
              <a:t>        </a:t>
            </a:r>
            <a:r>
              <a:rPr lang="en-US" sz="1100" b="1" dirty="0"/>
              <a:t> </a:t>
            </a:r>
            <a:r>
              <a:rPr lang="en-US" sz="1100" b="1" u="sng" dirty="0"/>
              <a:t>Managing students with different learning styles:</a:t>
            </a:r>
          </a:p>
          <a:p>
            <a:pPr marL="171450" lvl="2" indent="-171450">
              <a:lnSpc>
                <a:spcPct val="150000"/>
              </a:lnSpc>
              <a:buFont typeface="Wingdings" pitchFamily="2" charset="2"/>
              <a:buChar char="§"/>
            </a:pPr>
            <a:r>
              <a:rPr lang="en-US" sz="1000" dirty="0">
                <a:ea typeface="Calibri"/>
                <a:cs typeface="Calibri"/>
                <a:sym typeface="Calibri"/>
              </a:rPr>
              <a:t>Try using a variety of ways to explain a concept or task. For example, some students think better when they move while others need to sit. Another example, some students prefer to play games to learn while others prefer making crafts.</a:t>
            </a:r>
          </a:p>
          <a:p>
            <a:pPr marL="171450" lvl="2" indent="-171450">
              <a:lnSpc>
                <a:spcPct val="150000"/>
              </a:lnSpc>
              <a:buFont typeface="Wingdings" pitchFamily="2" charset="2"/>
              <a:buChar char="§"/>
            </a:pPr>
            <a:r>
              <a:rPr lang="en-US" sz="1000" dirty="0">
                <a:ea typeface="Calibri"/>
                <a:cs typeface="Calibri"/>
                <a:sym typeface="Calibri"/>
              </a:rPr>
              <a:t>It is usually helpful to create different activities for students to learn and apply their newly acquired knowledge based on their learning style. For instance, you can ask students to write on sand the new vocabulary they have learned today. Another activity can be pulling a word from a hat and creating a sentence using the selected word.  </a:t>
            </a:r>
          </a:p>
          <a:p>
            <a:pPr marL="171450" lvl="2" indent="-171450">
              <a:lnSpc>
                <a:spcPct val="150000"/>
              </a:lnSpc>
              <a:buFont typeface="Wingdings" pitchFamily="2" charset="2"/>
              <a:buChar char="§"/>
            </a:pPr>
            <a:endParaRPr lang="en-US" sz="1000" dirty="0">
              <a:ea typeface="Calibri"/>
              <a:cs typeface="Calibri"/>
              <a:sym typeface="Calibri"/>
            </a:endParaRPr>
          </a:p>
        </p:txBody>
      </p:sp>
      <p:pic>
        <p:nvPicPr>
          <p:cNvPr id="125" name="Graphic 124" descr="Basic Shapes with solid fill">
            <a:extLst>
              <a:ext uri="{FF2B5EF4-FFF2-40B4-BE49-F238E27FC236}">
                <a16:creationId xmlns:a16="http://schemas.microsoft.com/office/drawing/2014/main" id="{8FBF97EA-1DA4-0B49-82EF-7AA05F623360}"/>
              </a:ext>
            </a:extLst>
          </p:cNvPr>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917237" y="6704013"/>
            <a:ext cx="347472" cy="347472"/>
          </a:xfrm>
          <a:prstGeom prst="rect">
            <a:avLst/>
          </a:prstGeom>
        </p:spPr>
      </p:pic>
      <p:sp>
        <p:nvSpPr>
          <p:cNvPr id="124" name="TextBox 123">
            <a:extLst>
              <a:ext uri="{FF2B5EF4-FFF2-40B4-BE49-F238E27FC236}">
                <a16:creationId xmlns:a16="http://schemas.microsoft.com/office/drawing/2014/main" id="{00F8B2F4-3E80-1449-95BE-9BF2E8F181B5}"/>
              </a:ext>
            </a:extLst>
          </p:cNvPr>
          <p:cNvSpPr txBox="1"/>
          <p:nvPr/>
        </p:nvSpPr>
        <p:spPr>
          <a:xfrm>
            <a:off x="4933546" y="8499285"/>
            <a:ext cx="6787078" cy="1961306"/>
          </a:xfrm>
          <a:prstGeom prst="rect">
            <a:avLst/>
          </a:prstGeom>
          <a:noFill/>
        </p:spPr>
        <p:txBody>
          <a:bodyPr wrap="square" rtlCol="0">
            <a:spAutoFit/>
          </a:bodyPr>
          <a:lstStyle/>
          <a:p>
            <a:pPr marL="0" lvl="2">
              <a:lnSpc>
                <a:spcPct val="150000"/>
              </a:lnSpc>
            </a:pPr>
            <a:r>
              <a:rPr lang="en-US" sz="1000" b="1" dirty="0"/>
              <a:t>        </a:t>
            </a:r>
            <a:r>
              <a:rPr lang="en-US" sz="1100" b="1" dirty="0"/>
              <a:t>  </a:t>
            </a:r>
            <a:r>
              <a:rPr lang="en-US" sz="1100" b="1" u="sng" dirty="0"/>
              <a:t>Grouping students based on their learning level (1/2):</a:t>
            </a:r>
            <a:endParaRPr lang="ar-JO" sz="1100" b="1" u="sng" dirty="0"/>
          </a:p>
          <a:p>
            <a:pPr marL="171450" lvl="2" indent="-171450">
              <a:lnSpc>
                <a:spcPct val="150000"/>
              </a:lnSpc>
              <a:buFont typeface="Wingdings" pitchFamily="2" charset="2"/>
              <a:buChar char="§"/>
            </a:pPr>
            <a:r>
              <a:rPr lang="en-US" sz="1000" dirty="0">
                <a:ea typeface="Calibri"/>
                <a:cs typeface="Calibri"/>
                <a:sym typeface="Calibri"/>
              </a:rPr>
              <a:t>You can group students  based on the challenges they are facing. For example, if one of the activities involves the skill of reading graphs, like the one in Figure 3.3, some of your students might already know it while others might have not mastered it yet or did not even hear about it.  In this case, you have three different learning levels of students:</a:t>
            </a:r>
            <a:br>
              <a:rPr lang="en-US" sz="1000" dirty="0">
                <a:ea typeface="Calibri"/>
                <a:cs typeface="Calibri"/>
                <a:sym typeface="Calibri"/>
              </a:rPr>
            </a:br>
            <a:r>
              <a:rPr lang="en-US" sz="1000" b="1" dirty="0">
                <a:solidFill>
                  <a:srgbClr val="E99977"/>
                </a:solidFill>
                <a:ea typeface="Calibri"/>
                <a:cs typeface="Calibri"/>
                <a:sym typeface="Calibri"/>
              </a:rPr>
              <a:t>      Level 1: </a:t>
            </a:r>
            <a:r>
              <a:rPr lang="en-US" sz="1000" dirty="0">
                <a:ea typeface="Calibri"/>
                <a:cs typeface="Calibri"/>
                <a:sym typeface="Calibri"/>
              </a:rPr>
              <a:t>Know how to read graphs.</a:t>
            </a:r>
            <a:br>
              <a:rPr lang="en-US" sz="1000" dirty="0">
                <a:ea typeface="Calibri"/>
                <a:cs typeface="Calibri"/>
                <a:sym typeface="Calibri"/>
              </a:rPr>
            </a:br>
            <a:r>
              <a:rPr lang="en-US" sz="1000" dirty="0">
                <a:solidFill>
                  <a:srgbClr val="E99977"/>
                </a:solidFill>
                <a:ea typeface="Calibri"/>
                <a:cs typeface="Calibri"/>
                <a:sym typeface="Calibri"/>
              </a:rPr>
              <a:t>      </a:t>
            </a:r>
            <a:r>
              <a:rPr lang="en-US" sz="1000" b="1" dirty="0">
                <a:solidFill>
                  <a:srgbClr val="E99977"/>
                </a:solidFill>
                <a:ea typeface="Calibri"/>
                <a:cs typeface="Calibri"/>
                <a:sym typeface="Calibri"/>
              </a:rPr>
              <a:t>Level 2: </a:t>
            </a:r>
            <a:r>
              <a:rPr lang="en-US" sz="1000" dirty="0">
                <a:ea typeface="Calibri"/>
                <a:cs typeface="Calibri"/>
                <a:sym typeface="Calibri"/>
              </a:rPr>
              <a:t>Familiar with graphs but find it challenging.</a:t>
            </a:r>
            <a:br>
              <a:rPr lang="en-US" sz="1000" dirty="0">
                <a:ea typeface="Calibri"/>
                <a:cs typeface="Calibri"/>
                <a:sym typeface="Calibri"/>
              </a:rPr>
            </a:br>
            <a:r>
              <a:rPr lang="en-US" sz="1000" dirty="0">
                <a:ea typeface="Calibri"/>
                <a:cs typeface="Calibri"/>
                <a:sym typeface="Calibri"/>
              </a:rPr>
              <a:t>      </a:t>
            </a:r>
            <a:r>
              <a:rPr lang="en-US" sz="1000" b="1" dirty="0">
                <a:solidFill>
                  <a:srgbClr val="E99977"/>
                </a:solidFill>
                <a:ea typeface="Calibri"/>
                <a:cs typeface="Calibri"/>
                <a:sym typeface="Calibri"/>
              </a:rPr>
              <a:t>Level 3: </a:t>
            </a:r>
            <a:r>
              <a:rPr lang="en-US" sz="1000" dirty="0">
                <a:ea typeface="Calibri"/>
                <a:cs typeface="Calibri"/>
                <a:sym typeface="Calibri"/>
              </a:rPr>
              <a:t>Reading graphs is a new topic for them.</a:t>
            </a:r>
          </a:p>
          <a:p>
            <a:pPr marL="0" lvl="2">
              <a:lnSpc>
                <a:spcPct val="150000"/>
              </a:lnSpc>
            </a:pPr>
            <a:endParaRPr lang="en-US" sz="1000" dirty="0">
              <a:ea typeface="Calibri"/>
              <a:cs typeface="Calibri"/>
              <a:sym typeface="Calibri"/>
            </a:endParaRPr>
          </a:p>
        </p:txBody>
      </p:sp>
      <p:pic>
        <p:nvPicPr>
          <p:cNvPr id="131" name="Picture 130" descr="A picture containing person, child, child, young&#10;&#10;Description automatically generated">
            <a:extLst>
              <a:ext uri="{FF2B5EF4-FFF2-40B4-BE49-F238E27FC236}">
                <a16:creationId xmlns:a16="http://schemas.microsoft.com/office/drawing/2014/main" id="{BFD3FF7C-2A31-2D49-B9E9-B2598A0F3546}"/>
              </a:ext>
            </a:extLst>
          </p:cNvPr>
          <p:cNvPicPr>
            <a:picLocks noChangeAspect="1"/>
          </p:cNvPicPr>
          <p:nvPr/>
        </p:nvPicPr>
        <p:blipFill rotWithShape="1">
          <a:blip r:embed="rId26" cstate="hqprint">
            <a:extLst>
              <a:ext uri="{BEBA8EAE-BF5A-486C-A8C5-ECC9F3942E4B}">
                <a14:imgProps xmlns:a14="http://schemas.microsoft.com/office/drawing/2010/main">
                  <a14:imgLayer r:embed="rId27">
                    <a14:imgEffect>
                      <a14:colorTemperature colorTemp="6059"/>
                    </a14:imgEffect>
                    <a14:imgEffect>
                      <a14:saturation sat="258000"/>
                    </a14:imgEffect>
                    <a14:imgEffect>
                      <a14:brightnessContrast bright="55000" contrast="-22000"/>
                    </a14:imgEffect>
                  </a14:imgLayer>
                </a14:imgProps>
              </a:ext>
              <a:ext uri="{28A0092B-C50C-407E-A947-70E740481C1C}">
                <a14:useLocalDpi xmlns:a14="http://schemas.microsoft.com/office/drawing/2010/main" val="0"/>
              </a:ext>
            </a:extLst>
          </a:blip>
          <a:srcRect t="10723" b="19076"/>
          <a:stretch/>
        </p:blipFill>
        <p:spPr>
          <a:xfrm>
            <a:off x="2089697" y="6785213"/>
            <a:ext cx="2672939" cy="3335899"/>
          </a:xfrm>
          <a:prstGeom prst="rect">
            <a:avLst/>
          </a:prstGeom>
        </p:spPr>
      </p:pic>
      <p:sp>
        <p:nvSpPr>
          <p:cNvPr id="38" name="Slide Number Placeholder 1">
            <a:extLst>
              <a:ext uri="{FF2B5EF4-FFF2-40B4-BE49-F238E27FC236}">
                <a16:creationId xmlns:a16="http://schemas.microsoft.com/office/drawing/2014/main" id="{FA6DF9F7-7595-4676-8D36-AF3B6ED2C49E}"/>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33</a:t>
            </a:fld>
            <a:endParaRPr lang="en-US" dirty="0"/>
          </a:p>
        </p:txBody>
      </p:sp>
      <p:grpSp>
        <p:nvGrpSpPr>
          <p:cNvPr id="43" name="Group 42">
            <a:extLst>
              <a:ext uri="{FF2B5EF4-FFF2-40B4-BE49-F238E27FC236}">
                <a16:creationId xmlns:a16="http://schemas.microsoft.com/office/drawing/2014/main" id="{8E2AA179-F286-4355-8209-916DE488CD37}"/>
              </a:ext>
            </a:extLst>
          </p:cNvPr>
          <p:cNvGrpSpPr/>
          <p:nvPr/>
        </p:nvGrpSpPr>
        <p:grpSpPr>
          <a:xfrm>
            <a:off x="9881048" y="5127646"/>
            <a:ext cx="3851030" cy="1495645"/>
            <a:chOff x="10596841" y="8752252"/>
            <a:chExt cx="2354423" cy="914400"/>
          </a:xfrm>
          <a:solidFill>
            <a:schemeClr val="accent1">
              <a:lumMod val="40000"/>
              <a:lumOff val="60000"/>
            </a:schemeClr>
          </a:solidFill>
        </p:grpSpPr>
        <p:sp>
          <p:nvSpPr>
            <p:cNvPr id="44" name="Rectangle 43">
              <a:extLst>
                <a:ext uri="{FF2B5EF4-FFF2-40B4-BE49-F238E27FC236}">
                  <a16:creationId xmlns:a16="http://schemas.microsoft.com/office/drawing/2014/main" id="{4E2340C7-F591-4152-86F3-6A7628430D12}"/>
                </a:ext>
              </a:extLst>
            </p:cNvPr>
            <p:cNvSpPr/>
            <p:nvPr/>
          </p:nvSpPr>
          <p:spPr>
            <a:xfrm>
              <a:off x="11417110" y="9124891"/>
              <a:ext cx="1534154" cy="378439"/>
            </a:xfrm>
            <a:prstGeom prst="rect">
              <a:avLst/>
            </a:prstGeom>
            <a:solidFill>
              <a:srgbClr val="43C602"/>
            </a:solidFill>
            <a:ln>
              <a:noFill/>
            </a:ln>
            <a:effectLst>
              <a:softEdge rad="1270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bg1"/>
                  </a:solidFill>
                </a:rPr>
                <a:t>Your students appreciate your commitment! </a:t>
              </a:r>
            </a:p>
          </p:txBody>
        </p:sp>
        <p:pic>
          <p:nvPicPr>
            <p:cNvPr id="45" name="Graphic 44" descr="Thumbs up sign with solid fill">
              <a:extLst>
                <a:ext uri="{FF2B5EF4-FFF2-40B4-BE49-F238E27FC236}">
                  <a16:creationId xmlns:a16="http://schemas.microsoft.com/office/drawing/2014/main" id="{CFCBD39C-55E4-4FF7-A764-C45DADFD3B20}"/>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flipH="1">
              <a:off x="10596841" y="8752252"/>
              <a:ext cx="914400" cy="914400"/>
            </a:xfrm>
            <a:prstGeom prst="rect">
              <a:avLst/>
            </a:prstGeom>
            <a:effectLst>
              <a:softEdge rad="12700"/>
            </a:effectLst>
          </p:spPr>
        </p:pic>
      </p:grpSp>
      <p:grpSp>
        <p:nvGrpSpPr>
          <p:cNvPr id="46" name="Group 45">
            <a:extLst>
              <a:ext uri="{FF2B5EF4-FFF2-40B4-BE49-F238E27FC236}">
                <a16:creationId xmlns:a16="http://schemas.microsoft.com/office/drawing/2014/main" id="{3F3C9779-E984-4ABD-A31F-6AA3F4DF6996}"/>
              </a:ext>
            </a:extLst>
          </p:cNvPr>
          <p:cNvGrpSpPr/>
          <p:nvPr/>
        </p:nvGrpSpPr>
        <p:grpSpPr>
          <a:xfrm>
            <a:off x="1848920" y="859188"/>
            <a:ext cx="2492543" cy="558955"/>
            <a:chOff x="4032316" y="5192161"/>
            <a:chExt cx="2492543" cy="558955"/>
          </a:xfrm>
        </p:grpSpPr>
        <p:sp>
          <p:nvSpPr>
            <p:cNvPr id="48" name="Title 1">
              <a:extLst>
                <a:ext uri="{FF2B5EF4-FFF2-40B4-BE49-F238E27FC236}">
                  <a16:creationId xmlns:a16="http://schemas.microsoft.com/office/drawing/2014/main" id="{9A82DBBE-959D-4D4F-BB24-E05F68EFAAF3}"/>
                </a:ext>
              </a:extLst>
            </p:cNvPr>
            <p:cNvSpPr txBox="1">
              <a:spLocks/>
            </p:cNvSpPr>
            <p:nvPr/>
          </p:nvSpPr>
          <p:spPr>
            <a:xfrm>
              <a:off x="4507009" y="5365635"/>
              <a:ext cx="2017850"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44C503"/>
                  </a:solidFill>
                </a:rPr>
                <a:t>Our Example: </a:t>
              </a:r>
            </a:p>
          </p:txBody>
        </p:sp>
        <p:pic>
          <p:nvPicPr>
            <p:cNvPr id="49" name="Graphic 48" descr="Artificial Intelligence with solid fill">
              <a:extLst>
                <a:ext uri="{FF2B5EF4-FFF2-40B4-BE49-F238E27FC236}">
                  <a16:creationId xmlns:a16="http://schemas.microsoft.com/office/drawing/2014/main" id="{C129FB25-718C-48F0-97C0-64EF568AD305}"/>
                </a:ext>
              </a:extLst>
            </p:cNvPr>
            <p:cNvPicPr>
              <a:picLocks noChangeAspect="1"/>
            </p:cNvPicPr>
            <p:nvPr/>
          </p:nvPicPr>
          <p:blipFill>
            <a:blip r:embed="rId30" cstate="hq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flipH="1">
              <a:off x="4032316" y="5192161"/>
              <a:ext cx="558955" cy="558955"/>
            </a:xfrm>
            <a:prstGeom prst="rect">
              <a:avLst/>
            </a:prstGeom>
          </p:spPr>
        </p:pic>
      </p:grpSp>
      <p:pic>
        <p:nvPicPr>
          <p:cNvPr id="50" name="Graphic 49" descr="Basic Shapes with solid fill">
            <a:extLst>
              <a:ext uri="{FF2B5EF4-FFF2-40B4-BE49-F238E27FC236}">
                <a16:creationId xmlns:a16="http://schemas.microsoft.com/office/drawing/2014/main" id="{150E508C-69BA-417D-8176-F4F44CB972BA}"/>
              </a:ext>
            </a:extLst>
          </p:cNvPr>
          <p:cNvPicPr>
            <a:picLocks noChangeAspect="1"/>
          </p:cNvPicPr>
          <p:nvPr/>
        </p:nvPicPr>
        <p:blipFill rotWithShape="1">
          <a:blip r:embed="rId32" cstate="hqprint">
            <a:extLst>
              <a:ext uri="{28A0092B-C50C-407E-A947-70E740481C1C}">
                <a14:useLocalDpi xmlns:a14="http://schemas.microsoft.com/office/drawing/2010/main" val="0"/>
              </a:ext>
              <a:ext uri="{96DAC541-7B7A-43D3-8B79-37D633B846F1}">
                <asvg:svgBlip xmlns:asvg="http://schemas.microsoft.com/office/drawing/2016/SVG/main" r:embed="rId33"/>
              </a:ext>
            </a:extLst>
          </a:blip>
          <a:srcRect t="-1" r="50795" b="38921"/>
          <a:stretch/>
        </p:blipFill>
        <p:spPr>
          <a:xfrm>
            <a:off x="4912988" y="6712643"/>
            <a:ext cx="170976" cy="212232"/>
          </a:xfrm>
          <a:prstGeom prst="rect">
            <a:avLst/>
          </a:prstGeom>
        </p:spPr>
      </p:pic>
      <p:grpSp>
        <p:nvGrpSpPr>
          <p:cNvPr id="2" name="Group 1">
            <a:extLst>
              <a:ext uri="{FF2B5EF4-FFF2-40B4-BE49-F238E27FC236}">
                <a16:creationId xmlns:a16="http://schemas.microsoft.com/office/drawing/2014/main" id="{249CD9D6-78C6-4770-A2CF-68DB6C456FA2}"/>
              </a:ext>
            </a:extLst>
          </p:cNvPr>
          <p:cNvGrpSpPr/>
          <p:nvPr/>
        </p:nvGrpSpPr>
        <p:grpSpPr>
          <a:xfrm>
            <a:off x="4950674" y="8493775"/>
            <a:ext cx="347472" cy="373925"/>
            <a:chOff x="4950674" y="8493775"/>
            <a:chExt cx="347472" cy="373925"/>
          </a:xfrm>
        </p:grpSpPr>
        <p:pic>
          <p:nvPicPr>
            <p:cNvPr id="42" name="Graphic 41" descr="Signal with solid fill">
              <a:extLst>
                <a:ext uri="{FF2B5EF4-FFF2-40B4-BE49-F238E27FC236}">
                  <a16:creationId xmlns:a16="http://schemas.microsoft.com/office/drawing/2014/main" id="{C88C2C3F-2AE2-224C-BE68-7393C5C57836}"/>
                </a:ext>
              </a:extLst>
            </p:cNvPr>
            <p:cNvPicPr>
              <a:picLocks noChangeAspect="1"/>
            </p:cNvPicPr>
            <p:nvPr/>
          </p:nvPicPr>
          <p:blipFill>
            <a:blip r:embed="rId34" cstate="hq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950674" y="8493775"/>
              <a:ext cx="347472" cy="347472"/>
            </a:xfrm>
            <a:prstGeom prst="rect">
              <a:avLst/>
            </a:prstGeom>
          </p:spPr>
        </p:pic>
        <p:pic>
          <p:nvPicPr>
            <p:cNvPr id="51" name="Graphic 50" descr="Signal with solid fill">
              <a:extLst>
                <a:ext uri="{FF2B5EF4-FFF2-40B4-BE49-F238E27FC236}">
                  <a16:creationId xmlns:a16="http://schemas.microsoft.com/office/drawing/2014/main" id="{DC164B6A-8834-4917-A8A4-20BC43C1EF0D}"/>
                </a:ext>
              </a:extLst>
            </p:cNvPr>
            <p:cNvPicPr>
              <a:picLocks noChangeAspect="1"/>
            </p:cNvPicPr>
            <p:nvPr/>
          </p:nvPicPr>
          <p:blipFill rotWithShape="1">
            <a:blip r:embed="rId36" cstate="hqprint">
              <a:extLst>
                <a:ext uri="{28A0092B-C50C-407E-A947-70E740481C1C}">
                  <a14:useLocalDpi xmlns:a14="http://schemas.microsoft.com/office/drawing/2010/main" val="0"/>
                </a:ext>
                <a:ext uri="{96DAC541-7B7A-43D3-8B79-37D633B846F1}">
                  <asvg:svgBlip xmlns:asvg="http://schemas.microsoft.com/office/drawing/2016/SVG/main" r:embed="rId37"/>
                </a:ext>
              </a:extLst>
            </a:blip>
            <a:srcRect t="74346"/>
            <a:stretch/>
          </p:blipFill>
          <p:spPr>
            <a:xfrm>
              <a:off x="4950674" y="8778559"/>
              <a:ext cx="347472" cy="89141"/>
            </a:xfrm>
            <a:prstGeom prst="rect">
              <a:avLst/>
            </a:prstGeom>
          </p:spPr>
        </p:pic>
      </p:grpSp>
    </p:spTree>
    <p:extLst>
      <p:ext uri="{BB962C8B-B14F-4D97-AF65-F5344CB8AC3E}">
        <p14:creationId xmlns:p14="http://schemas.microsoft.com/office/powerpoint/2010/main" val="268259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596BB1E-246A-2B4E-93EA-3FBC67D70159}"/>
              </a:ext>
            </a:extLst>
          </p:cNvPr>
          <p:cNvSpPr txBox="1"/>
          <p:nvPr/>
        </p:nvSpPr>
        <p:spPr>
          <a:xfrm>
            <a:off x="2063204" y="1085573"/>
            <a:ext cx="7042733" cy="1994713"/>
          </a:xfrm>
          <a:prstGeom prst="rect">
            <a:avLst/>
          </a:prstGeom>
          <a:noFill/>
        </p:spPr>
        <p:txBody>
          <a:bodyPr wrap="square" rtlCol="0">
            <a:spAutoFit/>
          </a:bodyPr>
          <a:lstStyle/>
          <a:p>
            <a:pPr marL="0" lvl="2">
              <a:lnSpc>
                <a:spcPct val="150000"/>
              </a:lnSpc>
            </a:pPr>
            <a:r>
              <a:rPr lang="en-US" sz="1050" b="1" i="1" dirty="0">
                <a:ea typeface="Calibri"/>
                <a:cs typeface="Calibri"/>
                <a:sym typeface="Calibri"/>
              </a:rPr>
              <a:t>          </a:t>
            </a:r>
            <a:r>
              <a:rPr lang="en-US" sz="1200" b="1" i="1" dirty="0">
                <a:ea typeface="Calibri"/>
                <a:cs typeface="Calibri"/>
                <a:sym typeface="Calibri"/>
              </a:rPr>
              <a:t>Similar levels grouped together</a:t>
            </a:r>
            <a:endParaRPr lang="en-US" sz="1200" dirty="0">
              <a:ea typeface="Calibri"/>
              <a:cs typeface="Calibri"/>
              <a:sym typeface="Calibri"/>
            </a:endParaRPr>
          </a:p>
          <a:p>
            <a:pPr marL="171450" lvl="2" indent="-171450">
              <a:lnSpc>
                <a:spcPct val="150000"/>
              </a:lnSpc>
              <a:buFont typeface="Arial"/>
              <a:buChar char="•"/>
            </a:pPr>
            <a:r>
              <a:rPr lang="en-US" sz="1000" dirty="0">
                <a:ea typeface="Calibri"/>
                <a:cs typeface="Calibri"/>
                <a:sym typeface="Calibri"/>
              </a:rPr>
              <a:t>One strategy is to group students with similar learning levels together. </a:t>
            </a:r>
          </a:p>
          <a:p>
            <a:pPr marL="171450" lvl="2" indent="-171450">
              <a:lnSpc>
                <a:spcPct val="150000"/>
              </a:lnSpc>
              <a:buFont typeface="Arial"/>
              <a:buChar char="•"/>
            </a:pPr>
            <a:r>
              <a:rPr lang="en-US" sz="1000" dirty="0">
                <a:ea typeface="Calibri"/>
                <a:cs typeface="Calibri"/>
                <a:sym typeface="Calibri"/>
              </a:rPr>
              <a:t>Keep in mind that for a group to be effective, it should not have more than 5 students in it; ideally 3 students. </a:t>
            </a:r>
          </a:p>
          <a:p>
            <a:pPr marL="171450" lvl="2" indent="-171450">
              <a:lnSpc>
                <a:spcPct val="150000"/>
              </a:lnSpc>
              <a:buFont typeface="Arial"/>
              <a:buChar char="•"/>
            </a:pPr>
            <a:r>
              <a:rPr lang="en-US" sz="1000" dirty="0">
                <a:ea typeface="Calibri"/>
                <a:cs typeface="Calibri"/>
                <a:sym typeface="Calibri"/>
              </a:rPr>
              <a:t>If you have more than 5 students in a group, you can further divide them into subgroups based on their learning styles.</a:t>
            </a:r>
          </a:p>
          <a:p>
            <a:pPr marL="171450" lvl="2" indent="-171450">
              <a:lnSpc>
                <a:spcPct val="150000"/>
              </a:lnSpc>
              <a:buFont typeface="Arial"/>
              <a:buChar char="•"/>
            </a:pPr>
            <a:r>
              <a:rPr lang="en-US" sz="1000" dirty="0">
                <a:ea typeface="Calibri"/>
                <a:cs typeface="Calibri"/>
                <a:sym typeface="Calibri"/>
              </a:rPr>
              <a:t>Once students are grouped based on their level, you can tailor the activities to bridge the gap in the groups’ learning levels:  </a:t>
            </a:r>
            <a:br>
              <a:rPr lang="en-US" sz="1000" dirty="0">
                <a:ea typeface="Calibri"/>
                <a:cs typeface="Calibri"/>
                <a:sym typeface="Calibri"/>
              </a:rPr>
            </a:br>
            <a:r>
              <a:rPr lang="en-US" sz="1050" dirty="0">
                <a:ea typeface="Calibri"/>
                <a:cs typeface="Calibri"/>
                <a:sym typeface="Calibri"/>
              </a:rPr>
              <a:t>     </a:t>
            </a:r>
            <a:r>
              <a:rPr lang="en-US" sz="1050" b="1" dirty="0">
                <a:solidFill>
                  <a:srgbClr val="EA7E83"/>
                </a:solidFill>
                <a:cs typeface="Calibri"/>
                <a:sym typeface="Calibri"/>
              </a:rPr>
              <a:t>Level 1:</a:t>
            </a:r>
            <a:r>
              <a:rPr lang="en-US" sz="1050" dirty="0">
                <a:ea typeface="Calibri"/>
                <a:cs typeface="Calibri"/>
                <a:sym typeface="Calibri"/>
              </a:rPr>
              <a:t> </a:t>
            </a:r>
            <a:r>
              <a:rPr lang="en-US" sz="1000" dirty="0">
                <a:ea typeface="Calibri"/>
                <a:cs typeface="Calibri"/>
                <a:sym typeface="Calibri"/>
              </a:rPr>
              <a:t>Prepare enrichment activities so students do not get bored if they finish project’s activity early.</a:t>
            </a:r>
            <a:br>
              <a:rPr lang="en-US" sz="1000" dirty="0">
                <a:ea typeface="Calibri"/>
                <a:cs typeface="Calibri"/>
                <a:sym typeface="Calibri"/>
              </a:rPr>
            </a:br>
            <a:r>
              <a:rPr lang="en-US" sz="1000" dirty="0">
                <a:ea typeface="Calibri"/>
                <a:cs typeface="Calibri"/>
                <a:sym typeface="Calibri"/>
              </a:rPr>
              <a:t>     </a:t>
            </a:r>
            <a:r>
              <a:rPr lang="en-US" sz="1050" b="1" dirty="0">
                <a:solidFill>
                  <a:srgbClr val="EA7E83"/>
                </a:solidFill>
                <a:cs typeface="Calibri"/>
                <a:sym typeface="Calibri"/>
              </a:rPr>
              <a:t>Level 2:</a:t>
            </a:r>
            <a:r>
              <a:rPr lang="en-US" sz="1000" dirty="0">
                <a:ea typeface="Calibri"/>
                <a:cs typeface="Calibri"/>
                <a:sym typeface="Calibri"/>
              </a:rPr>
              <a:t> Give them further instructions to call for help when needed.</a:t>
            </a:r>
            <a:br>
              <a:rPr lang="en-US" sz="1000" dirty="0">
                <a:ea typeface="Calibri"/>
                <a:cs typeface="Calibri"/>
                <a:sym typeface="Calibri"/>
              </a:rPr>
            </a:br>
            <a:r>
              <a:rPr lang="en-US" sz="1000" dirty="0">
                <a:ea typeface="Calibri"/>
                <a:cs typeface="Calibri"/>
                <a:sym typeface="Calibri"/>
              </a:rPr>
              <a:t>     </a:t>
            </a:r>
            <a:r>
              <a:rPr lang="en-US" sz="1050" b="1" dirty="0">
                <a:solidFill>
                  <a:srgbClr val="EA7E83"/>
                </a:solidFill>
                <a:cs typeface="Calibri"/>
                <a:sym typeface="Calibri"/>
              </a:rPr>
              <a:t>Level 3:</a:t>
            </a:r>
            <a:r>
              <a:rPr lang="en-US" sz="1000" dirty="0">
                <a:ea typeface="Calibri"/>
                <a:cs typeface="Calibri"/>
                <a:sym typeface="Calibri"/>
              </a:rPr>
              <a:t> Prepare extra activities to introduce this skill as a new topic.</a:t>
            </a:r>
          </a:p>
        </p:txBody>
      </p:sp>
      <p:sp>
        <p:nvSpPr>
          <p:cNvPr id="33" name="Rectangle 32">
            <a:extLst>
              <a:ext uri="{FF2B5EF4-FFF2-40B4-BE49-F238E27FC236}">
                <a16:creationId xmlns:a16="http://schemas.microsoft.com/office/drawing/2014/main" id="{F7C49605-2B03-6946-9ED0-5313F776C95D}"/>
              </a:ext>
            </a:extLst>
          </p:cNvPr>
          <p:cNvSpPr/>
          <p:nvPr/>
        </p:nvSpPr>
        <p:spPr>
          <a:xfrm>
            <a:off x="8948114" y="200242"/>
            <a:ext cx="3149229" cy="2957069"/>
          </a:xfrm>
          <a:prstGeom prst="rect">
            <a:avLst/>
          </a:prstGeom>
          <a:solidFill>
            <a:schemeClr val="accent6">
              <a:lumMod val="20000"/>
              <a:lumOff val="80000"/>
              <a:alpha val="354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228CC586-E11E-2942-9300-85748EC4E15E}"/>
              </a:ext>
            </a:extLst>
          </p:cNvPr>
          <p:cNvSpPr/>
          <p:nvPr/>
        </p:nvSpPr>
        <p:spPr>
          <a:xfrm>
            <a:off x="12097343" y="1"/>
            <a:ext cx="1618657" cy="10515600"/>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43C60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3 – Project Implementation</a:t>
            </a:r>
          </a:p>
        </p:txBody>
      </p:sp>
      <p:pic>
        <p:nvPicPr>
          <p:cNvPr id="82" name="Graphic 81" descr="Lightbulb with solid fill">
            <a:extLst>
              <a:ext uri="{FF2B5EF4-FFF2-40B4-BE49-F238E27FC236}">
                <a16:creationId xmlns:a16="http://schemas.microsoft.com/office/drawing/2014/main" id="{5BEA7072-147C-8848-8477-60F898D1929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28736" y="3622836"/>
            <a:ext cx="519872" cy="519872"/>
          </a:xfrm>
          <a:prstGeom prst="rect">
            <a:avLst/>
          </a:prstGeom>
        </p:spPr>
      </p:pic>
      <p:sp>
        <p:nvSpPr>
          <p:cNvPr id="2" name="Rectangle 1">
            <a:extLst>
              <a:ext uri="{FF2B5EF4-FFF2-40B4-BE49-F238E27FC236}">
                <a16:creationId xmlns:a16="http://schemas.microsoft.com/office/drawing/2014/main" id="{CEC48253-0B85-5643-917C-EF2402EFD4A5}"/>
              </a:ext>
            </a:extLst>
          </p:cNvPr>
          <p:cNvSpPr/>
          <p:nvPr/>
        </p:nvSpPr>
        <p:spPr>
          <a:xfrm>
            <a:off x="12225844" y="4142708"/>
            <a:ext cx="1348642" cy="1754326"/>
          </a:xfrm>
          <a:prstGeom prst="rect">
            <a:avLst/>
          </a:prstGeom>
        </p:spPr>
        <p:txBody>
          <a:bodyPr wrap="square">
            <a:spAutoFit/>
          </a:bodyPr>
          <a:lstStyle/>
          <a:p>
            <a:pPr lvl="0" algn="ctr"/>
            <a:r>
              <a:rPr lang="en-US" sz="1600" b="1" dirty="0">
                <a:solidFill>
                  <a:srgbClr val="E61831"/>
                </a:solidFill>
              </a:rPr>
              <a:t>Tip: </a:t>
            </a:r>
          </a:p>
          <a:p>
            <a:pPr lvl="0" algn="ctr"/>
            <a:r>
              <a:rPr lang="en-US" sz="900" dirty="0">
                <a:solidFill>
                  <a:prstClr val="black"/>
                </a:solidFill>
                <a:ea typeface="Calibri"/>
                <a:cs typeface="Calibri"/>
                <a:sym typeface="Calibri"/>
              </a:rPr>
              <a:t>You can apply the recommended best practices for </a:t>
            </a:r>
            <a:r>
              <a:rPr lang="en-US" sz="900" i="1" dirty="0">
                <a:solidFill>
                  <a:prstClr val="black"/>
                </a:solidFill>
                <a:ea typeface="Calibri"/>
                <a:cs typeface="Calibri"/>
                <a:sym typeface="Calibri"/>
              </a:rPr>
              <a:t>Differentiating Instructions </a:t>
            </a:r>
            <a:r>
              <a:rPr lang="en-US" sz="900" dirty="0">
                <a:solidFill>
                  <a:prstClr val="black"/>
                </a:solidFill>
                <a:ea typeface="Calibri"/>
                <a:cs typeface="Calibri"/>
                <a:sym typeface="Calibri"/>
              </a:rPr>
              <a:t>when students have different learning levels because there is an age gap among them.</a:t>
            </a:r>
          </a:p>
          <a:p>
            <a:pPr lvl="0" algn="ctr"/>
            <a:endParaRPr lang="en-US" sz="1100" dirty="0">
              <a:solidFill>
                <a:prstClr val="black"/>
              </a:solidFill>
              <a:ea typeface="Calibri"/>
              <a:cs typeface="Calibri"/>
              <a:sym typeface="Calibri"/>
            </a:endParaRPr>
          </a:p>
        </p:txBody>
      </p:sp>
      <p:pic>
        <p:nvPicPr>
          <p:cNvPr id="4" name="Picture 3" descr="A group of people holding signs&#10;&#10;Description automatically generated with medium confidence">
            <a:extLst>
              <a:ext uri="{FF2B5EF4-FFF2-40B4-BE49-F238E27FC236}">
                <a16:creationId xmlns:a16="http://schemas.microsoft.com/office/drawing/2014/main" id="{F2031257-6877-E44B-8E80-BE93B3F1E24F}"/>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385"/>
                    </a14:imgEffect>
                    <a14:imgEffect>
                      <a14:saturation sat="162000"/>
                    </a14:imgEffect>
                    <a14:imgEffect>
                      <a14:brightnessContrast bright="24000" contrast="-11000"/>
                    </a14:imgEffect>
                  </a14:imgLayer>
                </a14:imgProps>
              </a:ext>
              <a:ext uri="{28A0092B-C50C-407E-A947-70E740481C1C}">
                <a14:useLocalDpi xmlns:a14="http://schemas.microsoft.com/office/drawing/2010/main" val="0"/>
              </a:ext>
            </a:extLst>
          </a:blip>
          <a:srcRect l="4285" t="37992" r="5303" b="32112"/>
          <a:stretch/>
        </p:blipFill>
        <p:spPr>
          <a:xfrm>
            <a:off x="2221595" y="8001505"/>
            <a:ext cx="9664038" cy="2399488"/>
          </a:xfrm>
          <a:prstGeom prst="rect">
            <a:avLst/>
          </a:prstGeom>
        </p:spPr>
      </p:pic>
      <p:sp>
        <p:nvSpPr>
          <p:cNvPr id="17" name="Google Shape;120;p54">
            <a:extLst>
              <a:ext uri="{FF2B5EF4-FFF2-40B4-BE49-F238E27FC236}">
                <a16:creationId xmlns:a16="http://schemas.microsoft.com/office/drawing/2014/main" id="{FA3120DF-39F4-FA46-B7CD-62163A7E95D6}"/>
              </a:ext>
            </a:extLst>
          </p:cNvPr>
          <p:cNvSpPr txBox="1">
            <a:spLocks/>
          </p:cNvSpPr>
          <p:nvPr/>
        </p:nvSpPr>
        <p:spPr>
          <a:xfrm>
            <a:off x="2004544" y="127591"/>
            <a:ext cx="6085571"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sym typeface="Lustria"/>
              </a:rPr>
              <a:t>3.2. Giving Instructions to Students (3/4)</a:t>
            </a:r>
          </a:p>
        </p:txBody>
      </p:sp>
      <p:sp>
        <p:nvSpPr>
          <p:cNvPr id="18" name="TextBox 17">
            <a:extLst>
              <a:ext uri="{FF2B5EF4-FFF2-40B4-BE49-F238E27FC236}">
                <a16:creationId xmlns:a16="http://schemas.microsoft.com/office/drawing/2014/main" id="{4BA4E325-161E-C943-8C42-FA57EFB430C4}"/>
              </a:ext>
            </a:extLst>
          </p:cNvPr>
          <p:cNvSpPr txBox="1"/>
          <p:nvPr/>
        </p:nvSpPr>
        <p:spPr>
          <a:xfrm>
            <a:off x="2002602" y="505725"/>
            <a:ext cx="6432550" cy="276999"/>
          </a:xfrm>
          <a:prstGeom prst="rect">
            <a:avLst/>
          </a:prstGeom>
          <a:noFill/>
        </p:spPr>
        <p:txBody>
          <a:bodyPr wrap="square">
            <a:spAutoFit/>
          </a:bodyPr>
          <a:lstStyle/>
          <a:p>
            <a:r>
              <a:rPr lang="en-US" sz="1200" b="1" dirty="0">
                <a:solidFill>
                  <a:srgbClr val="C43E38"/>
                </a:solidFill>
                <a:ea typeface="Calibri"/>
                <a:cs typeface="Calibri"/>
                <a:sym typeface="Calibri"/>
              </a:rPr>
              <a:t>3.2.2. Differentiating Instructions (2/3)</a:t>
            </a:r>
          </a:p>
        </p:txBody>
      </p:sp>
      <p:sp>
        <p:nvSpPr>
          <p:cNvPr id="21" name="TextBox 20">
            <a:extLst>
              <a:ext uri="{FF2B5EF4-FFF2-40B4-BE49-F238E27FC236}">
                <a16:creationId xmlns:a16="http://schemas.microsoft.com/office/drawing/2014/main" id="{1B8B4020-ADD1-BD43-AC2C-199B932378F5}"/>
              </a:ext>
            </a:extLst>
          </p:cNvPr>
          <p:cNvSpPr txBox="1"/>
          <p:nvPr/>
        </p:nvSpPr>
        <p:spPr>
          <a:xfrm>
            <a:off x="2063203" y="3151256"/>
            <a:ext cx="9980823" cy="1071384"/>
          </a:xfrm>
          <a:prstGeom prst="rect">
            <a:avLst/>
          </a:prstGeom>
          <a:noFill/>
        </p:spPr>
        <p:txBody>
          <a:bodyPr wrap="square" rtlCol="0">
            <a:spAutoFit/>
          </a:bodyPr>
          <a:lstStyle/>
          <a:p>
            <a:pPr marL="0" lvl="2">
              <a:lnSpc>
                <a:spcPct val="150000"/>
              </a:lnSpc>
            </a:pPr>
            <a:r>
              <a:rPr lang="en-US" sz="1050" b="1" i="1" dirty="0">
                <a:ea typeface="Calibri"/>
                <a:cs typeface="Calibri"/>
                <a:sym typeface="Calibri"/>
              </a:rPr>
              <a:t>          </a:t>
            </a:r>
            <a:r>
              <a:rPr lang="en-US" sz="1200" b="1" i="1" dirty="0">
                <a:ea typeface="Calibri"/>
                <a:cs typeface="Calibri"/>
                <a:sym typeface="Calibri"/>
              </a:rPr>
              <a:t>Different levels grouped together</a:t>
            </a:r>
            <a:endParaRPr lang="en-US" sz="1200" i="1" dirty="0">
              <a:ea typeface="Calibri"/>
              <a:cs typeface="Calibri"/>
              <a:sym typeface="Calibri"/>
            </a:endParaRPr>
          </a:p>
          <a:p>
            <a:pPr marL="171450" lvl="2" indent="-171450">
              <a:lnSpc>
                <a:spcPct val="150000"/>
              </a:lnSpc>
              <a:buFont typeface="Wingdings" pitchFamily="2" charset="2"/>
              <a:buChar char="§"/>
            </a:pPr>
            <a:r>
              <a:rPr lang="en-US" sz="1050" dirty="0"/>
              <a:t>Another strategy is to group students with different learning levels to encourage collaboration and peer support.</a:t>
            </a:r>
          </a:p>
          <a:p>
            <a:pPr marL="171450" lvl="2" indent="-171450">
              <a:lnSpc>
                <a:spcPct val="150000"/>
              </a:lnSpc>
              <a:buFont typeface="Wingdings" pitchFamily="2" charset="2"/>
              <a:buChar char="§"/>
            </a:pPr>
            <a:r>
              <a:rPr lang="en-US" sz="1050" dirty="0"/>
              <a:t>If you group students with different levels, make sure to give specific instructions to each student so they are all learning and participating in the project.</a:t>
            </a:r>
          </a:p>
          <a:p>
            <a:pPr marL="171450" lvl="2" indent="-171450">
              <a:lnSpc>
                <a:spcPct val="150000"/>
              </a:lnSpc>
              <a:buFont typeface="Wingdings" pitchFamily="2" charset="2"/>
              <a:buChar char="§"/>
            </a:pPr>
            <a:r>
              <a:rPr lang="en-US" sz="1050" dirty="0"/>
              <a:t>If you find that some student’s behavior is disrupting the group activity, then refer to Appendix B for best practices to </a:t>
            </a:r>
            <a:r>
              <a:rPr lang="en-US" sz="1050" i="1" dirty="0"/>
              <a:t>Managing Students’ Behavioral Challenges </a:t>
            </a:r>
            <a:r>
              <a:rPr lang="en-US" sz="1050" dirty="0"/>
              <a:t>(see B.3).</a:t>
            </a:r>
          </a:p>
        </p:txBody>
      </p:sp>
      <p:sp>
        <p:nvSpPr>
          <p:cNvPr id="24" name="Oval 23">
            <a:extLst>
              <a:ext uri="{FF2B5EF4-FFF2-40B4-BE49-F238E27FC236}">
                <a16:creationId xmlns:a16="http://schemas.microsoft.com/office/drawing/2014/main" id="{26968322-73F0-2B47-B050-E0CE8266B4E1}"/>
              </a:ext>
            </a:extLst>
          </p:cNvPr>
          <p:cNvSpPr/>
          <p:nvPr/>
        </p:nvSpPr>
        <p:spPr>
          <a:xfrm>
            <a:off x="2154151" y="366922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AA73D8A9-3D72-FA44-91DD-2A01B1EB7B35}"/>
              </a:ext>
            </a:extLst>
          </p:cNvPr>
          <p:cNvCxnSpPr>
            <a:cxnSpLocks/>
          </p:cNvCxnSpPr>
          <p:nvPr/>
        </p:nvCxnSpPr>
        <p:spPr>
          <a:xfrm>
            <a:off x="2430991" y="3430124"/>
            <a:ext cx="2139092" cy="0"/>
          </a:xfrm>
          <a:prstGeom prst="line">
            <a:avLst/>
          </a:prstGeom>
          <a:ln>
            <a:solidFill>
              <a:srgbClr val="44C503"/>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DC72E67-5958-1746-B10C-7B0C1F96C210}"/>
              </a:ext>
            </a:extLst>
          </p:cNvPr>
          <p:cNvSpPr txBox="1"/>
          <p:nvPr/>
        </p:nvSpPr>
        <p:spPr>
          <a:xfrm>
            <a:off x="9181104" y="2793312"/>
            <a:ext cx="2734421" cy="232832"/>
          </a:xfrm>
          <a:prstGeom prst="rect">
            <a:avLst/>
          </a:prstGeom>
          <a:noFill/>
        </p:spPr>
        <p:txBody>
          <a:bodyPr wrap="square" rtlCol="0">
            <a:spAutoFit/>
          </a:bodyPr>
          <a:lstStyle/>
          <a:p>
            <a:pPr algn="ctr"/>
            <a:r>
              <a:rPr lang="en-US" sz="900" b="1" dirty="0"/>
              <a:t>Figure 3.3: </a:t>
            </a:r>
            <a:r>
              <a:rPr lang="en-US" sz="900" dirty="0"/>
              <a:t>Activity from Water is Life Project</a:t>
            </a:r>
          </a:p>
        </p:txBody>
      </p:sp>
      <p:pic>
        <p:nvPicPr>
          <p:cNvPr id="30" name="Picture 29" descr="Graphical user interface, text, application, Word&#10;&#10;Description automatically generated">
            <a:extLst>
              <a:ext uri="{FF2B5EF4-FFF2-40B4-BE49-F238E27FC236}">
                <a16:creationId xmlns:a16="http://schemas.microsoft.com/office/drawing/2014/main" id="{F12500CC-12A9-3D4D-B95F-4FA0F822D672}"/>
              </a:ext>
            </a:extLst>
          </p:cNvPr>
          <p:cNvPicPr>
            <a:picLocks noChangeAspect="1"/>
          </p:cNvPicPr>
          <p:nvPr/>
        </p:nvPicPr>
        <p:blipFill rotWithShape="1">
          <a:blip r:embed="rId6">
            <a:extLst>
              <a:ext uri="{28A0092B-C50C-407E-A947-70E740481C1C}">
                <a14:useLocalDpi xmlns:a14="http://schemas.microsoft.com/office/drawing/2010/main" val="0"/>
              </a:ext>
            </a:extLst>
          </a:blip>
          <a:srcRect l="36616" t="32917" r="31519" b="31570"/>
          <a:stretch/>
        </p:blipFill>
        <p:spPr>
          <a:xfrm>
            <a:off x="9128562" y="409073"/>
            <a:ext cx="2839507" cy="2387972"/>
          </a:xfrm>
          <a:prstGeom prst="rect">
            <a:avLst/>
          </a:prstGeom>
          <a:solidFill>
            <a:srgbClr val="EDEBDF"/>
          </a:solidFill>
          <a:ln>
            <a:solidFill>
              <a:schemeClr val="bg2">
                <a:lumMod val="90000"/>
              </a:schemeClr>
            </a:solidFill>
          </a:ln>
          <a:effectLst/>
        </p:spPr>
      </p:pic>
      <p:sp>
        <p:nvSpPr>
          <p:cNvPr id="31" name="Rectangle 30">
            <a:extLst>
              <a:ext uri="{FF2B5EF4-FFF2-40B4-BE49-F238E27FC236}">
                <a16:creationId xmlns:a16="http://schemas.microsoft.com/office/drawing/2014/main" id="{D3FA2342-BA00-B040-BE3F-E17B6E6483ED}"/>
              </a:ext>
            </a:extLst>
          </p:cNvPr>
          <p:cNvSpPr/>
          <p:nvPr/>
        </p:nvSpPr>
        <p:spPr>
          <a:xfrm>
            <a:off x="8588971" y="1835271"/>
            <a:ext cx="4579513" cy="266159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2" name="TextBox 41">
            <a:extLst>
              <a:ext uri="{FF2B5EF4-FFF2-40B4-BE49-F238E27FC236}">
                <a16:creationId xmlns:a16="http://schemas.microsoft.com/office/drawing/2014/main" id="{CEEA8911-D22A-5347-9BEA-EB4A1DF28A84}"/>
              </a:ext>
            </a:extLst>
          </p:cNvPr>
          <p:cNvSpPr txBox="1"/>
          <p:nvPr/>
        </p:nvSpPr>
        <p:spPr>
          <a:xfrm>
            <a:off x="2162539" y="4377362"/>
            <a:ext cx="9831075" cy="1499641"/>
          </a:xfrm>
          <a:prstGeom prst="rect">
            <a:avLst/>
          </a:prstGeom>
          <a:noFill/>
        </p:spPr>
        <p:txBody>
          <a:bodyPr wrap="square">
            <a:spAutoFit/>
          </a:bodyPr>
          <a:lstStyle/>
          <a:p>
            <a:pPr marL="0" lvl="2">
              <a:lnSpc>
                <a:spcPct val="150000"/>
              </a:lnSpc>
            </a:pPr>
            <a:r>
              <a:rPr lang="en-US" sz="1000" b="1" dirty="0"/>
              <a:t>          </a:t>
            </a:r>
            <a:r>
              <a:rPr lang="en-US" sz="1200" b="1" u="sng" dirty="0"/>
              <a:t>Paying attention to students individually:</a:t>
            </a:r>
            <a:endParaRPr lang="en-US" sz="1200" u="sng" dirty="0">
              <a:ea typeface="Calibri"/>
              <a:cs typeface="Calibri"/>
              <a:sym typeface="Calibri"/>
            </a:endParaRPr>
          </a:p>
          <a:p>
            <a:pPr marL="171450" lvl="2" indent="-171450">
              <a:lnSpc>
                <a:spcPct val="150000"/>
              </a:lnSpc>
              <a:buFont typeface="Wingdings" pitchFamily="2" charset="2"/>
              <a:buChar char="§"/>
            </a:pPr>
            <a:r>
              <a:rPr lang="en-US" sz="1000" dirty="0">
                <a:ea typeface="Calibri"/>
                <a:cs typeface="Calibri"/>
                <a:sym typeface="Calibri"/>
              </a:rPr>
              <a:t>When working with groups, please note that paying individual attention to each student is also important.</a:t>
            </a:r>
          </a:p>
          <a:p>
            <a:pPr marL="171450" lvl="2" indent="-171450">
              <a:lnSpc>
                <a:spcPct val="150000"/>
              </a:lnSpc>
              <a:buFont typeface="Wingdings" pitchFamily="2" charset="2"/>
              <a:buChar char="§"/>
            </a:pPr>
            <a:r>
              <a:rPr lang="en-US" sz="1000" dirty="0">
                <a:ea typeface="Calibri"/>
                <a:cs typeface="Calibri"/>
                <a:sym typeface="Calibri"/>
              </a:rPr>
              <a:t>When working with students individually, you can re-explain an activity and make sure that the student understands your instructions and/or newly introduced topics. </a:t>
            </a:r>
          </a:p>
          <a:p>
            <a:pPr marL="171450" lvl="2" indent="-171450">
              <a:lnSpc>
                <a:spcPct val="150000"/>
              </a:lnSpc>
              <a:buFont typeface="Wingdings" pitchFamily="2" charset="2"/>
              <a:buChar char="§"/>
            </a:pPr>
            <a:r>
              <a:rPr lang="en-US" sz="1000" dirty="0">
                <a:ea typeface="Calibri"/>
                <a:cs typeface="Calibri"/>
                <a:sym typeface="Calibri"/>
              </a:rPr>
              <a:t>Make sure there is a quiet space for individual work – if you are conducting your lesson over the phone, you might want to call students individually  or have individual conversations through text or WhatsApp. If you are using zoom to deliver your lessons, you can use breakout rooms for this purpose.</a:t>
            </a:r>
          </a:p>
          <a:p>
            <a:pPr marL="171450" lvl="2" indent="-171450">
              <a:lnSpc>
                <a:spcPct val="150000"/>
              </a:lnSpc>
              <a:buFont typeface="Wingdings" pitchFamily="2" charset="2"/>
              <a:buChar char="§"/>
            </a:pPr>
            <a:endParaRPr lang="en-US" sz="1000" dirty="0">
              <a:ea typeface="Calibri"/>
              <a:cs typeface="Calibri"/>
              <a:sym typeface="Calibri"/>
            </a:endParaRPr>
          </a:p>
        </p:txBody>
      </p:sp>
      <p:grpSp>
        <p:nvGrpSpPr>
          <p:cNvPr id="43" name="Group 42">
            <a:extLst>
              <a:ext uri="{FF2B5EF4-FFF2-40B4-BE49-F238E27FC236}">
                <a16:creationId xmlns:a16="http://schemas.microsoft.com/office/drawing/2014/main" id="{D6168A46-0F67-EB47-AE66-E0C24C55753F}"/>
              </a:ext>
            </a:extLst>
          </p:cNvPr>
          <p:cNvGrpSpPr/>
          <p:nvPr/>
        </p:nvGrpSpPr>
        <p:grpSpPr>
          <a:xfrm>
            <a:off x="2105992" y="4364380"/>
            <a:ext cx="347472" cy="347472"/>
            <a:chOff x="-1390650" y="5838498"/>
            <a:chExt cx="347472" cy="347472"/>
          </a:xfrm>
        </p:grpSpPr>
        <p:pic>
          <p:nvPicPr>
            <p:cNvPr id="44" name="Graphic 43" descr="Children with solid fill">
              <a:extLst>
                <a:ext uri="{FF2B5EF4-FFF2-40B4-BE49-F238E27FC236}">
                  <a16:creationId xmlns:a16="http://schemas.microsoft.com/office/drawing/2014/main" id="{2A471F1E-634D-4B4F-A095-EE09FBFA24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90650" y="5838498"/>
              <a:ext cx="347472" cy="347472"/>
            </a:xfrm>
            <a:prstGeom prst="rect">
              <a:avLst/>
            </a:prstGeom>
          </p:spPr>
        </p:pic>
        <p:pic>
          <p:nvPicPr>
            <p:cNvPr id="45" name="Graphic 44" descr="Children with solid fill">
              <a:extLst>
                <a:ext uri="{FF2B5EF4-FFF2-40B4-BE49-F238E27FC236}">
                  <a16:creationId xmlns:a16="http://schemas.microsoft.com/office/drawing/2014/main" id="{3CBD8736-A52F-A445-AF04-094AD39F1D53}"/>
                </a:ext>
              </a:extLst>
            </p:cNvPr>
            <p:cNvPicPr>
              <a:picLocks noChangeAspect="1"/>
            </p:cNvPicPr>
            <p:nvPr/>
          </p:nvPicPr>
          <p:blipFill rotWithShape="1">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9166" r="48438"/>
            <a:stretch/>
          </p:blipFill>
          <p:spPr>
            <a:xfrm>
              <a:off x="-1289969" y="5838498"/>
              <a:ext cx="77819" cy="347472"/>
            </a:xfrm>
            <a:prstGeom prst="rect">
              <a:avLst/>
            </a:prstGeom>
          </p:spPr>
        </p:pic>
      </p:grpSp>
      <p:grpSp>
        <p:nvGrpSpPr>
          <p:cNvPr id="46" name="Group 45">
            <a:extLst>
              <a:ext uri="{FF2B5EF4-FFF2-40B4-BE49-F238E27FC236}">
                <a16:creationId xmlns:a16="http://schemas.microsoft.com/office/drawing/2014/main" id="{DC25A61D-85E2-8B46-A1B5-73405E3F3DF5}"/>
              </a:ext>
            </a:extLst>
          </p:cNvPr>
          <p:cNvGrpSpPr/>
          <p:nvPr/>
        </p:nvGrpSpPr>
        <p:grpSpPr>
          <a:xfrm>
            <a:off x="2024331" y="5604493"/>
            <a:ext cx="409632" cy="510915"/>
            <a:chOff x="6937185" y="5943600"/>
            <a:chExt cx="353206" cy="347472"/>
          </a:xfrm>
        </p:grpSpPr>
        <p:pic>
          <p:nvPicPr>
            <p:cNvPr id="47" name="Graphic 46" descr="Open hand with plant with solid fill">
              <a:extLst>
                <a:ext uri="{FF2B5EF4-FFF2-40B4-BE49-F238E27FC236}">
                  <a16:creationId xmlns:a16="http://schemas.microsoft.com/office/drawing/2014/main" id="{DD8F613A-2244-7041-AF60-77A71B6DF8C7}"/>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42919" y="5943600"/>
              <a:ext cx="347472" cy="347472"/>
            </a:xfrm>
            <a:prstGeom prst="rect">
              <a:avLst/>
            </a:prstGeom>
          </p:spPr>
        </p:pic>
        <p:pic>
          <p:nvPicPr>
            <p:cNvPr id="48" name="Graphic 47" descr="Open hand with plant with solid fill">
              <a:extLst>
                <a:ext uri="{FF2B5EF4-FFF2-40B4-BE49-F238E27FC236}">
                  <a16:creationId xmlns:a16="http://schemas.microsoft.com/office/drawing/2014/main" id="{510FA85F-2113-BD49-B488-10064364AB43}"/>
                </a:ext>
              </a:extLst>
            </p:cNvPr>
            <p:cNvPicPr>
              <a:picLocks noChangeAspect="1"/>
            </p:cNvPicPr>
            <p:nvPr/>
          </p:nvPicPr>
          <p:blipFill rotWithShape="1">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t="-652" r="19183" b="47528"/>
            <a:stretch/>
          </p:blipFill>
          <p:spPr>
            <a:xfrm>
              <a:off x="6937185" y="5943600"/>
              <a:ext cx="285610" cy="187745"/>
            </a:xfrm>
            <a:prstGeom prst="rect">
              <a:avLst/>
            </a:prstGeom>
          </p:spPr>
        </p:pic>
      </p:grpSp>
      <p:sp>
        <p:nvSpPr>
          <p:cNvPr id="37" name="Rectangle 36">
            <a:extLst>
              <a:ext uri="{FF2B5EF4-FFF2-40B4-BE49-F238E27FC236}">
                <a16:creationId xmlns:a16="http://schemas.microsoft.com/office/drawing/2014/main" id="{9FD6ADDD-DB0C-DA45-9720-338C36A9EAE8}"/>
              </a:ext>
            </a:extLst>
          </p:cNvPr>
          <p:cNvSpPr/>
          <p:nvPr/>
        </p:nvSpPr>
        <p:spPr>
          <a:xfrm>
            <a:off x="2162539" y="5741910"/>
            <a:ext cx="9752986" cy="2192139"/>
          </a:xfrm>
          <a:prstGeom prst="rect">
            <a:avLst/>
          </a:prstGeom>
        </p:spPr>
        <p:txBody>
          <a:bodyPr wrap="square">
            <a:spAutoFit/>
          </a:bodyPr>
          <a:lstStyle/>
          <a:p>
            <a:pPr marL="171450" lvl="2" indent="-171450">
              <a:lnSpc>
                <a:spcPct val="150000"/>
              </a:lnSpc>
              <a:buFont typeface="Wingdings" pitchFamily="2" charset="2"/>
              <a:buChar char="§"/>
            </a:pPr>
            <a:r>
              <a:rPr lang="en-US" sz="1200" b="1" u="sng" dirty="0"/>
              <a:t>Cultivating a nurturing learning environment:</a:t>
            </a:r>
            <a:endParaRPr lang="en-US" sz="1200" u="sng" dirty="0">
              <a:ea typeface="Calibri"/>
              <a:cs typeface="Calibri"/>
              <a:sym typeface="Calibri"/>
            </a:endParaRPr>
          </a:p>
          <a:p>
            <a:pPr marL="171450" lvl="2" indent="-171450">
              <a:lnSpc>
                <a:spcPct val="150000"/>
              </a:lnSpc>
              <a:buFont typeface="Wingdings" pitchFamily="2" charset="2"/>
              <a:buChar char="§"/>
            </a:pPr>
            <a:r>
              <a:rPr lang="en-US" sz="1000" dirty="0">
                <a:ea typeface="Calibri"/>
                <a:cs typeface="Calibri"/>
                <a:sym typeface="Calibri"/>
              </a:rPr>
              <a:t> It is a good idea to constantly reflect with the learners about their strengths and the challenges that they will work towards overcoming. </a:t>
            </a:r>
          </a:p>
          <a:p>
            <a:pPr marL="171450" lvl="2" indent="-171450">
              <a:lnSpc>
                <a:spcPct val="150000"/>
              </a:lnSpc>
              <a:buFont typeface="Wingdings" pitchFamily="2" charset="2"/>
              <a:buChar char="§"/>
            </a:pPr>
            <a:r>
              <a:rPr lang="en-US" sz="1000" dirty="0">
                <a:ea typeface="Calibri"/>
                <a:cs typeface="Calibri"/>
                <a:sym typeface="Calibri"/>
              </a:rPr>
              <a:t>Make sure to only highlight students’ strengths; e.g., “Ali has made wonderful progress in Math and Sara is was amazingly creative with the materials in her art project.”</a:t>
            </a:r>
          </a:p>
          <a:p>
            <a:pPr marL="171450" lvl="2" indent="-171450">
              <a:lnSpc>
                <a:spcPct val="150000"/>
              </a:lnSpc>
              <a:buFont typeface="Wingdings" pitchFamily="2" charset="2"/>
              <a:buChar char="§"/>
            </a:pPr>
            <a:r>
              <a:rPr lang="en-US" sz="1000" dirty="0">
                <a:ea typeface="Calibri"/>
                <a:cs typeface="Calibri"/>
                <a:sym typeface="Calibri"/>
              </a:rPr>
              <a:t>Please keep in mind that your students might have undiagnosed cases of ADHD, Anxiety, Autism or any other learning disability. It is always a good idea to learn the needed tools to manage these students’ behavior without disrupting other learners.</a:t>
            </a:r>
          </a:p>
          <a:p>
            <a:pPr marL="171450" lvl="2" indent="-171450">
              <a:lnSpc>
                <a:spcPct val="150000"/>
              </a:lnSpc>
              <a:buFont typeface="Wingdings" pitchFamily="2" charset="2"/>
              <a:buChar char="§"/>
            </a:pPr>
            <a:r>
              <a:rPr lang="en-US" sz="1000" dirty="0">
                <a:ea typeface="Calibri"/>
                <a:cs typeface="Calibri"/>
                <a:sym typeface="Calibri"/>
              </a:rPr>
              <a:t>It is very important to be careful when choosing your words to keep the environment positive. For example, instead of saying “this is a wrong answer,” you can replace it with “you are very close.” Having a loving environment is very important for students to learn and prosper. </a:t>
            </a:r>
          </a:p>
          <a:p>
            <a:pPr marL="171450" lvl="2" indent="-171450">
              <a:lnSpc>
                <a:spcPct val="150000"/>
              </a:lnSpc>
              <a:buFont typeface="Wingdings" pitchFamily="2" charset="2"/>
              <a:buChar char="§"/>
            </a:pPr>
            <a:r>
              <a:rPr lang="en-US" sz="1000" dirty="0">
                <a:ea typeface="Calibri"/>
                <a:cs typeface="Calibri"/>
                <a:sym typeface="Calibri"/>
              </a:rPr>
              <a:t>When teaching students who are finding a task challenging, keep motivating and encouraging them to keep trying or try alternative pathways until they learn the concept and/or successfully complete the task.</a:t>
            </a:r>
          </a:p>
        </p:txBody>
      </p:sp>
      <p:pic>
        <p:nvPicPr>
          <p:cNvPr id="58" name="Graphic 57" descr="Lightbulb with solid fill">
            <a:extLst>
              <a:ext uri="{FF2B5EF4-FFF2-40B4-BE49-F238E27FC236}">
                <a16:creationId xmlns:a16="http://schemas.microsoft.com/office/drawing/2014/main" id="{D5704264-B677-634D-95F9-B2536D0203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47468" y="3862609"/>
            <a:ext cx="298933" cy="298933"/>
          </a:xfrm>
          <a:prstGeom prst="rect">
            <a:avLst/>
          </a:prstGeom>
        </p:spPr>
      </p:pic>
      <p:cxnSp>
        <p:nvCxnSpPr>
          <p:cNvPr id="32" name="Straight Connector 31">
            <a:extLst>
              <a:ext uri="{FF2B5EF4-FFF2-40B4-BE49-F238E27FC236}">
                <a16:creationId xmlns:a16="http://schemas.microsoft.com/office/drawing/2014/main" id="{092E55DD-9A11-3043-99BE-BA47566C96F8}"/>
              </a:ext>
            </a:extLst>
          </p:cNvPr>
          <p:cNvCxnSpPr>
            <a:cxnSpLocks/>
          </p:cNvCxnSpPr>
          <p:nvPr/>
        </p:nvCxnSpPr>
        <p:spPr>
          <a:xfrm>
            <a:off x="2430991" y="1384519"/>
            <a:ext cx="2042853" cy="2071"/>
          </a:xfrm>
          <a:prstGeom prst="line">
            <a:avLst/>
          </a:prstGeom>
          <a:ln>
            <a:solidFill>
              <a:srgbClr val="44C503"/>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F79356D9-9D6E-3748-8219-2EFCC0C6128F}"/>
              </a:ext>
            </a:extLst>
          </p:cNvPr>
          <p:cNvGrpSpPr/>
          <p:nvPr/>
        </p:nvGrpSpPr>
        <p:grpSpPr>
          <a:xfrm>
            <a:off x="2087963" y="1208293"/>
            <a:ext cx="347472" cy="235726"/>
            <a:chOff x="4362587" y="163921"/>
            <a:chExt cx="347472" cy="235726"/>
          </a:xfrm>
        </p:grpSpPr>
        <p:pic>
          <p:nvPicPr>
            <p:cNvPr id="40" name="Graphic 39" descr="Signal with solid fill">
              <a:extLst>
                <a:ext uri="{FF2B5EF4-FFF2-40B4-BE49-F238E27FC236}">
                  <a16:creationId xmlns:a16="http://schemas.microsoft.com/office/drawing/2014/main" id="{82CFFF82-26BC-6540-A3EA-3D3265A23572}"/>
                </a:ext>
              </a:extLst>
            </p:cNvPr>
            <p:cNvPicPr>
              <a:picLocks noChangeAspect="1"/>
            </p:cNvPicPr>
            <p:nvPr/>
          </p:nvPicPr>
          <p:blipFill rotWithShape="1">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t="32293"/>
            <a:stretch/>
          </p:blipFill>
          <p:spPr>
            <a:xfrm>
              <a:off x="4362587" y="163921"/>
              <a:ext cx="347472" cy="235262"/>
            </a:xfrm>
            <a:prstGeom prst="rect">
              <a:avLst/>
            </a:prstGeom>
          </p:spPr>
        </p:pic>
        <p:pic>
          <p:nvPicPr>
            <p:cNvPr id="41" name="Graphic 40" descr="Signal with solid fill">
              <a:extLst>
                <a:ext uri="{FF2B5EF4-FFF2-40B4-BE49-F238E27FC236}">
                  <a16:creationId xmlns:a16="http://schemas.microsoft.com/office/drawing/2014/main" id="{CC4CD2F4-E94D-3548-9EF1-366CCFAB571C}"/>
                </a:ext>
              </a:extLst>
            </p:cNvPr>
            <p:cNvPicPr>
              <a:picLocks noChangeAspect="1"/>
            </p:cNvPicPr>
            <p:nvPr/>
          </p:nvPicPr>
          <p:blipFill rotWithShape="1">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t="32293"/>
            <a:stretch/>
          </p:blipFill>
          <p:spPr>
            <a:xfrm flipH="1">
              <a:off x="4362587" y="164386"/>
              <a:ext cx="347472" cy="235261"/>
            </a:xfrm>
            <a:prstGeom prst="rect">
              <a:avLst/>
            </a:prstGeom>
          </p:spPr>
        </p:pic>
      </p:grpSp>
      <p:sp>
        <p:nvSpPr>
          <p:cNvPr id="5" name="Rectangle 4">
            <a:extLst>
              <a:ext uri="{FF2B5EF4-FFF2-40B4-BE49-F238E27FC236}">
                <a16:creationId xmlns:a16="http://schemas.microsoft.com/office/drawing/2014/main" id="{E8132C5C-45B1-F74E-BD0A-FB987F65954E}"/>
              </a:ext>
            </a:extLst>
          </p:cNvPr>
          <p:cNvSpPr/>
          <p:nvPr/>
        </p:nvSpPr>
        <p:spPr>
          <a:xfrm>
            <a:off x="2018159" y="815783"/>
            <a:ext cx="5995552" cy="299313"/>
          </a:xfrm>
          <a:prstGeom prst="rect">
            <a:avLst/>
          </a:prstGeom>
        </p:spPr>
        <p:txBody>
          <a:bodyPr wrap="none">
            <a:spAutoFit/>
          </a:bodyPr>
          <a:lstStyle/>
          <a:p>
            <a:pPr marL="171450" lvl="2" indent="-171450">
              <a:lnSpc>
                <a:spcPct val="150000"/>
              </a:lnSpc>
              <a:buFont typeface="Arial"/>
              <a:buChar char="•"/>
            </a:pPr>
            <a:r>
              <a:rPr lang="en-US" sz="1000" dirty="0">
                <a:solidFill>
                  <a:prstClr val="black"/>
                </a:solidFill>
                <a:ea typeface="Calibri"/>
                <a:cs typeface="Calibri"/>
                <a:sym typeface="Calibri"/>
              </a:rPr>
              <a:t>There are two different group types: </a:t>
            </a:r>
            <a:r>
              <a:rPr lang="en-US" sz="1000" b="1" i="1" dirty="0">
                <a:solidFill>
                  <a:srgbClr val="44C503"/>
                </a:solidFill>
                <a:ea typeface="Calibri"/>
                <a:cs typeface="Calibri"/>
                <a:sym typeface="Calibri"/>
              </a:rPr>
              <a:t>similar</a:t>
            </a:r>
            <a:r>
              <a:rPr lang="en-US" sz="1000" i="1" dirty="0">
                <a:solidFill>
                  <a:prstClr val="black"/>
                </a:solidFill>
                <a:ea typeface="Calibri"/>
                <a:cs typeface="Calibri"/>
                <a:sym typeface="Calibri"/>
              </a:rPr>
              <a:t> levels grouped together, </a:t>
            </a:r>
            <a:r>
              <a:rPr lang="en-US" sz="1000" dirty="0">
                <a:solidFill>
                  <a:prstClr val="black"/>
                </a:solidFill>
                <a:ea typeface="Calibri"/>
                <a:cs typeface="Calibri"/>
                <a:sym typeface="Calibri"/>
              </a:rPr>
              <a:t> and </a:t>
            </a:r>
            <a:r>
              <a:rPr lang="en-US" sz="1000" b="1" i="1" dirty="0">
                <a:solidFill>
                  <a:srgbClr val="44C503"/>
                </a:solidFill>
                <a:ea typeface="Calibri"/>
                <a:cs typeface="Calibri"/>
                <a:sym typeface="Calibri"/>
              </a:rPr>
              <a:t> different </a:t>
            </a:r>
            <a:r>
              <a:rPr lang="en-US" sz="1000" i="1" dirty="0">
                <a:solidFill>
                  <a:prstClr val="black"/>
                </a:solidFill>
                <a:ea typeface="Calibri"/>
                <a:cs typeface="Calibri"/>
                <a:sym typeface="Calibri"/>
              </a:rPr>
              <a:t>levels grouped together.</a:t>
            </a:r>
            <a:endParaRPr lang="en-US" sz="1000" dirty="0">
              <a:solidFill>
                <a:prstClr val="black"/>
              </a:solidFill>
              <a:ea typeface="Calibri"/>
              <a:cs typeface="Calibri"/>
              <a:sym typeface="Calibri"/>
            </a:endParaRPr>
          </a:p>
        </p:txBody>
      </p:sp>
      <p:grpSp>
        <p:nvGrpSpPr>
          <p:cNvPr id="49" name="Group 48">
            <a:extLst>
              <a:ext uri="{FF2B5EF4-FFF2-40B4-BE49-F238E27FC236}">
                <a16:creationId xmlns:a16="http://schemas.microsoft.com/office/drawing/2014/main" id="{8A50CEB8-1F28-5449-BD21-A8014D291CE5}"/>
              </a:ext>
            </a:extLst>
          </p:cNvPr>
          <p:cNvGrpSpPr/>
          <p:nvPr/>
        </p:nvGrpSpPr>
        <p:grpSpPr>
          <a:xfrm>
            <a:off x="2084450" y="3136031"/>
            <a:ext cx="347472" cy="347909"/>
            <a:chOff x="405548" y="2922228"/>
            <a:chExt cx="347472" cy="347909"/>
          </a:xfrm>
        </p:grpSpPr>
        <p:pic>
          <p:nvPicPr>
            <p:cNvPr id="50" name="Graphic 49" descr="Signal with solid fill">
              <a:extLst>
                <a:ext uri="{FF2B5EF4-FFF2-40B4-BE49-F238E27FC236}">
                  <a16:creationId xmlns:a16="http://schemas.microsoft.com/office/drawing/2014/main" id="{229E7E83-FC04-5347-8897-3524CFFF9E75}"/>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5548" y="2922228"/>
              <a:ext cx="347472" cy="347472"/>
            </a:xfrm>
            <a:prstGeom prst="rect">
              <a:avLst/>
            </a:prstGeom>
          </p:spPr>
        </p:pic>
        <p:pic>
          <p:nvPicPr>
            <p:cNvPr id="51" name="Graphic 50" descr="Signal with solid fill">
              <a:extLst>
                <a:ext uri="{FF2B5EF4-FFF2-40B4-BE49-F238E27FC236}">
                  <a16:creationId xmlns:a16="http://schemas.microsoft.com/office/drawing/2014/main" id="{7BA8C86A-7CBA-D64D-92FF-436488D2DC09}"/>
                </a:ext>
              </a:extLst>
            </p:cNvPr>
            <p:cNvPicPr>
              <a:picLocks noChangeAspect="1"/>
            </p:cNvPicPr>
            <p:nvPr/>
          </p:nvPicPr>
          <p:blipFill rotWithShape="1">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l="68558"/>
            <a:stretch/>
          </p:blipFill>
          <p:spPr>
            <a:xfrm>
              <a:off x="642838" y="2922665"/>
              <a:ext cx="109251" cy="347472"/>
            </a:xfrm>
            <a:prstGeom prst="rect">
              <a:avLst/>
            </a:prstGeom>
          </p:spPr>
        </p:pic>
        <p:pic>
          <p:nvPicPr>
            <p:cNvPr id="52" name="Graphic 51" descr="Signal with solid fill">
              <a:extLst>
                <a:ext uri="{FF2B5EF4-FFF2-40B4-BE49-F238E27FC236}">
                  <a16:creationId xmlns:a16="http://schemas.microsoft.com/office/drawing/2014/main" id="{299D962B-CF5F-8E41-836E-926DB8A948CD}"/>
                </a:ext>
              </a:extLst>
            </p:cNvPr>
            <p:cNvPicPr>
              <a:picLocks noChangeAspect="1"/>
            </p:cNvPicPr>
            <p:nvPr/>
          </p:nvPicPr>
          <p:blipFill rotWithShape="1">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l="30345" r="49438"/>
            <a:stretch/>
          </p:blipFill>
          <p:spPr>
            <a:xfrm>
              <a:off x="509754" y="2922665"/>
              <a:ext cx="70247" cy="347472"/>
            </a:xfrm>
            <a:prstGeom prst="rect">
              <a:avLst/>
            </a:prstGeom>
          </p:spPr>
        </p:pic>
      </p:grpSp>
      <p:sp>
        <p:nvSpPr>
          <p:cNvPr id="36" name="Slide Number Placeholder 1">
            <a:extLst>
              <a:ext uri="{FF2B5EF4-FFF2-40B4-BE49-F238E27FC236}">
                <a16:creationId xmlns:a16="http://schemas.microsoft.com/office/drawing/2014/main" id="{147E412D-C87E-42FD-B4BA-5029FC08EF0C}"/>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34</a:t>
            </a:fld>
            <a:endParaRPr lang="en-US" dirty="0"/>
          </a:p>
        </p:txBody>
      </p:sp>
    </p:spTree>
    <p:extLst>
      <p:ext uri="{BB962C8B-B14F-4D97-AF65-F5344CB8AC3E}">
        <p14:creationId xmlns:p14="http://schemas.microsoft.com/office/powerpoint/2010/main" val="124886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228CC586-E11E-2942-9300-85748EC4E15E}"/>
              </a:ext>
            </a:extLst>
          </p:cNvPr>
          <p:cNvSpPr/>
          <p:nvPr/>
        </p:nvSpPr>
        <p:spPr>
          <a:xfrm>
            <a:off x="12097343" y="0"/>
            <a:ext cx="1618657" cy="10573987"/>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43C60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3 – Project Implementation</a:t>
            </a:r>
          </a:p>
        </p:txBody>
      </p:sp>
      <p:sp>
        <p:nvSpPr>
          <p:cNvPr id="6" name="Google Shape;120;p54">
            <a:extLst>
              <a:ext uri="{FF2B5EF4-FFF2-40B4-BE49-F238E27FC236}">
                <a16:creationId xmlns:a16="http://schemas.microsoft.com/office/drawing/2014/main" id="{2DB4650B-2CFA-0F4B-97DD-E3975AF484FC}"/>
              </a:ext>
            </a:extLst>
          </p:cNvPr>
          <p:cNvSpPr txBox="1">
            <a:spLocks/>
          </p:cNvSpPr>
          <p:nvPr/>
        </p:nvSpPr>
        <p:spPr>
          <a:xfrm>
            <a:off x="2143989" y="210631"/>
            <a:ext cx="6584427"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sym typeface="Lustria"/>
              </a:rPr>
              <a:t>3.2. Giving Instructions to Students (4/4)</a:t>
            </a:r>
          </a:p>
        </p:txBody>
      </p:sp>
      <p:sp>
        <p:nvSpPr>
          <p:cNvPr id="7" name="Content Placeholder 2">
            <a:extLst>
              <a:ext uri="{FF2B5EF4-FFF2-40B4-BE49-F238E27FC236}">
                <a16:creationId xmlns:a16="http://schemas.microsoft.com/office/drawing/2014/main" id="{7973ECF2-BC63-E94E-BA68-4616C58D58FC}"/>
              </a:ext>
            </a:extLst>
          </p:cNvPr>
          <p:cNvSpPr txBox="1">
            <a:spLocks/>
          </p:cNvSpPr>
          <p:nvPr/>
        </p:nvSpPr>
        <p:spPr>
          <a:xfrm>
            <a:off x="2139870" y="974096"/>
            <a:ext cx="9800494" cy="15940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100" b="1" dirty="0">
                <a:ea typeface="Calibri"/>
                <a:cs typeface="Calibri"/>
                <a:sym typeface="Calibri"/>
              </a:rPr>
              <a:t>            </a:t>
            </a:r>
            <a:r>
              <a:rPr lang="en-US" sz="1100" b="1" u="sng" dirty="0">
                <a:ea typeface="Calibri"/>
                <a:cs typeface="Calibri"/>
                <a:sym typeface="Calibri"/>
              </a:rPr>
              <a:t>Motivating students: </a:t>
            </a:r>
          </a:p>
          <a:p>
            <a:pPr>
              <a:lnSpc>
                <a:spcPct val="100000"/>
              </a:lnSpc>
            </a:pPr>
            <a:r>
              <a:rPr lang="en-US" sz="1100" dirty="0">
                <a:ea typeface="Calibri"/>
                <a:cs typeface="Calibri"/>
                <a:sym typeface="Calibri"/>
              </a:rPr>
              <a:t>Rewards are very important, especially when interacting with students who are finding it challenging to learn.</a:t>
            </a:r>
          </a:p>
          <a:p>
            <a:pPr>
              <a:lnSpc>
                <a:spcPct val="100000"/>
              </a:lnSpc>
            </a:pPr>
            <a:r>
              <a:rPr lang="en-US" sz="1100" dirty="0">
                <a:ea typeface="Calibri"/>
                <a:cs typeface="Calibri"/>
                <a:sym typeface="Calibri"/>
              </a:rPr>
              <a:t>Simple rewards can include getting a sticker, a star, a certificate or any kind of recognition like asking the other students to clap for them.</a:t>
            </a:r>
          </a:p>
          <a:p>
            <a:pPr>
              <a:lnSpc>
                <a:spcPct val="100000"/>
              </a:lnSpc>
            </a:pPr>
            <a:r>
              <a:rPr lang="en-US" sz="1100" dirty="0">
                <a:ea typeface="Calibri"/>
                <a:cs typeface="Calibri"/>
                <a:sym typeface="Calibri"/>
              </a:rPr>
              <a:t>Another effective method to motivate your students for learning is to remind them of their previous successes and that they can do it again; make sure to always  complement their success.</a:t>
            </a:r>
          </a:p>
          <a:p>
            <a:pPr>
              <a:lnSpc>
                <a:spcPct val="100000"/>
              </a:lnSpc>
            </a:pPr>
            <a:r>
              <a:rPr lang="en-US" sz="1100" dirty="0">
                <a:ea typeface="Calibri"/>
                <a:cs typeface="Calibri"/>
                <a:sym typeface="Calibri"/>
              </a:rPr>
              <a:t>There are three main keys for your rewards to work effectively: </a:t>
            </a:r>
            <a:br>
              <a:rPr lang="en-US" sz="1100" dirty="0">
                <a:ea typeface="Calibri"/>
                <a:cs typeface="Calibri"/>
                <a:sym typeface="Calibri"/>
              </a:rPr>
            </a:br>
            <a:endParaRPr lang="en-US" sz="1100" dirty="0">
              <a:ea typeface="Calibri"/>
              <a:cs typeface="Calibri"/>
              <a:sym typeface="Calibri"/>
            </a:endParaRPr>
          </a:p>
          <a:p>
            <a:pPr>
              <a:lnSpc>
                <a:spcPct val="100000"/>
              </a:lnSpc>
            </a:pPr>
            <a:endParaRPr lang="en-US" sz="1100" dirty="0">
              <a:ea typeface="Calibri"/>
              <a:cs typeface="Calibri"/>
              <a:sym typeface="Calibri"/>
            </a:endParaRPr>
          </a:p>
          <a:p>
            <a:pPr>
              <a:lnSpc>
                <a:spcPct val="100000"/>
              </a:lnSpc>
            </a:pPr>
            <a:endParaRPr lang="en-US" sz="1100" dirty="0">
              <a:ea typeface="Calibri"/>
              <a:cs typeface="Calibri"/>
              <a:sym typeface="Calibri"/>
            </a:endParaRPr>
          </a:p>
          <a:p>
            <a:pPr>
              <a:lnSpc>
                <a:spcPct val="100000"/>
              </a:lnSpc>
            </a:pPr>
            <a:endParaRPr lang="en-US" sz="1100" dirty="0">
              <a:ea typeface="Calibri"/>
              <a:cs typeface="Calibri"/>
              <a:sym typeface="Calibri"/>
            </a:endParaRPr>
          </a:p>
          <a:p>
            <a:pPr>
              <a:lnSpc>
                <a:spcPct val="100000"/>
              </a:lnSpc>
            </a:pPr>
            <a:endParaRPr lang="en-US" sz="1100" dirty="0">
              <a:ea typeface="Calibri"/>
              <a:cs typeface="Calibri"/>
              <a:sym typeface="Calibri"/>
            </a:endParaRPr>
          </a:p>
          <a:p>
            <a:pPr marL="0" indent="0">
              <a:lnSpc>
                <a:spcPct val="100000"/>
              </a:lnSpc>
              <a:buNone/>
            </a:pPr>
            <a:endParaRPr lang="en-US" sz="1100" dirty="0">
              <a:ea typeface="Calibri" panose="020F0502020204030204" pitchFamily="34" charset="0"/>
              <a:cs typeface="Arial" panose="020B0604020202020204" pitchFamily="34" charset="0"/>
            </a:endParaRPr>
          </a:p>
          <a:p>
            <a:pPr marL="0" indent="0">
              <a:lnSpc>
                <a:spcPct val="120000"/>
              </a:lnSpc>
              <a:buNone/>
            </a:pPr>
            <a:endParaRPr lang="en-US" sz="1100" dirty="0"/>
          </a:p>
        </p:txBody>
      </p:sp>
      <p:sp>
        <p:nvSpPr>
          <p:cNvPr id="8" name="TextBox 7">
            <a:extLst>
              <a:ext uri="{FF2B5EF4-FFF2-40B4-BE49-F238E27FC236}">
                <a16:creationId xmlns:a16="http://schemas.microsoft.com/office/drawing/2014/main" id="{E6639C8A-CCBD-594C-A456-6C85F95A14D6}"/>
              </a:ext>
            </a:extLst>
          </p:cNvPr>
          <p:cNvSpPr txBox="1"/>
          <p:nvPr/>
        </p:nvSpPr>
        <p:spPr>
          <a:xfrm>
            <a:off x="2139869" y="541258"/>
            <a:ext cx="6432550" cy="276999"/>
          </a:xfrm>
          <a:prstGeom prst="rect">
            <a:avLst/>
          </a:prstGeom>
          <a:noFill/>
        </p:spPr>
        <p:txBody>
          <a:bodyPr wrap="square">
            <a:spAutoFit/>
          </a:bodyPr>
          <a:lstStyle/>
          <a:p>
            <a:r>
              <a:rPr lang="en-US" sz="1200" b="1" dirty="0">
                <a:solidFill>
                  <a:srgbClr val="C43E38"/>
                </a:solidFill>
                <a:ea typeface="Calibri"/>
                <a:cs typeface="Calibri"/>
                <a:sym typeface="Calibri"/>
              </a:rPr>
              <a:t>3.2.2. Differentiating Instructions (3/3)</a:t>
            </a:r>
          </a:p>
        </p:txBody>
      </p:sp>
      <p:sp>
        <p:nvSpPr>
          <p:cNvPr id="9" name="TextBox 8">
            <a:extLst>
              <a:ext uri="{FF2B5EF4-FFF2-40B4-BE49-F238E27FC236}">
                <a16:creationId xmlns:a16="http://schemas.microsoft.com/office/drawing/2014/main" id="{EB14E04E-F75C-A14F-8C77-F32C37B4000E}"/>
              </a:ext>
            </a:extLst>
          </p:cNvPr>
          <p:cNvSpPr txBox="1"/>
          <p:nvPr/>
        </p:nvSpPr>
        <p:spPr>
          <a:xfrm>
            <a:off x="2581822" y="3242075"/>
            <a:ext cx="2409648" cy="894669"/>
          </a:xfrm>
          <a:prstGeom prst="rect">
            <a:avLst/>
          </a:prstGeom>
          <a:noFill/>
        </p:spPr>
        <p:txBody>
          <a:bodyPr wrap="square">
            <a:spAutoFit/>
          </a:bodyPr>
          <a:lstStyle/>
          <a:p>
            <a:pPr>
              <a:lnSpc>
                <a:spcPct val="150000"/>
              </a:lnSpc>
            </a:pPr>
            <a:r>
              <a:rPr lang="en-US" sz="1200" b="1" dirty="0">
                <a:solidFill>
                  <a:srgbClr val="EA7E83"/>
                </a:solidFill>
                <a:ea typeface="Calibri"/>
                <a:cs typeface="Calibri"/>
                <a:sym typeface="Calibri"/>
              </a:rPr>
              <a:t>(1) </a:t>
            </a:r>
            <a:r>
              <a:rPr lang="en-US" sz="1200" dirty="0">
                <a:ea typeface="Calibri"/>
                <a:cs typeface="Calibri"/>
                <a:sym typeface="Calibri"/>
              </a:rPr>
              <a:t>You need to let learners know that they will get a reward after they finish the task.</a:t>
            </a:r>
            <a:endParaRPr lang="en-US" sz="1200" dirty="0"/>
          </a:p>
        </p:txBody>
      </p:sp>
      <p:sp>
        <p:nvSpPr>
          <p:cNvPr id="10" name="TextBox 9">
            <a:extLst>
              <a:ext uri="{FF2B5EF4-FFF2-40B4-BE49-F238E27FC236}">
                <a16:creationId xmlns:a16="http://schemas.microsoft.com/office/drawing/2014/main" id="{272605ED-1541-9E4E-B196-19CD17A09309}"/>
              </a:ext>
            </a:extLst>
          </p:cNvPr>
          <p:cNvSpPr txBox="1"/>
          <p:nvPr/>
        </p:nvSpPr>
        <p:spPr>
          <a:xfrm>
            <a:off x="2620398" y="2771282"/>
            <a:ext cx="3247976" cy="369332"/>
          </a:xfrm>
          <a:prstGeom prst="rect">
            <a:avLst/>
          </a:prstGeom>
          <a:noFill/>
        </p:spPr>
        <p:txBody>
          <a:bodyPr wrap="square">
            <a:spAutoFit/>
          </a:bodyPr>
          <a:lstStyle/>
          <a:p>
            <a:r>
              <a:rPr lang="en-US" b="1" dirty="0">
                <a:solidFill>
                  <a:srgbClr val="EA7E83"/>
                </a:solidFill>
                <a:latin typeface="Calibri" panose="020F0502020204030204" pitchFamily="34" charset="0"/>
                <a:cs typeface="Calibri" panose="020F0502020204030204" pitchFamily="34" charset="0"/>
              </a:rPr>
              <a:t>Initiation &amp; Setup:</a:t>
            </a:r>
          </a:p>
        </p:txBody>
      </p:sp>
      <p:sp>
        <p:nvSpPr>
          <p:cNvPr id="11" name="TextBox 10">
            <a:extLst>
              <a:ext uri="{FF2B5EF4-FFF2-40B4-BE49-F238E27FC236}">
                <a16:creationId xmlns:a16="http://schemas.microsoft.com/office/drawing/2014/main" id="{67DBA9E5-9B8D-BD42-A69D-24247D653105}"/>
              </a:ext>
            </a:extLst>
          </p:cNvPr>
          <p:cNvSpPr txBox="1"/>
          <p:nvPr/>
        </p:nvSpPr>
        <p:spPr>
          <a:xfrm>
            <a:off x="5793978" y="3244632"/>
            <a:ext cx="1997611" cy="894669"/>
          </a:xfrm>
          <a:prstGeom prst="rect">
            <a:avLst/>
          </a:prstGeom>
          <a:noFill/>
        </p:spPr>
        <p:txBody>
          <a:bodyPr wrap="square">
            <a:spAutoFit/>
          </a:bodyPr>
          <a:lstStyle/>
          <a:p>
            <a:pPr>
              <a:lnSpc>
                <a:spcPct val="150000"/>
              </a:lnSpc>
            </a:pPr>
            <a:r>
              <a:rPr lang="en-US" sz="1200" b="1" dirty="0">
                <a:solidFill>
                  <a:srgbClr val="EA7E83"/>
                </a:solidFill>
                <a:ea typeface="Calibri"/>
                <a:cs typeface="Calibri"/>
                <a:sym typeface="Calibri"/>
              </a:rPr>
              <a:t>(2) </a:t>
            </a:r>
            <a:r>
              <a:rPr lang="en-US" sz="1200" dirty="0">
                <a:ea typeface="Calibri"/>
                <a:cs typeface="Calibri"/>
                <a:sym typeface="Calibri"/>
              </a:rPr>
              <a:t>Make sure they know what the reward is and that they are excited to get it.</a:t>
            </a:r>
            <a:endParaRPr lang="en-US" sz="1200" dirty="0"/>
          </a:p>
        </p:txBody>
      </p:sp>
      <p:sp>
        <p:nvSpPr>
          <p:cNvPr id="12" name="TextBox 11">
            <a:extLst>
              <a:ext uri="{FF2B5EF4-FFF2-40B4-BE49-F238E27FC236}">
                <a16:creationId xmlns:a16="http://schemas.microsoft.com/office/drawing/2014/main" id="{E8E23043-651B-9844-9A5E-8304AF056D97}"/>
              </a:ext>
            </a:extLst>
          </p:cNvPr>
          <p:cNvSpPr txBox="1"/>
          <p:nvPr/>
        </p:nvSpPr>
        <p:spPr>
          <a:xfrm>
            <a:off x="5793978" y="2818749"/>
            <a:ext cx="1748023" cy="369332"/>
          </a:xfrm>
          <a:prstGeom prst="rect">
            <a:avLst/>
          </a:prstGeom>
          <a:noFill/>
        </p:spPr>
        <p:txBody>
          <a:bodyPr wrap="square">
            <a:spAutoFit/>
          </a:bodyPr>
          <a:lstStyle/>
          <a:p>
            <a:r>
              <a:rPr lang="en-US" b="1" dirty="0">
                <a:solidFill>
                  <a:srgbClr val="EA7E83"/>
                </a:solidFill>
                <a:latin typeface="Calibri" panose="020F0502020204030204" pitchFamily="34" charset="0"/>
                <a:cs typeface="Calibri" panose="020F0502020204030204" pitchFamily="34" charset="0"/>
              </a:rPr>
              <a:t>Reward Type:</a:t>
            </a:r>
          </a:p>
        </p:txBody>
      </p:sp>
      <p:sp>
        <p:nvSpPr>
          <p:cNvPr id="14" name="TextBox 13">
            <a:extLst>
              <a:ext uri="{FF2B5EF4-FFF2-40B4-BE49-F238E27FC236}">
                <a16:creationId xmlns:a16="http://schemas.microsoft.com/office/drawing/2014/main" id="{5044485C-D190-DA41-949D-304E0B0719F8}"/>
              </a:ext>
            </a:extLst>
          </p:cNvPr>
          <p:cNvSpPr txBox="1"/>
          <p:nvPr/>
        </p:nvSpPr>
        <p:spPr>
          <a:xfrm>
            <a:off x="8651351" y="3189301"/>
            <a:ext cx="2818755" cy="1171667"/>
          </a:xfrm>
          <a:prstGeom prst="rect">
            <a:avLst/>
          </a:prstGeom>
          <a:noFill/>
        </p:spPr>
        <p:txBody>
          <a:bodyPr wrap="square">
            <a:spAutoFit/>
          </a:bodyPr>
          <a:lstStyle/>
          <a:p>
            <a:pPr>
              <a:lnSpc>
                <a:spcPct val="150000"/>
              </a:lnSpc>
            </a:pPr>
            <a:r>
              <a:rPr lang="en-US" sz="1200" b="1" dirty="0">
                <a:solidFill>
                  <a:srgbClr val="EA7E83"/>
                </a:solidFill>
                <a:ea typeface="Calibri"/>
                <a:cs typeface="Calibri"/>
                <a:sym typeface="Calibri"/>
              </a:rPr>
              <a:t>(3) </a:t>
            </a:r>
            <a:r>
              <a:rPr lang="en-US" sz="1200" dirty="0">
                <a:ea typeface="Calibri"/>
                <a:cs typeface="Calibri"/>
                <a:sym typeface="Calibri"/>
              </a:rPr>
              <a:t>Refrain from using rewards to punish students – please do not take away a reward if they misbehave. </a:t>
            </a:r>
            <a:r>
              <a:rPr lang="en-US" sz="1200" b="1" dirty="0">
                <a:ea typeface="Calibri"/>
                <a:cs typeface="Calibri"/>
                <a:sym typeface="Calibri"/>
              </a:rPr>
              <a:t>Keep the reward associated with success.</a:t>
            </a:r>
            <a:endParaRPr lang="en-US" sz="1200" b="1" dirty="0"/>
          </a:p>
        </p:txBody>
      </p:sp>
      <p:sp>
        <p:nvSpPr>
          <p:cNvPr id="15" name="TextBox 14">
            <a:extLst>
              <a:ext uri="{FF2B5EF4-FFF2-40B4-BE49-F238E27FC236}">
                <a16:creationId xmlns:a16="http://schemas.microsoft.com/office/drawing/2014/main" id="{6D0A47CA-5AF7-5648-99FB-3473F997EEDF}"/>
              </a:ext>
            </a:extLst>
          </p:cNvPr>
          <p:cNvSpPr txBox="1"/>
          <p:nvPr/>
        </p:nvSpPr>
        <p:spPr>
          <a:xfrm>
            <a:off x="8661171" y="2818749"/>
            <a:ext cx="3502359" cy="369332"/>
          </a:xfrm>
          <a:prstGeom prst="rect">
            <a:avLst/>
          </a:prstGeom>
          <a:noFill/>
        </p:spPr>
        <p:txBody>
          <a:bodyPr wrap="square">
            <a:spAutoFit/>
          </a:bodyPr>
          <a:lstStyle/>
          <a:p>
            <a:r>
              <a:rPr lang="en-US" b="1" dirty="0">
                <a:solidFill>
                  <a:srgbClr val="EA7E83"/>
                </a:solidFill>
                <a:latin typeface="Calibri" panose="020F0502020204030204" pitchFamily="34" charset="0"/>
                <a:cs typeface="Calibri" panose="020F0502020204030204" pitchFamily="34" charset="0"/>
              </a:rPr>
              <a:t>Reward Versus Punishment</a:t>
            </a:r>
          </a:p>
        </p:txBody>
      </p:sp>
      <p:pic>
        <p:nvPicPr>
          <p:cNvPr id="16" name="Graphic 15" descr="Excellent with solid fill">
            <a:extLst>
              <a:ext uri="{FF2B5EF4-FFF2-40B4-BE49-F238E27FC236}">
                <a16:creationId xmlns:a16="http://schemas.microsoft.com/office/drawing/2014/main" id="{554E9377-25D3-3943-A19B-0FF6CEDC67EA}"/>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11947" y="2662841"/>
            <a:ext cx="649224" cy="649224"/>
          </a:xfrm>
          <a:prstGeom prst="rect">
            <a:avLst/>
          </a:prstGeom>
        </p:spPr>
      </p:pic>
      <p:pic>
        <p:nvPicPr>
          <p:cNvPr id="17" name="Graphic 16" descr="Medal with solid fill">
            <a:extLst>
              <a:ext uri="{FF2B5EF4-FFF2-40B4-BE49-F238E27FC236}">
                <a16:creationId xmlns:a16="http://schemas.microsoft.com/office/drawing/2014/main" id="{1559A009-E077-AD48-84F3-55057CE5772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3481" y="2766082"/>
            <a:ext cx="490512" cy="490512"/>
          </a:xfrm>
          <a:prstGeom prst="rect">
            <a:avLst/>
          </a:prstGeom>
        </p:spPr>
      </p:pic>
      <p:grpSp>
        <p:nvGrpSpPr>
          <p:cNvPr id="18" name="Group 17">
            <a:extLst>
              <a:ext uri="{FF2B5EF4-FFF2-40B4-BE49-F238E27FC236}">
                <a16:creationId xmlns:a16="http://schemas.microsoft.com/office/drawing/2014/main" id="{00CE3922-3B0B-FD4F-A6C4-602923E89A09}"/>
              </a:ext>
            </a:extLst>
          </p:cNvPr>
          <p:cNvGrpSpPr/>
          <p:nvPr/>
        </p:nvGrpSpPr>
        <p:grpSpPr>
          <a:xfrm>
            <a:off x="2121346" y="4644995"/>
            <a:ext cx="9310861" cy="2026738"/>
            <a:chOff x="2161020" y="2982802"/>
            <a:chExt cx="8550101" cy="2026738"/>
          </a:xfrm>
        </p:grpSpPr>
        <p:sp>
          <p:nvSpPr>
            <p:cNvPr id="19" name="Rectangle 18">
              <a:extLst>
                <a:ext uri="{FF2B5EF4-FFF2-40B4-BE49-F238E27FC236}">
                  <a16:creationId xmlns:a16="http://schemas.microsoft.com/office/drawing/2014/main" id="{18CF69B7-E69B-384E-88D8-35C702EAEC19}"/>
                </a:ext>
              </a:extLst>
            </p:cNvPr>
            <p:cNvSpPr/>
            <p:nvPr/>
          </p:nvSpPr>
          <p:spPr>
            <a:xfrm>
              <a:off x="2161020" y="2982802"/>
              <a:ext cx="8550101" cy="2026738"/>
            </a:xfrm>
            <a:prstGeom prst="rect">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lvl="1"/>
              <a:r>
                <a:rPr lang="en-US" sz="1400" b="1" dirty="0">
                  <a:solidFill>
                    <a:srgbClr val="D9232D"/>
                  </a:solidFill>
                </a:rPr>
                <a:t>Tip: </a:t>
              </a:r>
            </a:p>
            <a:p>
              <a:pPr marL="628650" lvl="1" indent="-171450">
                <a:lnSpc>
                  <a:spcPct val="150000"/>
                </a:lnSpc>
                <a:buFont typeface="Wingdings" panose="05000000000000000000" pitchFamily="2" charset="2"/>
                <a:buChar char="§"/>
              </a:pPr>
              <a:r>
                <a:rPr lang="en-US" sz="1100" dirty="0">
                  <a:solidFill>
                    <a:schemeClr val="tx1"/>
                  </a:solidFill>
                  <a:ea typeface="Calibri"/>
                  <a:cs typeface="Calibri"/>
                  <a:sym typeface="Calibri"/>
                </a:rPr>
                <a:t>You can apply these best practices to motivate students in general. However, motivation is essential when they are facing a learning difficulty.</a:t>
              </a:r>
            </a:p>
            <a:p>
              <a:pPr marL="628650" lvl="1" indent="-171450">
                <a:lnSpc>
                  <a:spcPct val="150000"/>
                </a:lnSpc>
                <a:buFont typeface="Wingdings" panose="05000000000000000000" pitchFamily="2" charset="2"/>
                <a:buChar char="§"/>
              </a:pPr>
              <a:r>
                <a:rPr lang="en-US" sz="1100" dirty="0">
                  <a:solidFill>
                    <a:schemeClr val="tx1"/>
                  </a:solidFill>
                  <a:ea typeface="Calibri"/>
                  <a:cs typeface="Calibri"/>
                  <a:sym typeface="Calibri"/>
                </a:rPr>
                <a:t>Create an environment for your students to feel comfortable asking questions when they do not understand something. For example, avoid not answering questions arguing that the student was not paying attention.</a:t>
              </a:r>
            </a:p>
            <a:p>
              <a:pPr marL="628650" lvl="1" indent="-171450">
                <a:lnSpc>
                  <a:spcPct val="150000"/>
                </a:lnSpc>
                <a:buFont typeface="Wingdings" panose="05000000000000000000" pitchFamily="2" charset="2"/>
                <a:buChar char="§"/>
              </a:pPr>
              <a:r>
                <a:rPr lang="en-US" sz="1100" dirty="0">
                  <a:solidFill>
                    <a:schemeClr val="tx1"/>
                  </a:solidFill>
                  <a:ea typeface="Calibri"/>
                  <a:cs typeface="Calibri"/>
                  <a:sym typeface="Calibri"/>
                </a:rPr>
                <a:t>Continually ask them if they have questions after you introduce activities and thank them for their questions when they ask. </a:t>
              </a:r>
            </a:p>
            <a:p>
              <a:pPr marL="628650" lvl="1" indent="-171450">
                <a:lnSpc>
                  <a:spcPct val="150000"/>
                </a:lnSpc>
                <a:buFont typeface="Wingdings" panose="05000000000000000000" pitchFamily="2" charset="2"/>
                <a:buChar char="§"/>
              </a:pPr>
              <a:r>
                <a:rPr lang="en-US" sz="1100" dirty="0">
                  <a:solidFill>
                    <a:schemeClr val="tx1"/>
                  </a:solidFill>
                  <a:ea typeface="Calibri"/>
                  <a:cs typeface="Calibri"/>
                  <a:sym typeface="Calibri"/>
                </a:rPr>
                <a:t>You can also create a system for questions. For example, you can ask them to quietly raise their hands when they have questions. </a:t>
              </a:r>
            </a:p>
            <a:p>
              <a:pPr lvl="1">
                <a:lnSpc>
                  <a:spcPct val="150000"/>
                </a:lnSpc>
              </a:pPr>
              <a:endParaRPr lang="en-US" sz="1100" dirty="0">
                <a:solidFill>
                  <a:schemeClr val="tx1"/>
                </a:solidFill>
                <a:ea typeface="Calibri"/>
                <a:cs typeface="Calibri"/>
                <a:sym typeface="Calibri"/>
              </a:endParaRPr>
            </a:p>
            <a:p>
              <a:pPr lvl="1"/>
              <a:endParaRPr lang="en-US" sz="1100" dirty="0">
                <a:solidFill>
                  <a:schemeClr val="tx1"/>
                </a:solidFill>
                <a:ea typeface="Calibri"/>
                <a:cs typeface="Calibri"/>
                <a:sym typeface="Calibri"/>
              </a:endParaRPr>
            </a:p>
          </p:txBody>
        </p:sp>
        <p:pic>
          <p:nvPicPr>
            <p:cNvPr id="20" name="Graphic 19" descr="Lightbulb with solid fill">
              <a:extLst>
                <a:ext uri="{FF2B5EF4-FFF2-40B4-BE49-F238E27FC236}">
                  <a16:creationId xmlns:a16="http://schemas.microsoft.com/office/drawing/2014/main" id="{8F4154ED-904C-8B47-BEAC-02C4F872957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63291" y="3047875"/>
              <a:ext cx="458205" cy="458205"/>
            </a:xfrm>
            <a:prstGeom prst="rect">
              <a:avLst/>
            </a:prstGeom>
          </p:spPr>
        </p:pic>
      </p:grpSp>
      <p:sp>
        <p:nvSpPr>
          <p:cNvPr id="25" name="Rectangle 24">
            <a:extLst>
              <a:ext uri="{FF2B5EF4-FFF2-40B4-BE49-F238E27FC236}">
                <a16:creationId xmlns:a16="http://schemas.microsoft.com/office/drawing/2014/main" id="{46FB02FF-C14C-0B4D-91B2-F8AE04BB93A8}"/>
              </a:ext>
            </a:extLst>
          </p:cNvPr>
          <p:cNvSpPr/>
          <p:nvPr/>
        </p:nvSpPr>
        <p:spPr>
          <a:xfrm>
            <a:off x="2121346" y="7890933"/>
            <a:ext cx="9310863" cy="2135717"/>
          </a:xfrm>
          <a:prstGeom prst="rect">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tIns="251999" rtlCol="0" anchor="t"/>
          <a:lstStyle/>
          <a:p>
            <a:pPr lvl="1"/>
            <a:r>
              <a:rPr lang="en-US" sz="1400" b="1" dirty="0">
                <a:solidFill>
                  <a:srgbClr val="E61831"/>
                </a:solidFill>
              </a:rPr>
              <a:t>Tip - Advanced: </a:t>
            </a:r>
          </a:p>
          <a:p>
            <a:pPr lvl="1">
              <a:lnSpc>
                <a:spcPct val="150000"/>
              </a:lnSpc>
            </a:pPr>
            <a:r>
              <a:rPr lang="en-US" sz="1100" dirty="0">
                <a:solidFill>
                  <a:schemeClr val="tx1"/>
                </a:solidFill>
                <a:ea typeface="Calibri"/>
                <a:cs typeface="Calibri"/>
                <a:sym typeface="Calibri"/>
              </a:rPr>
              <a:t>These tips are for advanced educators who feel comfortable working with different students’ levels:</a:t>
            </a:r>
          </a:p>
          <a:p>
            <a:pPr marL="628650" lvl="1" indent="-171450">
              <a:lnSpc>
                <a:spcPct val="150000"/>
              </a:lnSpc>
              <a:buFont typeface="Wingdings" pitchFamily="2" charset="2"/>
              <a:buChar char="§"/>
            </a:pPr>
            <a:r>
              <a:rPr lang="en-US" sz="1100" dirty="0">
                <a:solidFill>
                  <a:schemeClr val="tx1"/>
                </a:solidFill>
                <a:ea typeface="Calibri"/>
                <a:cs typeface="Calibri"/>
                <a:sym typeface="Calibri"/>
              </a:rPr>
              <a:t>To keep things interesting, you can choose different time slots to alternate between group and individual activities.  </a:t>
            </a:r>
          </a:p>
          <a:p>
            <a:pPr marL="628650" lvl="1" indent="-171450">
              <a:lnSpc>
                <a:spcPct val="150000"/>
              </a:lnSpc>
              <a:buFont typeface="Wingdings" pitchFamily="2" charset="2"/>
              <a:buChar char="§"/>
            </a:pPr>
            <a:r>
              <a:rPr lang="en-US" sz="1100" dirty="0">
                <a:solidFill>
                  <a:schemeClr val="tx1"/>
                </a:solidFill>
                <a:ea typeface="Calibri"/>
                <a:cs typeface="Calibri"/>
                <a:sym typeface="Calibri"/>
              </a:rPr>
              <a:t>If you are individually working with a student, then make sure you have suitable activities (i.e., activities not requiring peers to complete them). </a:t>
            </a:r>
          </a:p>
          <a:p>
            <a:pPr marL="628650" lvl="1" indent="-171450">
              <a:lnSpc>
                <a:spcPct val="150000"/>
              </a:lnSpc>
              <a:buFont typeface="Wingdings" pitchFamily="2" charset="2"/>
              <a:buChar char="§"/>
            </a:pPr>
            <a:r>
              <a:rPr lang="en-US" sz="1100" dirty="0">
                <a:solidFill>
                  <a:schemeClr val="tx1"/>
                </a:solidFill>
                <a:ea typeface="Calibri"/>
                <a:cs typeface="Calibri"/>
                <a:sym typeface="Calibri"/>
              </a:rPr>
              <a:t>You can also create an individual education plan for your weak students to work with them individually – this plan should be fully customized to your student’s interest, environment and his/her own weaknesses and strengths. This recommendation would be easier if you are in a school environment.  </a:t>
            </a:r>
          </a:p>
          <a:p>
            <a:pPr lvl="1">
              <a:lnSpc>
                <a:spcPct val="120000"/>
              </a:lnSpc>
            </a:pPr>
            <a:endParaRPr lang="en-US" sz="1100" dirty="0">
              <a:solidFill>
                <a:schemeClr val="tx1"/>
              </a:solidFill>
              <a:ea typeface="Calibri"/>
              <a:cs typeface="Calibri"/>
              <a:sym typeface="Calibri"/>
            </a:endParaRPr>
          </a:p>
          <a:p>
            <a:pPr lvl="1"/>
            <a:endParaRPr lang="en-US" sz="1100" dirty="0">
              <a:solidFill>
                <a:schemeClr val="tx1"/>
              </a:solidFill>
            </a:endParaRPr>
          </a:p>
        </p:txBody>
      </p:sp>
      <p:pic>
        <p:nvPicPr>
          <p:cNvPr id="26" name="Graphic 25" descr="Lightbulb with solid fill">
            <a:extLst>
              <a:ext uri="{FF2B5EF4-FFF2-40B4-BE49-F238E27FC236}">
                <a16:creationId xmlns:a16="http://schemas.microsoft.com/office/drawing/2014/main" id="{37A33122-55D7-694D-9623-97B696B585E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35773" y="8015691"/>
            <a:ext cx="458205" cy="458205"/>
          </a:xfrm>
          <a:prstGeom prst="rect">
            <a:avLst/>
          </a:prstGeom>
        </p:spPr>
      </p:pic>
      <p:sp>
        <p:nvSpPr>
          <p:cNvPr id="28" name="Rectangle 27">
            <a:extLst>
              <a:ext uri="{FF2B5EF4-FFF2-40B4-BE49-F238E27FC236}">
                <a16:creationId xmlns:a16="http://schemas.microsoft.com/office/drawing/2014/main" id="{F44473F6-F7CB-104C-BA70-8E3F14BAD28E}"/>
              </a:ext>
            </a:extLst>
          </p:cNvPr>
          <p:cNvSpPr/>
          <p:nvPr/>
        </p:nvSpPr>
        <p:spPr>
          <a:xfrm>
            <a:off x="2121347" y="6939497"/>
            <a:ext cx="9310862" cy="811415"/>
          </a:xfrm>
          <a:prstGeom prst="rect">
            <a:avLst/>
          </a:prstGeom>
          <a:solidFill>
            <a:srgbClr val="F6F3E4"/>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lvl="1"/>
            <a:r>
              <a:rPr lang="en-US" sz="1400" b="1" dirty="0">
                <a:solidFill>
                  <a:srgbClr val="D9232D"/>
                </a:solidFill>
              </a:rPr>
              <a:t>Remember: </a:t>
            </a:r>
            <a:endParaRPr lang="en-US" sz="1400" dirty="0">
              <a:ea typeface="Calibri"/>
              <a:cs typeface="Calibri"/>
              <a:sym typeface="Calibri"/>
            </a:endParaRPr>
          </a:p>
          <a:p>
            <a:pPr lvl="1"/>
            <a:r>
              <a:rPr lang="en-US" sz="1100" dirty="0">
                <a:solidFill>
                  <a:prstClr val="black"/>
                </a:solidFill>
                <a:ea typeface="Calibri"/>
                <a:cs typeface="Calibri"/>
                <a:sym typeface="Calibri"/>
              </a:rPr>
              <a:t> Your understanding and encouragement are the pillars for this learning experience to result in students’ growth!  </a:t>
            </a:r>
            <a:endParaRPr lang="en-US" sz="1100" dirty="0">
              <a:solidFill>
                <a:schemeClr val="tx1"/>
              </a:solidFill>
            </a:endParaRPr>
          </a:p>
        </p:txBody>
      </p:sp>
      <p:pic>
        <p:nvPicPr>
          <p:cNvPr id="29" name="Graphic 28" descr="Alarm clock with solid fill">
            <a:extLst>
              <a:ext uri="{FF2B5EF4-FFF2-40B4-BE49-F238E27FC236}">
                <a16:creationId xmlns:a16="http://schemas.microsoft.com/office/drawing/2014/main" id="{EE2EFD2A-5C6F-454C-8AFB-3EB581E3C551}"/>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72609" y="7060414"/>
            <a:ext cx="445161" cy="445161"/>
          </a:xfrm>
          <a:prstGeom prst="rect">
            <a:avLst/>
          </a:prstGeom>
        </p:spPr>
      </p:pic>
      <p:pic>
        <p:nvPicPr>
          <p:cNvPr id="30" name="Graphic 29" descr="Aspiration with solid fill">
            <a:extLst>
              <a:ext uri="{FF2B5EF4-FFF2-40B4-BE49-F238E27FC236}">
                <a16:creationId xmlns:a16="http://schemas.microsoft.com/office/drawing/2014/main" id="{323C6652-FCB2-F741-9540-8D4B408FF07E}"/>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23665">
            <a:off x="2035902" y="2767437"/>
            <a:ext cx="649224" cy="649224"/>
          </a:xfrm>
          <a:prstGeom prst="rect">
            <a:avLst/>
          </a:prstGeom>
        </p:spPr>
      </p:pic>
      <p:grpSp>
        <p:nvGrpSpPr>
          <p:cNvPr id="31" name="Group 30">
            <a:extLst>
              <a:ext uri="{FF2B5EF4-FFF2-40B4-BE49-F238E27FC236}">
                <a16:creationId xmlns:a16="http://schemas.microsoft.com/office/drawing/2014/main" id="{2F044433-60E7-8648-A343-4ADE01F08230}"/>
              </a:ext>
            </a:extLst>
          </p:cNvPr>
          <p:cNvGrpSpPr/>
          <p:nvPr/>
        </p:nvGrpSpPr>
        <p:grpSpPr>
          <a:xfrm>
            <a:off x="2179544" y="914303"/>
            <a:ext cx="347472" cy="347472"/>
            <a:chOff x="376351" y="587917"/>
            <a:chExt cx="347472" cy="347472"/>
          </a:xfrm>
        </p:grpSpPr>
        <p:pic>
          <p:nvPicPr>
            <p:cNvPr id="32" name="Graphic 31" descr="Star-struck face outline with solid fill">
              <a:extLst>
                <a:ext uri="{FF2B5EF4-FFF2-40B4-BE49-F238E27FC236}">
                  <a16:creationId xmlns:a16="http://schemas.microsoft.com/office/drawing/2014/main" id="{40A6405E-EB94-0F4A-A583-86A018AEE53A}"/>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6351" y="587917"/>
              <a:ext cx="347472" cy="347472"/>
            </a:xfrm>
            <a:prstGeom prst="rect">
              <a:avLst/>
            </a:prstGeom>
          </p:spPr>
        </p:pic>
        <p:pic>
          <p:nvPicPr>
            <p:cNvPr id="33" name="Graphic 32" descr="Star-struck face outline with solid fill">
              <a:extLst>
                <a:ext uri="{FF2B5EF4-FFF2-40B4-BE49-F238E27FC236}">
                  <a16:creationId xmlns:a16="http://schemas.microsoft.com/office/drawing/2014/main" id="{82549A89-9952-164F-A490-C51F79659A67}"/>
                </a:ext>
              </a:extLst>
            </p:cNvPr>
            <p:cNvPicPr>
              <a:picLocks noChangeAspect="1"/>
            </p:cNvPicPr>
            <p:nvPr/>
          </p:nvPicPr>
          <p:blipFill rotWithShape="1">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l="24215" t="28741" r="21988" b="43846"/>
            <a:stretch/>
          </p:blipFill>
          <p:spPr>
            <a:xfrm>
              <a:off x="456623" y="688316"/>
              <a:ext cx="186927" cy="95249"/>
            </a:xfrm>
            <a:prstGeom prst="rect">
              <a:avLst/>
            </a:prstGeom>
          </p:spPr>
        </p:pic>
      </p:grpSp>
      <p:pic>
        <p:nvPicPr>
          <p:cNvPr id="34" name="Graphic 33" descr="Trophy with solid fill">
            <a:extLst>
              <a:ext uri="{FF2B5EF4-FFF2-40B4-BE49-F238E27FC236}">
                <a16:creationId xmlns:a16="http://schemas.microsoft.com/office/drawing/2014/main" id="{30F31A4D-9FCC-C44F-BD94-17AFB7F6C863}"/>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411832" y="3039004"/>
            <a:ext cx="457723" cy="457723"/>
          </a:xfrm>
          <a:prstGeom prst="rect">
            <a:avLst/>
          </a:prstGeom>
        </p:spPr>
      </p:pic>
      <p:sp>
        <p:nvSpPr>
          <p:cNvPr id="35" name="Slide Number Placeholder 1">
            <a:extLst>
              <a:ext uri="{FF2B5EF4-FFF2-40B4-BE49-F238E27FC236}">
                <a16:creationId xmlns:a16="http://schemas.microsoft.com/office/drawing/2014/main" id="{246637DA-64F3-460F-A79E-381153D41631}"/>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35</a:t>
            </a:fld>
            <a:endParaRPr lang="en-US" dirty="0"/>
          </a:p>
        </p:txBody>
      </p:sp>
    </p:spTree>
    <p:extLst>
      <p:ext uri="{BB962C8B-B14F-4D97-AF65-F5344CB8AC3E}">
        <p14:creationId xmlns:p14="http://schemas.microsoft.com/office/powerpoint/2010/main" val="1171581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228CC586-E11E-2942-9300-85748EC4E15E}"/>
              </a:ext>
            </a:extLst>
          </p:cNvPr>
          <p:cNvSpPr/>
          <p:nvPr/>
        </p:nvSpPr>
        <p:spPr>
          <a:xfrm>
            <a:off x="12097343" y="0"/>
            <a:ext cx="1618657" cy="10573987"/>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43C60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3 – Project Implementation</a:t>
            </a:r>
          </a:p>
        </p:txBody>
      </p:sp>
      <p:sp>
        <p:nvSpPr>
          <p:cNvPr id="6" name="Google Shape;120;p54">
            <a:extLst>
              <a:ext uri="{FF2B5EF4-FFF2-40B4-BE49-F238E27FC236}">
                <a16:creationId xmlns:a16="http://schemas.microsoft.com/office/drawing/2014/main" id="{63100C9B-5052-4B48-81CE-958985D1EA72}"/>
              </a:ext>
            </a:extLst>
          </p:cNvPr>
          <p:cNvSpPr txBox="1">
            <a:spLocks/>
          </p:cNvSpPr>
          <p:nvPr/>
        </p:nvSpPr>
        <p:spPr>
          <a:xfrm>
            <a:off x="2003983" y="183518"/>
            <a:ext cx="5285547" cy="431026"/>
          </a:xfrm>
          <a:prstGeom prst="rect">
            <a:avLst/>
          </a:prstGeom>
          <a:noFill/>
          <a:ln>
            <a:noFill/>
          </a:ln>
        </p:spPr>
        <p:txBody>
          <a:bodyPr spcFirstLastPara="1" vert="horz" wrap="square" lIns="91425" tIns="45700" rIns="91425" bIns="45700" rtlCol="0" anchor="ctr" anchorCtr="0">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sym typeface="Lustria"/>
              </a:rPr>
              <a:t>3.3. Fostering Effective Learning Environment (1/4)</a:t>
            </a:r>
          </a:p>
        </p:txBody>
      </p:sp>
      <p:sp>
        <p:nvSpPr>
          <p:cNvPr id="7" name="Content Placeholder 2">
            <a:extLst>
              <a:ext uri="{FF2B5EF4-FFF2-40B4-BE49-F238E27FC236}">
                <a16:creationId xmlns:a16="http://schemas.microsoft.com/office/drawing/2014/main" id="{0DFD93C6-4E30-4446-B510-C326F201ED88}"/>
              </a:ext>
            </a:extLst>
          </p:cNvPr>
          <p:cNvSpPr txBox="1">
            <a:spLocks/>
          </p:cNvSpPr>
          <p:nvPr/>
        </p:nvSpPr>
        <p:spPr>
          <a:xfrm>
            <a:off x="2025039" y="608808"/>
            <a:ext cx="6496498" cy="31744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itchFamily="2" charset="2"/>
              <a:buChar char="§"/>
            </a:pPr>
            <a:r>
              <a:rPr lang="en-US" sz="1050" dirty="0"/>
              <a:t>A learning environment results from the collaboration between educators (teachers, facilitators, volunteers), students, and parents, as indicated in Figure 3.4. </a:t>
            </a:r>
          </a:p>
          <a:p>
            <a:pPr>
              <a:lnSpc>
                <a:spcPct val="120000"/>
              </a:lnSpc>
              <a:buFont typeface="Wingdings" pitchFamily="2" charset="2"/>
              <a:buChar char="§"/>
            </a:pPr>
            <a:endParaRPr lang="en-US" sz="1200" b="1" dirty="0">
              <a:solidFill>
                <a:srgbClr val="C43E38"/>
              </a:solidFill>
            </a:endParaRPr>
          </a:p>
          <a:p>
            <a:pPr>
              <a:lnSpc>
                <a:spcPct val="100000"/>
              </a:lnSpc>
              <a:buFont typeface="Wingdings" pitchFamily="2" charset="2"/>
              <a:buChar char="§"/>
            </a:pPr>
            <a:r>
              <a:rPr lang="en-US" sz="1100" dirty="0"/>
              <a:t>An effective learning environment enables students to feel safe to make mistakes, so they do not refrain from engaging during the lesson. </a:t>
            </a:r>
          </a:p>
          <a:p>
            <a:pPr>
              <a:lnSpc>
                <a:spcPct val="100000"/>
              </a:lnSpc>
              <a:buFont typeface="Wingdings" pitchFamily="2" charset="2"/>
              <a:buChar char="§"/>
            </a:pPr>
            <a:r>
              <a:rPr lang="en-US" sz="1100" dirty="0"/>
              <a:t>With the right mindset and guidance, an educator can overcome a lot of challenges (e.g., remote learning &amp;  limited resources) to deliver effective lessons. </a:t>
            </a:r>
          </a:p>
          <a:p>
            <a:pPr>
              <a:lnSpc>
                <a:spcPct val="100000"/>
              </a:lnSpc>
              <a:buFont typeface="Wingdings" pitchFamily="2" charset="2"/>
              <a:buChar char="§"/>
            </a:pPr>
            <a:r>
              <a:rPr lang="en-US" sz="1100" dirty="0"/>
              <a:t>Educators can also develop skills to build rapport with their students so that they can mentor them and foster their skill-set growth. </a:t>
            </a:r>
          </a:p>
          <a:p>
            <a:pPr>
              <a:lnSpc>
                <a:spcPct val="100000"/>
              </a:lnSpc>
              <a:buFont typeface="Wingdings" pitchFamily="2" charset="2"/>
              <a:buChar char="§"/>
            </a:pPr>
            <a:r>
              <a:rPr lang="en-US" sz="1100" dirty="0"/>
              <a:t>This skill-set goes beyond the academic skills, such as literacy and numeracy, to cover real-life social, emotional and 21st century skills, such as critical thinking, creativity, collaboration and communication. </a:t>
            </a:r>
          </a:p>
          <a:p>
            <a:pPr>
              <a:lnSpc>
                <a:spcPct val="100000"/>
              </a:lnSpc>
              <a:buFont typeface="Wingdings" pitchFamily="2" charset="2"/>
              <a:buChar char="§"/>
            </a:pPr>
            <a:r>
              <a:rPr lang="en-US" sz="1100" dirty="0"/>
              <a:t>All IFERB projects include a number of these real-life skills. For example:</a:t>
            </a:r>
            <a:endParaRPr lang="en-US" sz="1050" dirty="0"/>
          </a:p>
          <a:p>
            <a:pPr>
              <a:lnSpc>
                <a:spcPct val="120000"/>
              </a:lnSpc>
              <a:buFont typeface="Wingdings" pitchFamily="2" charset="2"/>
              <a:buChar char="§"/>
            </a:pPr>
            <a:endParaRPr lang="en-US" sz="1050" dirty="0"/>
          </a:p>
          <a:p>
            <a:pPr>
              <a:lnSpc>
                <a:spcPct val="120000"/>
              </a:lnSpc>
              <a:buFont typeface="Wingdings" pitchFamily="2" charset="2"/>
              <a:buChar char="§"/>
            </a:pPr>
            <a:endParaRPr lang="en-US" sz="1050" dirty="0"/>
          </a:p>
          <a:p>
            <a:pPr>
              <a:lnSpc>
                <a:spcPct val="120000"/>
              </a:lnSpc>
              <a:buFont typeface="Wingdings" pitchFamily="2" charset="2"/>
              <a:buChar char="§"/>
            </a:pPr>
            <a:endParaRPr lang="en-US" sz="1050" dirty="0"/>
          </a:p>
        </p:txBody>
      </p:sp>
      <p:sp>
        <p:nvSpPr>
          <p:cNvPr id="8" name="Rectangle 7">
            <a:extLst>
              <a:ext uri="{FF2B5EF4-FFF2-40B4-BE49-F238E27FC236}">
                <a16:creationId xmlns:a16="http://schemas.microsoft.com/office/drawing/2014/main" id="{6B75D28C-8D64-4848-86A6-AC7E33E8F1BC}"/>
              </a:ext>
            </a:extLst>
          </p:cNvPr>
          <p:cNvSpPr/>
          <p:nvPr/>
        </p:nvSpPr>
        <p:spPr>
          <a:xfrm>
            <a:off x="2129536" y="5891555"/>
            <a:ext cx="9576019" cy="2480834"/>
          </a:xfrm>
          <a:prstGeom prst="rect">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nSpc>
                <a:spcPct val="150000"/>
              </a:lnSpc>
            </a:pPr>
            <a:r>
              <a:rPr lang="en-US" sz="1400" b="1" dirty="0">
                <a:solidFill>
                  <a:srgbClr val="E61831"/>
                </a:solidFill>
              </a:rPr>
              <a:t>Tip: </a:t>
            </a:r>
          </a:p>
          <a:p>
            <a:pPr lvl="1">
              <a:lnSpc>
                <a:spcPct val="150000"/>
              </a:lnSpc>
            </a:pPr>
            <a:r>
              <a:rPr lang="en-US" sz="1100" dirty="0">
                <a:solidFill>
                  <a:schemeClr val="tx1"/>
                </a:solidFill>
              </a:rPr>
              <a:t>Provide students with a structure for their presentation so that they know what is expected from them. An example of a presentation structure can be:</a:t>
            </a:r>
          </a:p>
          <a:p>
            <a:pPr marL="628650" lvl="1" indent="-171450" algn="l">
              <a:lnSpc>
                <a:spcPct val="150000"/>
              </a:lnSpc>
              <a:buFont typeface="Wingdings" pitchFamily="2" charset="2"/>
              <a:buChar char="§"/>
            </a:pPr>
            <a:r>
              <a:rPr lang="en-US" sz="1100" dirty="0">
                <a:solidFill>
                  <a:schemeClr val="tx1"/>
                </a:solidFill>
              </a:rPr>
              <a:t>Introduce yourself: e.g., Say your name.</a:t>
            </a:r>
          </a:p>
          <a:p>
            <a:pPr marL="628650" lvl="1" indent="-171450" algn="l">
              <a:lnSpc>
                <a:spcPct val="150000"/>
              </a:lnSpc>
              <a:buFont typeface="Wingdings" pitchFamily="2" charset="2"/>
              <a:buChar char="§"/>
            </a:pPr>
            <a:r>
              <a:rPr lang="en-US" sz="1100" dirty="0">
                <a:solidFill>
                  <a:schemeClr val="tx1"/>
                </a:solidFill>
              </a:rPr>
              <a:t>State the problem you are trying to solve.</a:t>
            </a:r>
          </a:p>
          <a:p>
            <a:pPr marL="628650" lvl="1" indent="-171450" algn="l">
              <a:lnSpc>
                <a:spcPct val="150000"/>
              </a:lnSpc>
              <a:buFont typeface="Wingdings" pitchFamily="2" charset="2"/>
              <a:buChar char="§"/>
            </a:pPr>
            <a:r>
              <a:rPr lang="en-US" sz="1100" dirty="0">
                <a:solidFill>
                  <a:schemeClr val="tx1"/>
                </a:solidFill>
              </a:rPr>
              <a:t>Explain your solution.</a:t>
            </a:r>
          </a:p>
          <a:p>
            <a:pPr marL="628650" lvl="1" indent="-171450" algn="l">
              <a:lnSpc>
                <a:spcPct val="150000"/>
              </a:lnSpc>
              <a:buFont typeface="Wingdings" pitchFamily="2" charset="2"/>
              <a:buChar char="§"/>
            </a:pPr>
            <a:r>
              <a:rPr lang="en-US" sz="1100" dirty="0">
                <a:solidFill>
                  <a:schemeClr val="tx1"/>
                </a:solidFill>
              </a:rPr>
              <a:t>Explain what you learned.</a:t>
            </a:r>
          </a:p>
          <a:p>
            <a:pPr marL="628650" lvl="1" indent="-171450" algn="l">
              <a:lnSpc>
                <a:spcPct val="150000"/>
              </a:lnSpc>
              <a:buFont typeface="Wingdings" pitchFamily="2" charset="2"/>
              <a:buChar char="§"/>
            </a:pPr>
            <a:r>
              <a:rPr lang="en-US" sz="1100" dirty="0">
                <a:solidFill>
                  <a:schemeClr val="tx1"/>
                </a:solidFill>
              </a:rPr>
              <a:t>Say “thank you” at the end.</a:t>
            </a:r>
          </a:p>
          <a:p>
            <a:pPr lvl="1">
              <a:lnSpc>
                <a:spcPct val="150000"/>
              </a:lnSpc>
            </a:pPr>
            <a:r>
              <a:rPr lang="en-US" sz="1100" dirty="0">
                <a:solidFill>
                  <a:schemeClr val="tx1"/>
                </a:solidFill>
              </a:rPr>
              <a:t>You can learn more about simplifying instructions in Appendix B – (See B.2).</a:t>
            </a:r>
          </a:p>
          <a:p>
            <a:pPr lvl="1">
              <a:lnSpc>
                <a:spcPct val="150000"/>
              </a:lnSpc>
            </a:pPr>
            <a:endParaRPr lang="en-US" sz="1050" dirty="0">
              <a:solidFill>
                <a:schemeClr val="tx1"/>
              </a:solidFill>
            </a:endParaRPr>
          </a:p>
        </p:txBody>
      </p:sp>
      <p:grpSp>
        <p:nvGrpSpPr>
          <p:cNvPr id="9" name="Group 8">
            <a:extLst>
              <a:ext uri="{FF2B5EF4-FFF2-40B4-BE49-F238E27FC236}">
                <a16:creationId xmlns:a16="http://schemas.microsoft.com/office/drawing/2014/main" id="{58F8CCBA-D579-3E40-BFC6-66AD3722F548}"/>
              </a:ext>
            </a:extLst>
          </p:cNvPr>
          <p:cNvGrpSpPr/>
          <p:nvPr/>
        </p:nvGrpSpPr>
        <p:grpSpPr>
          <a:xfrm>
            <a:off x="8785832" y="852193"/>
            <a:ext cx="3047219" cy="1665877"/>
            <a:chOff x="8825952" y="676275"/>
            <a:chExt cx="2855755" cy="1561206"/>
          </a:xfrm>
        </p:grpSpPr>
        <p:grpSp>
          <p:nvGrpSpPr>
            <p:cNvPr id="10" name="Group 9">
              <a:extLst>
                <a:ext uri="{FF2B5EF4-FFF2-40B4-BE49-F238E27FC236}">
                  <a16:creationId xmlns:a16="http://schemas.microsoft.com/office/drawing/2014/main" id="{934E96E8-9580-9043-87A4-6804987CD95A}"/>
                </a:ext>
              </a:extLst>
            </p:cNvPr>
            <p:cNvGrpSpPr/>
            <p:nvPr/>
          </p:nvGrpSpPr>
          <p:grpSpPr>
            <a:xfrm>
              <a:off x="8825952" y="870266"/>
              <a:ext cx="2855755" cy="1367215"/>
              <a:chOff x="3446002" y="657377"/>
              <a:chExt cx="2855755" cy="1367215"/>
            </a:xfrm>
          </p:grpSpPr>
          <p:grpSp>
            <p:nvGrpSpPr>
              <p:cNvPr id="12" name="Group 11">
                <a:extLst>
                  <a:ext uri="{FF2B5EF4-FFF2-40B4-BE49-F238E27FC236}">
                    <a16:creationId xmlns:a16="http://schemas.microsoft.com/office/drawing/2014/main" id="{ED6FF48D-3004-F146-8EB1-038D7BD03979}"/>
                  </a:ext>
                </a:extLst>
              </p:cNvPr>
              <p:cNvGrpSpPr/>
              <p:nvPr/>
            </p:nvGrpSpPr>
            <p:grpSpPr>
              <a:xfrm>
                <a:off x="3704091" y="657377"/>
                <a:ext cx="2398714" cy="735684"/>
                <a:chOff x="3136878" y="537996"/>
                <a:chExt cx="2398714" cy="735684"/>
              </a:xfrm>
            </p:grpSpPr>
            <p:pic>
              <p:nvPicPr>
                <p:cNvPr id="15" name="Graphic 14" descr="Single gear with solid fill">
                  <a:extLst>
                    <a:ext uri="{FF2B5EF4-FFF2-40B4-BE49-F238E27FC236}">
                      <a16:creationId xmlns:a16="http://schemas.microsoft.com/office/drawing/2014/main" id="{E7426B7B-08E0-314C-8D67-03A63B7C4C6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9113" y="550917"/>
                  <a:ext cx="557243" cy="506358"/>
                </a:xfrm>
                <a:prstGeom prst="rect">
                  <a:avLst/>
                </a:prstGeom>
              </p:spPr>
            </p:pic>
            <p:pic>
              <p:nvPicPr>
                <p:cNvPr id="16" name="Graphic 15" descr="Single gear with solid fill">
                  <a:extLst>
                    <a:ext uri="{FF2B5EF4-FFF2-40B4-BE49-F238E27FC236}">
                      <a16:creationId xmlns:a16="http://schemas.microsoft.com/office/drawing/2014/main" id="{F8E8C99E-EF60-BF4D-8A0D-8BAE22F7DDF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84797" y="610486"/>
                  <a:ext cx="557243" cy="506358"/>
                </a:xfrm>
                <a:prstGeom prst="rect">
                  <a:avLst/>
                </a:prstGeom>
              </p:spPr>
            </p:pic>
            <p:pic>
              <p:nvPicPr>
                <p:cNvPr id="17" name="Graphic 16" descr="Single gear with solid fill">
                  <a:extLst>
                    <a:ext uri="{FF2B5EF4-FFF2-40B4-BE49-F238E27FC236}">
                      <a16:creationId xmlns:a16="http://schemas.microsoft.com/office/drawing/2014/main" id="{2375B389-0770-B042-8DC1-D41F10BC661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50481" y="537996"/>
                  <a:ext cx="557243" cy="506358"/>
                </a:xfrm>
                <a:prstGeom prst="rect">
                  <a:avLst/>
                </a:prstGeom>
              </p:spPr>
            </p:pic>
            <p:sp>
              <p:nvSpPr>
                <p:cNvPr id="18" name="TextBox 17">
                  <a:extLst>
                    <a:ext uri="{FF2B5EF4-FFF2-40B4-BE49-F238E27FC236}">
                      <a16:creationId xmlns:a16="http://schemas.microsoft.com/office/drawing/2014/main" id="{92351084-126F-E64E-B21A-63E8FEE39460}"/>
                    </a:ext>
                  </a:extLst>
                </p:cNvPr>
                <p:cNvSpPr txBox="1"/>
                <p:nvPr/>
              </p:nvSpPr>
              <p:spPr>
                <a:xfrm>
                  <a:off x="3136878" y="735069"/>
                  <a:ext cx="746907" cy="245172"/>
                </a:xfrm>
                <a:prstGeom prst="rect">
                  <a:avLst/>
                </a:prstGeom>
                <a:noFill/>
              </p:spPr>
              <p:txBody>
                <a:bodyPr wrap="square" rtlCol="0">
                  <a:spAutoFit/>
                </a:bodyPr>
                <a:lstStyle/>
                <a:p>
                  <a:pPr algn="r"/>
                  <a:r>
                    <a:rPr lang="en-US" sz="1100" dirty="0">
                      <a:solidFill>
                        <a:srgbClr val="EA7E83"/>
                      </a:solidFill>
                    </a:rPr>
                    <a:t>educators</a:t>
                  </a:r>
                </a:p>
              </p:txBody>
            </p:sp>
            <p:sp>
              <p:nvSpPr>
                <p:cNvPr id="19" name="TextBox 18">
                  <a:extLst>
                    <a:ext uri="{FF2B5EF4-FFF2-40B4-BE49-F238E27FC236}">
                      <a16:creationId xmlns:a16="http://schemas.microsoft.com/office/drawing/2014/main" id="{662C7AD6-C6A1-7E48-9D7B-63BA71EDDD59}"/>
                    </a:ext>
                  </a:extLst>
                </p:cNvPr>
                <p:cNvSpPr txBox="1"/>
                <p:nvPr/>
              </p:nvSpPr>
              <p:spPr>
                <a:xfrm>
                  <a:off x="3434650" y="1012070"/>
                  <a:ext cx="1300293" cy="261610"/>
                </a:xfrm>
                <a:prstGeom prst="rect">
                  <a:avLst/>
                </a:prstGeom>
                <a:noFill/>
              </p:spPr>
              <p:txBody>
                <a:bodyPr wrap="square" rtlCol="0">
                  <a:spAutoFit/>
                </a:bodyPr>
                <a:lstStyle/>
                <a:p>
                  <a:pPr algn="r"/>
                  <a:r>
                    <a:rPr lang="en-US" sz="1100" dirty="0">
                      <a:solidFill>
                        <a:srgbClr val="D9232D"/>
                      </a:solidFill>
                    </a:rPr>
                    <a:t>students</a:t>
                  </a:r>
                </a:p>
              </p:txBody>
            </p:sp>
            <p:sp>
              <p:nvSpPr>
                <p:cNvPr id="20" name="TextBox 19">
                  <a:extLst>
                    <a:ext uri="{FF2B5EF4-FFF2-40B4-BE49-F238E27FC236}">
                      <a16:creationId xmlns:a16="http://schemas.microsoft.com/office/drawing/2014/main" id="{AD1EF649-F551-3F46-87BF-80DF5A267204}"/>
                    </a:ext>
                  </a:extLst>
                </p:cNvPr>
                <p:cNvSpPr txBox="1"/>
                <p:nvPr/>
              </p:nvSpPr>
              <p:spPr>
                <a:xfrm>
                  <a:off x="4862884" y="735069"/>
                  <a:ext cx="672708" cy="252171"/>
                </a:xfrm>
                <a:prstGeom prst="rect">
                  <a:avLst/>
                </a:prstGeom>
                <a:noFill/>
              </p:spPr>
              <p:txBody>
                <a:bodyPr wrap="square" rtlCol="0">
                  <a:spAutoFit/>
                </a:bodyPr>
                <a:lstStyle/>
                <a:p>
                  <a:r>
                    <a:rPr lang="en-US" sz="1100" dirty="0">
                      <a:solidFill>
                        <a:srgbClr val="FFC000"/>
                      </a:solidFill>
                    </a:rPr>
                    <a:t>parents</a:t>
                  </a:r>
                </a:p>
              </p:txBody>
            </p:sp>
          </p:grpSp>
          <p:sp>
            <p:nvSpPr>
              <p:cNvPr id="14" name="TextBox 13">
                <a:extLst>
                  <a:ext uri="{FF2B5EF4-FFF2-40B4-BE49-F238E27FC236}">
                    <a16:creationId xmlns:a16="http://schemas.microsoft.com/office/drawing/2014/main" id="{BCF97347-2404-FB4A-89B8-7451D3DC4CEE}"/>
                  </a:ext>
                </a:extLst>
              </p:cNvPr>
              <p:cNvSpPr txBox="1"/>
              <p:nvPr/>
            </p:nvSpPr>
            <p:spPr>
              <a:xfrm>
                <a:off x="3446002" y="1490981"/>
                <a:ext cx="2855755" cy="533611"/>
              </a:xfrm>
              <a:prstGeom prst="rect">
                <a:avLst/>
              </a:prstGeom>
              <a:noFill/>
            </p:spPr>
            <p:txBody>
              <a:bodyPr wrap="square" rtlCol="0">
                <a:spAutoFit/>
              </a:bodyPr>
              <a:lstStyle/>
              <a:p>
                <a:pPr algn="ctr"/>
                <a:r>
                  <a:rPr lang="en-US" sz="1100" dirty="0">
                    <a:solidFill>
                      <a:schemeClr val="accent6">
                        <a:lumMod val="75000"/>
                      </a:schemeClr>
                    </a:solidFill>
                  </a:rPr>
                  <a:t>A</a:t>
                </a:r>
                <a:r>
                  <a:rPr lang="en-US" sz="1100" b="1" dirty="0">
                    <a:solidFill>
                      <a:schemeClr val="accent6">
                        <a:lumMod val="75000"/>
                      </a:schemeClr>
                    </a:solidFill>
                  </a:rPr>
                  <a:t> Learning Environment</a:t>
                </a:r>
              </a:p>
              <a:p>
                <a:pPr algn="ctr"/>
                <a:r>
                  <a:rPr lang="en-US" sz="1000" dirty="0">
                    <a:solidFill>
                      <a:schemeClr val="accent6">
                        <a:lumMod val="75000"/>
                      </a:schemeClr>
                    </a:solidFill>
                  </a:rPr>
                  <a:t>goes beyond classrooms</a:t>
                </a:r>
                <a:br>
                  <a:rPr lang="en-US" sz="1000" dirty="0">
                    <a:solidFill>
                      <a:schemeClr val="accent6">
                        <a:lumMod val="75000"/>
                      </a:schemeClr>
                    </a:solidFill>
                  </a:rPr>
                </a:br>
                <a:r>
                  <a:rPr lang="en-US" sz="1000" dirty="0">
                    <a:solidFill>
                      <a:schemeClr val="accent6">
                        <a:lumMod val="75000"/>
                      </a:schemeClr>
                    </a:solidFill>
                  </a:rPr>
                  <a:t>and resources.</a:t>
                </a:r>
              </a:p>
            </p:txBody>
          </p:sp>
        </p:grpSp>
        <p:sp>
          <p:nvSpPr>
            <p:cNvPr id="11" name="Rectangle 10">
              <a:extLst>
                <a:ext uri="{FF2B5EF4-FFF2-40B4-BE49-F238E27FC236}">
                  <a16:creationId xmlns:a16="http://schemas.microsoft.com/office/drawing/2014/main" id="{B2D46098-8DC4-B946-BDFC-762364ACCEEB}"/>
                </a:ext>
              </a:extLst>
            </p:cNvPr>
            <p:cNvSpPr/>
            <p:nvPr/>
          </p:nvSpPr>
          <p:spPr>
            <a:xfrm>
              <a:off x="8829675" y="676275"/>
              <a:ext cx="2800350" cy="1027595"/>
            </a:xfrm>
            <a:prstGeom prst="rect">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21" name="Rectangle 20">
            <a:extLst>
              <a:ext uri="{FF2B5EF4-FFF2-40B4-BE49-F238E27FC236}">
                <a16:creationId xmlns:a16="http://schemas.microsoft.com/office/drawing/2014/main" id="{667BFB2C-7C2D-8D44-A183-75066AEEDD1F}"/>
              </a:ext>
            </a:extLst>
          </p:cNvPr>
          <p:cNvSpPr/>
          <p:nvPr/>
        </p:nvSpPr>
        <p:spPr>
          <a:xfrm>
            <a:off x="8602454" y="717687"/>
            <a:ext cx="3293008" cy="190383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22" name="TextBox 21">
            <a:extLst>
              <a:ext uri="{FF2B5EF4-FFF2-40B4-BE49-F238E27FC236}">
                <a16:creationId xmlns:a16="http://schemas.microsoft.com/office/drawing/2014/main" id="{9E3CA7B4-DC80-2F46-8397-F5F4D4727CF6}"/>
              </a:ext>
            </a:extLst>
          </p:cNvPr>
          <p:cNvSpPr txBox="1"/>
          <p:nvPr/>
        </p:nvSpPr>
        <p:spPr>
          <a:xfrm>
            <a:off x="8440088" y="2624355"/>
            <a:ext cx="3763729" cy="281517"/>
          </a:xfrm>
          <a:prstGeom prst="rect">
            <a:avLst/>
          </a:prstGeom>
          <a:noFill/>
        </p:spPr>
        <p:txBody>
          <a:bodyPr wrap="square" rtlCol="0">
            <a:spAutoFit/>
          </a:bodyPr>
          <a:lstStyle/>
          <a:p>
            <a:pPr algn="ctr"/>
            <a:r>
              <a:rPr lang="en-US" sz="900" b="1" dirty="0"/>
              <a:t>Figure 3.4: </a:t>
            </a:r>
            <a:r>
              <a:rPr lang="en-US" sz="900" dirty="0"/>
              <a:t>Effective Learning Environment </a:t>
            </a:r>
          </a:p>
        </p:txBody>
      </p:sp>
      <p:sp>
        <p:nvSpPr>
          <p:cNvPr id="24" name="TextBox 23">
            <a:extLst>
              <a:ext uri="{FF2B5EF4-FFF2-40B4-BE49-F238E27FC236}">
                <a16:creationId xmlns:a16="http://schemas.microsoft.com/office/drawing/2014/main" id="{3E4E2C6F-9506-454B-A8E3-0680777798B6}"/>
              </a:ext>
            </a:extLst>
          </p:cNvPr>
          <p:cNvSpPr txBox="1"/>
          <p:nvPr/>
        </p:nvSpPr>
        <p:spPr>
          <a:xfrm>
            <a:off x="2117924" y="8620913"/>
            <a:ext cx="9587631" cy="1743106"/>
          </a:xfrm>
          <a:prstGeom prst="rect">
            <a:avLst/>
          </a:prstGeom>
          <a:noFill/>
        </p:spPr>
        <p:txBody>
          <a:bodyPr wrap="square">
            <a:spAutoFit/>
          </a:bodyPr>
          <a:lstStyle/>
          <a:p>
            <a:pPr marL="171450" indent="-171450">
              <a:lnSpc>
                <a:spcPct val="120000"/>
              </a:lnSpc>
              <a:buFont typeface="Wingdings" pitchFamily="2" charset="2"/>
              <a:buChar char="§"/>
            </a:pPr>
            <a:endParaRPr lang="en-US" sz="1200" b="1" dirty="0">
              <a:solidFill>
                <a:srgbClr val="C43E38"/>
              </a:solidFill>
            </a:endParaRPr>
          </a:p>
          <a:p>
            <a:pPr marL="285750" indent="-285750">
              <a:lnSpc>
                <a:spcPct val="150000"/>
              </a:lnSpc>
              <a:buFont typeface="Wingdings" pitchFamily="2" charset="2"/>
              <a:buChar char="§"/>
            </a:pPr>
            <a:r>
              <a:rPr lang="en-US" sz="1050" dirty="0"/>
              <a:t>Parents are an essential part of the success of PBL projects. </a:t>
            </a:r>
          </a:p>
          <a:p>
            <a:pPr marL="285750" indent="-285750">
              <a:lnSpc>
                <a:spcPct val="150000"/>
              </a:lnSpc>
              <a:buFont typeface="Wingdings" pitchFamily="2" charset="2"/>
              <a:buChar char="§"/>
            </a:pPr>
            <a:r>
              <a:rPr lang="en-US" sz="1050" dirty="0"/>
              <a:t>Many projects have activities that require parents’ help. For example, </a:t>
            </a:r>
            <a:r>
              <a:rPr lang="en-US" sz="1050" dirty="0">
                <a:solidFill>
                  <a:srgbClr val="C00000"/>
                </a:solidFill>
              </a:rPr>
              <a:t>Pop-Up Restaurant </a:t>
            </a:r>
            <a:r>
              <a:rPr lang="en-US" sz="1050" dirty="0"/>
              <a:t>requires help with cooking, </a:t>
            </a:r>
            <a:r>
              <a:rPr lang="en-US" sz="1050" dirty="0">
                <a:solidFill>
                  <a:srgbClr val="C00000"/>
                </a:solidFill>
              </a:rPr>
              <a:t>Grandmother’s Tale </a:t>
            </a:r>
            <a:r>
              <a:rPr lang="en-US" sz="1050" dirty="0"/>
              <a:t>requires students to create their own version of a folk story narrated by parents/grandparents and </a:t>
            </a:r>
            <a:r>
              <a:rPr lang="en-US" sz="1050" dirty="0">
                <a:solidFill>
                  <a:srgbClr val="C00000"/>
                </a:solidFill>
              </a:rPr>
              <a:t>Make</a:t>
            </a:r>
            <a:r>
              <a:rPr lang="en-US" sz="1050" dirty="0"/>
              <a:t> </a:t>
            </a:r>
            <a:r>
              <a:rPr lang="en-US" sz="1050" dirty="0">
                <a:solidFill>
                  <a:srgbClr val="C00000"/>
                </a:solidFill>
              </a:rPr>
              <a:t>ID Cards </a:t>
            </a:r>
            <a:r>
              <a:rPr lang="en-US" sz="1050" dirty="0"/>
              <a:t>requires students to interview family members.</a:t>
            </a:r>
          </a:p>
          <a:p>
            <a:pPr marL="285750" indent="-285750">
              <a:lnSpc>
                <a:spcPct val="150000"/>
              </a:lnSpc>
              <a:buFont typeface="Wingdings" pitchFamily="2" charset="2"/>
              <a:buChar char="§"/>
            </a:pPr>
            <a:r>
              <a:rPr lang="en-US" sz="1050" dirty="0"/>
              <a:t>However, many educators face challenges in getting buy-ins and cooperation from parents.</a:t>
            </a:r>
          </a:p>
          <a:p>
            <a:pPr marL="285750" indent="-285750">
              <a:lnSpc>
                <a:spcPct val="150000"/>
              </a:lnSpc>
              <a:buFont typeface="Wingdings" pitchFamily="2" charset="2"/>
              <a:buChar char="§"/>
            </a:pPr>
            <a:r>
              <a:rPr lang="en-US" sz="1050" dirty="0"/>
              <a:t>It is important to understand that parents are busy and not trained to be educators; some of them are illiterate and might not appreciate PBL outcomes. Communication is important to overcome this challenge. </a:t>
            </a:r>
          </a:p>
        </p:txBody>
      </p:sp>
      <p:sp>
        <p:nvSpPr>
          <p:cNvPr id="26" name="Rectangle 25">
            <a:extLst>
              <a:ext uri="{FF2B5EF4-FFF2-40B4-BE49-F238E27FC236}">
                <a16:creationId xmlns:a16="http://schemas.microsoft.com/office/drawing/2014/main" id="{85F4A3ED-E223-8E4F-9D67-6C05CFEC8CAC}"/>
              </a:ext>
            </a:extLst>
          </p:cNvPr>
          <p:cNvSpPr/>
          <p:nvPr/>
        </p:nvSpPr>
        <p:spPr>
          <a:xfrm>
            <a:off x="5687552" y="3831336"/>
            <a:ext cx="3041814" cy="1937072"/>
          </a:xfrm>
          <a:prstGeom prst="rect">
            <a:avLst/>
          </a:prstGeom>
          <a:solidFill>
            <a:srgbClr val="E6E6E6">
              <a:alpha val="50196"/>
            </a:srgbClr>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1916883-713A-024F-B5A2-ABF178100822}"/>
              </a:ext>
            </a:extLst>
          </p:cNvPr>
          <p:cNvSpPr/>
          <p:nvPr/>
        </p:nvSpPr>
        <p:spPr>
          <a:xfrm>
            <a:off x="8867856" y="3831336"/>
            <a:ext cx="2837700" cy="1919824"/>
          </a:xfrm>
          <a:prstGeom prst="rect">
            <a:avLst/>
          </a:prstGeom>
          <a:solidFill>
            <a:srgbClr val="E6E6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67A36439-D90C-034B-A945-25C2A888F181}"/>
              </a:ext>
            </a:extLst>
          </p:cNvPr>
          <p:cNvSpPr txBox="1"/>
          <p:nvPr/>
        </p:nvSpPr>
        <p:spPr>
          <a:xfrm>
            <a:off x="5679910" y="4530384"/>
            <a:ext cx="3015425" cy="827791"/>
          </a:xfrm>
          <a:prstGeom prst="rect">
            <a:avLst/>
          </a:prstGeom>
          <a:noFill/>
        </p:spPr>
        <p:txBody>
          <a:bodyPr wrap="square">
            <a:spAutoFit/>
          </a:bodyPr>
          <a:lstStyle/>
          <a:p>
            <a:pPr marL="82550">
              <a:lnSpc>
                <a:spcPct val="150000"/>
              </a:lnSpc>
              <a:buSzPts val="2300"/>
            </a:pPr>
            <a:r>
              <a:rPr lang="en-US" sz="1100" dirty="0">
                <a:ea typeface="Calibri"/>
                <a:cs typeface="Calibri"/>
                <a:sym typeface="Calibri"/>
              </a:rPr>
              <a:t>In the </a:t>
            </a:r>
            <a:r>
              <a:rPr lang="en-US" sz="1100" i="1" dirty="0">
                <a:solidFill>
                  <a:srgbClr val="D9232D"/>
                </a:solidFill>
                <a:cs typeface="Calibri"/>
                <a:sym typeface="Calibri"/>
              </a:rPr>
              <a:t>ABC by Me </a:t>
            </a:r>
            <a:r>
              <a:rPr lang="en-US" sz="1100" dirty="0">
                <a:ea typeface="Calibri"/>
                <a:cs typeface="Calibri"/>
                <a:sym typeface="Calibri"/>
              </a:rPr>
              <a:t>project, students create their own alphabet book, think through categories, illustrate ideas, and explore diagraphs! </a:t>
            </a:r>
          </a:p>
        </p:txBody>
      </p:sp>
      <p:sp>
        <p:nvSpPr>
          <p:cNvPr id="32" name="TextBox 31">
            <a:extLst>
              <a:ext uri="{FF2B5EF4-FFF2-40B4-BE49-F238E27FC236}">
                <a16:creationId xmlns:a16="http://schemas.microsoft.com/office/drawing/2014/main" id="{62973D5E-7789-8A49-954D-F5A15FAB632C}"/>
              </a:ext>
            </a:extLst>
          </p:cNvPr>
          <p:cNvSpPr txBox="1"/>
          <p:nvPr/>
        </p:nvSpPr>
        <p:spPr>
          <a:xfrm>
            <a:off x="6379137" y="3963405"/>
            <a:ext cx="1748023" cy="369332"/>
          </a:xfrm>
          <a:prstGeom prst="rect">
            <a:avLst/>
          </a:prstGeom>
          <a:noFill/>
        </p:spPr>
        <p:txBody>
          <a:bodyPr wrap="square">
            <a:spAutoFit/>
          </a:bodyPr>
          <a:lstStyle/>
          <a:p>
            <a:r>
              <a:rPr lang="en-US" b="1" dirty="0">
                <a:solidFill>
                  <a:srgbClr val="EA7E83"/>
                </a:solidFill>
                <a:latin typeface="Calibri" panose="020F0502020204030204" pitchFamily="34" charset="0"/>
                <a:cs typeface="Calibri" panose="020F0502020204030204" pitchFamily="34" charset="0"/>
              </a:rPr>
              <a:t>Creativity</a:t>
            </a:r>
          </a:p>
        </p:txBody>
      </p:sp>
      <p:sp>
        <p:nvSpPr>
          <p:cNvPr id="33" name="TextBox 32">
            <a:extLst>
              <a:ext uri="{FF2B5EF4-FFF2-40B4-BE49-F238E27FC236}">
                <a16:creationId xmlns:a16="http://schemas.microsoft.com/office/drawing/2014/main" id="{10167A4D-3303-F341-905A-08C710172F7F}"/>
              </a:ext>
            </a:extLst>
          </p:cNvPr>
          <p:cNvSpPr txBox="1"/>
          <p:nvPr/>
        </p:nvSpPr>
        <p:spPr>
          <a:xfrm>
            <a:off x="8906350" y="4400058"/>
            <a:ext cx="2799205" cy="1335687"/>
          </a:xfrm>
          <a:prstGeom prst="rect">
            <a:avLst/>
          </a:prstGeom>
          <a:noFill/>
        </p:spPr>
        <p:txBody>
          <a:bodyPr wrap="square">
            <a:spAutoFit/>
          </a:bodyPr>
          <a:lstStyle/>
          <a:p>
            <a:pPr>
              <a:lnSpc>
                <a:spcPct val="150000"/>
              </a:lnSpc>
            </a:pPr>
            <a:r>
              <a:rPr lang="en-US" sz="1100" dirty="0">
                <a:ea typeface="Calibri"/>
                <a:cs typeface="Calibri"/>
                <a:sym typeface="Calibri"/>
              </a:rPr>
              <a:t>In most projects, students present their final outcome (a model they design or a piece of writing) to their family and/or peers. You will find presentation assessment criteria in the </a:t>
            </a:r>
            <a:r>
              <a:rPr lang="en-US" sz="1100" i="1" dirty="0">
                <a:ea typeface="Calibri"/>
                <a:cs typeface="Calibri"/>
                <a:sym typeface="Calibri"/>
              </a:rPr>
              <a:t>Project Document </a:t>
            </a:r>
            <a:r>
              <a:rPr lang="en-US" sz="1100" dirty="0">
                <a:ea typeface="Calibri"/>
                <a:cs typeface="Calibri"/>
                <a:sym typeface="Calibri"/>
              </a:rPr>
              <a:t>itself.</a:t>
            </a:r>
          </a:p>
        </p:txBody>
      </p:sp>
      <p:sp>
        <p:nvSpPr>
          <p:cNvPr id="34" name="TextBox 33">
            <a:extLst>
              <a:ext uri="{FF2B5EF4-FFF2-40B4-BE49-F238E27FC236}">
                <a16:creationId xmlns:a16="http://schemas.microsoft.com/office/drawing/2014/main" id="{91F4EDCC-6DB7-5E47-A0F8-5DA551A126B0}"/>
              </a:ext>
            </a:extLst>
          </p:cNvPr>
          <p:cNvSpPr txBox="1"/>
          <p:nvPr/>
        </p:nvSpPr>
        <p:spPr>
          <a:xfrm>
            <a:off x="9450826" y="3963405"/>
            <a:ext cx="2169934" cy="369332"/>
          </a:xfrm>
          <a:prstGeom prst="rect">
            <a:avLst/>
          </a:prstGeom>
          <a:noFill/>
        </p:spPr>
        <p:txBody>
          <a:bodyPr wrap="square">
            <a:spAutoFit/>
          </a:bodyPr>
          <a:lstStyle/>
          <a:p>
            <a:r>
              <a:rPr lang="en-US" b="1" dirty="0">
                <a:solidFill>
                  <a:srgbClr val="EA7E83"/>
                </a:solidFill>
                <a:latin typeface="Calibri" panose="020F0502020204030204" pitchFamily="34" charset="0"/>
                <a:cs typeface="Calibri" panose="020F0502020204030204" pitchFamily="34" charset="0"/>
              </a:rPr>
              <a:t>Communication</a:t>
            </a:r>
          </a:p>
        </p:txBody>
      </p:sp>
      <p:sp>
        <p:nvSpPr>
          <p:cNvPr id="25" name="Rectangle 24">
            <a:extLst>
              <a:ext uri="{FF2B5EF4-FFF2-40B4-BE49-F238E27FC236}">
                <a16:creationId xmlns:a16="http://schemas.microsoft.com/office/drawing/2014/main" id="{A2BEACB7-4819-7B42-9A37-4BFA91BCEA6D}"/>
              </a:ext>
            </a:extLst>
          </p:cNvPr>
          <p:cNvSpPr/>
          <p:nvPr/>
        </p:nvSpPr>
        <p:spPr>
          <a:xfrm>
            <a:off x="2136509" y="3831094"/>
            <a:ext cx="3426911" cy="1937072"/>
          </a:xfrm>
          <a:prstGeom prst="rect">
            <a:avLst/>
          </a:prstGeom>
          <a:solidFill>
            <a:srgbClr val="E6E6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EB20F593-9AEE-C144-9FE3-C71152D67A4E}"/>
              </a:ext>
            </a:extLst>
          </p:cNvPr>
          <p:cNvSpPr txBox="1"/>
          <p:nvPr/>
        </p:nvSpPr>
        <p:spPr>
          <a:xfrm>
            <a:off x="2120641" y="4578583"/>
            <a:ext cx="3308153" cy="1081706"/>
          </a:xfrm>
          <a:prstGeom prst="rect">
            <a:avLst/>
          </a:prstGeom>
          <a:noFill/>
          <a:ln>
            <a:noFill/>
          </a:ln>
        </p:spPr>
        <p:txBody>
          <a:bodyPr wrap="square">
            <a:spAutoFit/>
          </a:bodyPr>
          <a:lstStyle/>
          <a:p>
            <a:pPr marL="82550">
              <a:lnSpc>
                <a:spcPct val="150000"/>
              </a:lnSpc>
              <a:buSzPts val="2300"/>
            </a:pPr>
            <a:r>
              <a:rPr lang="en-US" sz="1100" dirty="0">
                <a:ea typeface="Calibri"/>
                <a:cs typeface="Calibri"/>
                <a:sym typeface="Calibri"/>
              </a:rPr>
              <a:t>In the </a:t>
            </a:r>
            <a:r>
              <a:rPr lang="en-US" sz="1100" i="1" dirty="0">
                <a:solidFill>
                  <a:srgbClr val="D9232D"/>
                </a:solidFill>
                <a:ea typeface="Calibri"/>
                <a:cs typeface="Calibri"/>
                <a:sym typeface="Calibri"/>
              </a:rPr>
              <a:t>Water is Life </a:t>
            </a:r>
            <a:r>
              <a:rPr lang="en-US" sz="1100" dirty="0">
                <a:ea typeface="Calibri"/>
                <a:cs typeface="Calibri"/>
                <a:sym typeface="Calibri"/>
              </a:rPr>
              <a:t>project, students analyze their household water consumption and determine steps that can be taken to reduce water wastage.</a:t>
            </a:r>
          </a:p>
          <a:p>
            <a:pPr marL="82550">
              <a:lnSpc>
                <a:spcPct val="150000"/>
              </a:lnSpc>
              <a:buSzPts val="2300"/>
            </a:pPr>
            <a:endParaRPr lang="en-US" sz="1100" dirty="0">
              <a:ea typeface="Calibri"/>
              <a:cs typeface="Calibri"/>
              <a:sym typeface="Calibri"/>
            </a:endParaRPr>
          </a:p>
        </p:txBody>
      </p:sp>
      <p:sp>
        <p:nvSpPr>
          <p:cNvPr id="30" name="TextBox 29">
            <a:extLst>
              <a:ext uri="{FF2B5EF4-FFF2-40B4-BE49-F238E27FC236}">
                <a16:creationId xmlns:a16="http://schemas.microsoft.com/office/drawing/2014/main" id="{F1276CBD-D71E-184F-9CCB-1F66757B6425}"/>
              </a:ext>
            </a:extLst>
          </p:cNvPr>
          <p:cNvSpPr txBox="1"/>
          <p:nvPr/>
        </p:nvSpPr>
        <p:spPr>
          <a:xfrm>
            <a:off x="2830967" y="4009753"/>
            <a:ext cx="2197285" cy="369332"/>
          </a:xfrm>
          <a:prstGeom prst="rect">
            <a:avLst/>
          </a:prstGeom>
          <a:noFill/>
          <a:ln>
            <a:noFill/>
          </a:ln>
        </p:spPr>
        <p:txBody>
          <a:bodyPr wrap="square">
            <a:spAutoFit/>
          </a:bodyPr>
          <a:lstStyle/>
          <a:p>
            <a:r>
              <a:rPr lang="en-US" b="1" dirty="0">
                <a:solidFill>
                  <a:srgbClr val="EA7E83"/>
                </a:solidFill>
                <a:latin typeface="Calibri" panose="020F0502020204030204" pitchFamily="34" charset="0"/>
                <a:cs typeface="Calibri" panose="020F0502020204030204" pitchFamily="34" charset="0"/>
              </a:rPr>
              <a:t>Critical Thinking</a:t>
            </a:r>
          </a:p>
        </p:txBody>
      </p:sp>
      <p:pic>
        <p:nvPicPr>
          <p:cNvPr id="36" name="Graphic 35" descr="Head with gears with solid fill">
            <a:extLst>
              <a:ext uri="{FF2B5EF4-FFF2-40B4-BE49-F238E27FC236}">
                <a16:creationId xmlns:a16="http://schemas.microsoft.com/office/drawing/2014/main" id="{B95558AD-539B-7D49-84A5-1FF72798DA9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95241" y="3855770"/>
            <a:ext cx="735726" cy="735726"/>
          </a:xfrm>
          <a:prstGeom prst="rect">
            <a:avLst/>
          </a:prstGeom>
        </p:spPr>
      </p:pic>
      <p:pic>
        <p:nvPicPr>
          <p:cNvPr id="37" name="Graphic 36" descr="Connections with solid fill">
            <a:extLst>
              <a:ext uri="{FF2B5EF4-FFF2-40B4-BE49-F238E27FC236}">
                <a16:creationId xmlns:a16="http://schemas.microsoft.com/office/drawing/2014/main" id="{1280C1D8-DF9A-B644-B3EC-09FFB7FD97A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62007" y="3856924"/>
            <a:ext cx="664029" cy="664029"/>
          </a:xfrm>
          <a:prstGeom prst="rect">
            <a:avLst/>
          </a:prstGeom>
        </p:spPr>
      </p:pic>
      <p:grpSp>
        <p:nvGrpSpPr>
          <p:cNvPr id="5" name="Group 4">
            <a:extLst>
              <a:ext uri="{FF2B5EF4-FFF2-40B4-BE49-F238E27FC236}">
                <a16:creationId xmlns:a16="http://schemas.microsoft.com/office/drawing/2014/main" id="{0FA0724E-D832-9743-84B0-1F35263129C6}"/>
              </a:ext>
            </a:extLst>
          </p:cNvPr>
          <p:cNvGrpSpPr/>
          <p:nvPr/>
        </p:nvGrpSpPr>
        <p:grpSpPr>
          <a:xfrm>
            <a:off x="5658466" y="3845179"/>
            <a:ext cx="735726" cy="735726"/>
            <a:chOff x="5658466" y="5015611"/>
            <a:chExt cx="735726" cy="735726"/>
          </a:xfrm>
        </p:grpSpPr>
        <p:sp>
          <p:nvSpPr>
            <p:cNvPr id="38" name="Oval 37">
              <a:extLst>
                <a:ext uri="{FF2B5EF4-FFF2-40B4-BE49-F238E27FC236}">
                  <a16:creationId xmlns:a16="http://schemas.microsoft.com/office/drawing/2014/main" id="{A26D1D29-99EC-FF44-84C3-F9A566282F46}"/>
                </a:ext>
              </a:extLst>
            </p:cNvPr>
            <p:cNvSpPr/>
            <p:nvPr/>
          </p:nvSpPr>
          <p:spPr>
            <a:xfrm>
              <a:off x="5837367" y="5119422"/>
              <a:ext cx="303616" cy="33777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309C1CAC-B9DA-254F-99DE-96B0E337ECA5}"/>
                </a:ext>
              </a:extLst>
            </p:cNvPr>
            <p:cNvGrpSpPr/>
            <p:nvPr/>
          </p:nvGrpSpPr>
          <p:grpSpPr>
            <a:xfrm>
              <a:off x="5658466" y="5015611"/>
              <a:ext cx="735726" cy="735726"/>
              <a:chOff x="6458237" y="4844903"/>
              <a:chExt cx="735726" cy="735726"/>
            </a:xfrm>
          </p:grpSpPr>
          <p:pic>
            <p:nvPicPr>
              <p:cNvPr id="35" name="Graphic 34" descr="Brainstorm with solid fill">
                <a:extLst>
                  <a:ext uri="{FF2B5EF4-FFF2-40B4-BE49-F238E27FC236}">
                    <a16:creationId xmlns:a16="http://schemas.microsoft.com/office/drawing/2014/main" id="{84CBCC22-6706-0B4D-A804-E3E4A8B55F4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58237" y="4844903"/>
                <a:ext cx="735726" cy="735726"/>
              </a:xfrm>
              <a:prstGeom prst="rect">
                <a:avLst/>
              </a:prstGeom>
            </p:spPr>
          </p:pic>
          <p:pic>
            <p:nvPicPr>
              <p:cNvPr id="39" name="Graphic 38" descr="Fireworks with solid fill">
                <a:extLst>
                  <a:ext uri="{FF2B5EF4-FFF2-40B4-BE49-F238E27FC236}">
                    <a16:creationId xmlns:a16="http://schemas.microsoft.com/office/drawing/2014/main" id="{88C42EB1-1F78-8D48-BA5C-EC9CE65AC972}"/>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75274" y="4951390"/>
                <a:ext cx="431026" cy="431026"/>
              </a:xfrm>
              <a:prstGeom prst="rect">
                <a:avLst/>
              </a:prstGeom>
            </p:spPr>
          </p:pic>
        </p:grpSp>
      </p:grpSp>
      <p:pic>
        <p:nvPicPr>
          <p:cNvPr id="82" name="Graphic 81" descr="Lightbulb with solid fill">
            <a:extLst>
              <a:ext uri="{FF2B5EF4-FFF2-40B4-BE49-F238E27FC236}">
                <a16:creationId xmlns:a16="http://schemas.microsoft.com/office/drawing/2014/main" id="{5BEA7072-147C-8848-8477-60F898D19292}"/>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145404" y="5960680"/>
            <a:ext cx="519872" cy="519872"/>
          </a:xfrm>
          <a:prstGeom prst="rect">
            <a:avLst/>
          </a:prstGeom>
        </p:spPr>
      </p:pic>
      <p:sp>
        <p:nvSpPr>
          <p:cNvPr id="40" name="Slide Number Placeholder 1">
            <a:extLst>
              <a:ext uri="{FF2B5EF4-FFF2-40B4-BE49-F238E27FC236}">
                <a16:creationId xmlns:a16="http://schemas.microsoft.com/office/drawing/2014/main" id="{66980B26-51C4-4A4A-97A0-94975E29E8D9}"/>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36</a:t>
            </a:fld>
            <a:endParaRPr lang="en-US" dirty="0"/>
          </a:p>
        </p:txBody>
      </p:sp>
      <p:grpSp>
        <p:nvGrpSpPr>
          <p:cNvPr id="41" name="Group 40">
            <a:extLst>
              <a:ext uri="{FF2B5EF4-FFF2-40B4-BE49-F238E27FC236}">
                <a16:creationId xmlns:a16="http://schemas.microsoft.com/office/drawing/2014/main" id="{01D6F103-30FB-48D7-9805-EB48896004E0}"/>
              </a:ext>
            </a:extLst>
          </p:cNvPr>
          <p:cNvGrpSpPr/>
          <p:nvPr/>
        </p:nvGrpSpPr>
        <p:grpSpPr>
          <a:xfrm>
            <a:off x="9721731" y="6733754"/>
            <a:ext cx="3994273" cy="1495645"/>
            <a:chOff x="11531005" y="8752252"/>
            <a:chExt cx="2441998" cy="914400"/>
          </a:xfrm>
          <a:solidFill>
            <a:schemeClr val="accent1">
              <a:lumMod val="40000"/>
              <a:lumOff val="60000"/>
            </a:schemeClr>
          </a:solidFill>
        </p:grpSpPr>
        <p:sp>
          <p:nvSpPr>
            <p:cNvPr id="42" name="Rectangle 41">
              <a:extLst>
                <a:ext uri="{FF2B5EF4-FFF2-40B4-BE49-F238E27FC236}">
                  <a16:creationId xmlns:a16="http://schemas.microsoft.com/office/drawing/2014/main" id="{6C6E68F2-5ACB-4619-BAB1-2F0874303155}"/>
                </a:ext>
              </a:extLst>
            </p:cNvPr>
            <p:cNvSpPr/>
            <p:nvPr/>
          </p:nvSpPr>
          <p:spPr>
            <a:xfrm>
              <a:off x="12347663" y="9124891"/>
              <a:ext cx="1625340" cy="378439"/>
            </a:xfrm>
            <a:prstGeom prst="rect">
              <a:avLst/>
            </a:prstGeom>
            <a:solidFill>
              <a:srgbClr val="43C602"/>
            </a:solidFill>
            <a:ln>
              <a:noFill/>
            </a:ln>
            <a:effectLst>
              <a:softEdge rad="1270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bg1"/>
                  </a:solidFill>
                </a:rPr>
                <a:t>To teach is to touch a life forever! </a:t>
              </a:r>
            </a:p>
          </p:txBody>
        </p:sp>
        <p:pic>
          <p:nvPicPr>
            <p:cNvPr id="43" name="Graphic 42" descr="Thumbs up sign with solid fill">
              <a:extLst>
                <a:ext uri="{FF2B5EF4-FFF2-40B4-BE49-F238E27FC236}">
                  <a16:creationId xmlns:a16="http://schemas.microsoft.com/office/drawing/2014/main" id="{B1693723-B623-426B-AB00-3E8D1CAE6EE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flipH="1">
              <a:off x="11531005" y="8752252"/>
              <a:ext cx="914400" cy="914400"/>
            </a:xfrm>
            <a:prstGeom prst="rect">
              <a:avLst/>
            </a:prstGeom>
            <a:effectLst>
              <a:softEdge rad="12700"/>
            </a:effectLst>
          </p:spPr>
        </p:pic>
      </p:grpSp>
      <p:sp>
        <p:nvSpPr>
          <p:cNvPr id="44" name="TextBox 43">
            <a:extLst>
              <a:ext uri="{FF2B5EF4-FFF2-40B4-BE49-F238E27FC236}">
                <a16:creationId xmlns:a16="http://schemas.microsoft.com/office/drawing/2014/main" id="{BE6B2D49-A1B8-45E2-9726-F84DE41A17B5}"/>
              </a:ext>
            </a:extLst>
          </p:cNvPr>
          <p:cNvSpPr txBox="1"/>
          <p:nvPr/>
        </p:nvSpPr>
        <p:spPr>
          <a:xfrm>
            <a:off x="1999862" y="1120277"/>
            <a:ext cx="3929821" cy="299184"/>
          </a:xfrm>
          <a:prstGeom prst="rect">
            <a:avLst/>
          </a:prstGeom>
          <a:noFill/>
        </p:spPr>
        <p:txBody>
          <a:bodyPr wrap="square">
            <a:spAutoFit/>
          </a:bodyPr>
          <a:lstStyle/>
          <a:p>
            <a:pPr>
              <a:lnSpc>
                <a:spcPct val="120000"/>
              </a:lnSpc>
            </a:pPr>
            <a:r>
              <a:rPr lang="en-US" sz="1200" b="1" dirty="0">
                <a:solidFill>
                  <a:srgbClr val="C43E38"/>
                </a:solidFill>
              </a:rPr>
              <a:t>3.3.1. How to Setup an Effective Learning Environment?</a:t>
            </a:r>
          </a:p>
        </p:txBody>
      </p:sp>
      <p:sp>
        <p:nvSpPr>
          <p:cNvPr id="45" name="TextBox 44">
            <a:extLst>
              <a:ext uri="{FF2B5EF4-FFF2-40B4-BE49-F238E27FC236}">
                <a16:creationId xmlns:a16="http://schemas.microsoft.com/office/drawing/2014/main" id="{30290CE9-FF45-4DAF-AA06-8CCA6EF934EE}"/>
              </a:ext>
            </a:extLst>
          </p:cNvPr>
          <p:cNvSpPr txBox="1"/>
          <p:nvPr/>
        </p:nvSpPr>
        <p:spPr>
          <a:xfrm>
            <a:off x="2025039" y="8620913"/>
            <a:ext cx="6887028" cy="299184"/>
          </a:xfrm>
          <a:prstGeom prst="rect">
            <a:avLst/>
          </a:prstGeom>
          <a:noFill/>
        </p:spPr>
        <p:txBody>
          <a:bodyPr wrap="square">
            <a:spAutoFit/>
          </a:bodyPr>
          <a:lstStyle/>
          <a:p>
            <a:pPr>
              <a:lnSpc>
                <a:spcPct val="120000"/>
              </a:lnSpc>
            </a:pPr>
            <a:r>
              <a:rPr lang="en-US" sz="1200" b="1" dirty="0">
                <a:solidFill>
                  <a:srgbClr val="C43E38"/>
                </a:solidFill>
              </a:rPr>
              <a:t>3.3.2. How to Effectively Involve Parents? (1/2)</a:t>
            </a:r>
          </a:p>
        </p:txBody>
      </p:sp>
    </p:spTree>
    <p:extLst>
      <p:ext uri="{BB962C8B-B14F-4D97-AF65-F5344CB8AC3E}">
        <p14:creationId xmlns:p14="http://schemas.microsoft.com/office/powerpoint/2010/main" val="1757423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6985F5D-89F6-4AB1-B6B8-D704B612CD0E}"/>
              </a:ext>
            </a:extLst>
          </p:cNvPr>
          <p:cNvSpPr/>
          <p:nvPr/>
        </p:nvSpPr>
        <p:spPr>
          <a:xfrm>
            <a:off x="2189097" y="461654"/>
            <a:ext cx="8973108" cy="1195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55BD6565-3522-42AF-8787-A0BE4674B3BC}"/>
              </a:ext>
            </a:extLst>
          </p:cNvPr>
          <p:cNvSpPr txBox="1">
            <a:spLocks/>
          </p:cNvSpPr>
          <p:nvPr/>
        </p:nvSpPr>
        <p:spPr>
          <a:xfrm>
            <a:off x="2338732" y="322783"/>
            <a:ext cx="8728544" cy="58793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US" sz="1200" b="1" dirty="0">
              <a:solidFill>
                <a:srgbClr val="C43E38"/>
              </a:solidFill>
            </a:endParaRPr>
          </a:p>
          <a:p>
            <a:pPr marL="0" indent="0">
              <a:lnSpc>
                <a:spcPct val="120000"/>
              </a:lnSpc>
              <a:buNone/>
            </a:pPr>
            <a:endParaRPr lang="en-US" sz="1200" b="1" dirty="0">
              <a:solidFill>
                <a:srgbClr val="C43E38"/>
              </a:solidFill>
            </a:endParaRPr>
          </a:p>
          <a:p>
            <a:pPr>
              <a:lnSpc>
                <a:spcPct val="120000"/>
              </a:lnSpc>
              <a:buFont typeface="Wingdings" pitchFamily="2" charset="2"/>
              <a:buChar char="§"/>
            </a:pPr>
            <a:r>
              <a:rPr lang="en-US" sz="1200" b="1" u="sng" dirty="0"/>
              <a:t>How to inform parents about the program?</a:t>
            </a:r>
          </a:p>
          <a:p>
            <a:pPr>
              <a:lnSpc>
                <a:spcPct val="100000"/>
              </a:lnSpc>
              <a:buFont typeface="Wingdings" pitchFamily="2" charset="2"/>
              <a:buChar char="§"/>
            </a:pPr>
            <a:r>
              <a:rPr lang="en-US" sz="1100" dirty="0"/>
              <a:t>Ideally, you want to gather the parents in one place and provide them with a face-to-face workshop to explain the program to them. </a:t>
            </a:r>
          </a:p>
          <a:p>
            <a:pPr>
              <a:lnSpc>
                <a:spcPct val="100000"/>
              </a:lnSpc>
              <a:buFont typeface="Wingdings" pitchFamily="2" charset="2"/>
              <a:buChar char="§"/>
            </a:pPr>
            <a:r>
              <a:rPr lang="en-US" sz="1100" dirty="0"/>
              <a:t>However sometimes, face-to-face workshop is not an option so you will need to use remote channels to communicate your message to parents. Therefore, refer to sections 3.1-3.2 as you will need to apply remote channel communication best practices when informing parents.</a:t>
            </a:r>
            <a:br>
              <a:rPr lang="en-US" sz="1100" dirty="0"/>
            </a:br>
            <a:br>
              <a:rPr lang="en-US" sz="1100" dirty="0"/>
            </a:br>
            <a:endParaRPr lang="en-US" sz="700" dirty="0"/>
          </a:p>
          <a:p>
            <a:pPr>
              <a:lnSpc>
                <a:spcPct val="120000"/>
              </a:lnSpc>
              <a:buFont typeface="Wingdings" pitchFamily="2" charset="2"/>
              <a:buChar char="§"/>
            </a:pPr>
            <a:r>
              <a:rPr lang="en-US" sz="1200" b="1" u="sng" dirty="0"/>
              <a:t>How to motivate parents about the program?</a:t>
            </a:r>
          </a:p>
          <a:p>
            <a:pPr>
              <a:lnSpc>
                <a:spcPct val="100000"/>
              </a:lnSpc>
              <a:buFont typeface="Wingdings" pitchFamily="2" charset="2"/>
              <a:buChar char="§"/>
            </a:pPr>
            <a:r>
              <a:rPr lang="en-US" sz="1100" dirty="0"/>
              <a:t>One effective strategy is to ask parents the following scripted questions either before the workshop itself or after providing the general information about the workshop:</a:t>
            </a:r>
          </a:p>
          <a:p>
            <a:pPr>
              <a:lnSpc>
                <a:spcPct val="100000"/>
              </a:lnSpc>
              <a:buFont typeface="Wingdings" pitchFamily="2" charset="2"/>
              <a:buChar char="§"/>
            </a:pPr>
            <a:endParaRPr lang="en-US" sz="1600" dirty="0"/>
          </a:p>
          <a:p>
            <a:pPr marL="0" indent="0">
              <a:lnSpc>
                <a:spcPct val="100000"/>
              </a:lnSpc>
              <a:buNone/>
            </a:pPr>
            <a:endParaRPr lang="en-US" sz="1100" dirty="0"/>
          </a:p>
          <a:p>
            <a:pPr>
              <a:lnSpc>
                <a:spcPct val="100000"/>
              </a:lnSpc>
              <a:buFont typeface="Wingdings" pitchFamily="2" charset="2"/>
              <a:buChar char="§"/>
            </a:pPr>
            <a:endParaRPr lang="en-US" sz="1100" dirty="0"/>
          </a:p>
          <a:p>
            <a:pPr>
              <a:lnSpc>
                <a:spcPct val="100000"/>
              </a:lnSpc>
              <a:buFont typeface="Wingdings" pitchFamily="2" charset="2"/>
              <a:buChar char="§"/>
            </a:pPr>
            <a:endParaRPr lang="en-US" sz="1100" dirty="0"/>
          </a:p>
          <a:p>
            <a:pPr>
              <a:lnSpc>
                <a:spcPct val="100000"/>
              </a:lnSpc>
              <a:buFont typeface="Wingdings" pitchFamily="2" charset="2"/>
              <a:buChar char="§"/>
            </a:pPr>
            <a:endParaRPr lang="en-US" sz="1100" dirty="0"/>
          </a:p>
          <a:p>
            <a:pPr>
              <a:lnSpc>
                <a:spcPct val="100000"/>
              </a:lnSpc>
              <a:buFont typeface="Wingdings" pitchFamily="2" charset="2"/>
              <a:buChar char="§"/>
            </a:pPr>
            <a:endParaRPr lang="en-US" sz="1100" dirty="0"/>
          </a:p>
          <a:p>
            <a:pPr>
              <a:lnSpc>
                <a:spcPct val="100000"/>
              </a:lnSpc>
              <a:buFont typeface="Wingdings" pitchFamily="2" charset="2"/>
              <a:buChar char="§"/>
            </a:pPr>
            <a:endParaRPr lang="en-US" sz="1100" dirty="0"/>
          </a:p>
          <a:p>
            <a:pPr>
              <a:lnSpc>
                <a:spcPct val="100000"/>
              </a:lnSpc>
              <a:buFont typeface="Wingdings" pitchFamily="2" charset="2"/>
              <a:buChar char="§"/>
            </a:pPr>
            <a:endParaRPr lang="en-US" sz="1100" dirty="0"/>
          </a:p>
          <a:p>
            <a:pPr marL="0" indent="0">
              <a:lnSpc>
                <a:spcPct val="100000"/>
              </a:lnSpc>
              <a:buNone/>
            </a:pPr>
            <a:endParaRPr lang="en-US" sz="500" dirty="0"/>
          </a:p>
          <a:p>
            <a:pPr>
              <a:lnSpc>
                <a:spcPct val="100000"/>
              </a:lnSpc>
              <a:buFont typeface="Wingdings" pitchFamily="2" charset="2"/>
              <a:buChar char="§"/>
            </a:pPr>
            <a:r>
              <a:rPr lang="en-US" sz="1100" dirty="0"/>
              <a:t>Then you can cater the program benefits’ presentation to show them how this program can help them achieve their ultimate goals for their kids.</a:t>
            </a:r>
          </a:p>
        </p:txBody>
      </p:sp>
      <p:sp>
        <p:nvSpPr>
          <p:cNvPr id="2" name="Slide Number Placeholder 1">
            <a:extLst>
              <a:ext uri="{FF2B5EF4-FFF2-40B4-BE49-F238E27FC236}">
                <a16:creationId xmlns:a16="http://schemas.microsoft.com/office/drawing/2014/main" id="{AE6B1DD6-0432-4E7B-B57F-6FD964F4AEF4}"/>
              </a:ext>
            </a:extLst>
          </p:cNvPr>
          <p:cNvSpPr>
            <a:spLocks noGrp="1"/>
          </p:cNvSpPr>
          <p:nvPr>
            <p:ph type="sldNum" sz="quarter" idx="12"/>
          </p:nvPr>
        </p:nvSpPr>
        <p:spPr/>
        <p:txBody>
          <a:bodyPr/>
          <a:lstStyle/>
          <a:p>
            <a:fld id="{BD68A684-2416-462E-A295-DA63975C2470}" type="slidenum">
              <a:rPr lang="en-US" smtClean="0"/>
              <a:t>37</a:t>
            </a:fld>
            <a:endParaRPr lang="en-US" dirty="0"/>
          </a:p>
        </p:txBody>
      </p:sp>
      <p:grpSp>
        <p:nvGrpSpPr>
          <p:cNvPr id="10" name="Group 9">
            <a:extLst>
              <a:ext uri="{FF2B5EF4-FFF2-40B4-BE49-F238E27FC236}">
                <a16:creationId xmlns:a16="http://schemas.microsoft.com/office/drawing/2014/main" id="{306AA2B3-99CE-F54A-9B67-8D2F86F03DD8}"/>
              </a:ext>
            </a:extLst>
          </p:cNvPr>
          <p:cNvGrpSpPr/>
          <p:nvPr/>
        </p:nvGrpSpPr>
        <p:grpSpPr>
          <a:xfrm>
            <a:off x="2544807" y="3276029"/>
            <a:ext cx="4529664" cy="2576081"/>
            <a:chOff x="2014431" y="2998781"/>
            <a:chExt cx="4529664" cy="2576081"/>
          </a:xfrm>
        </p:grpSpPr>
        <p:sp>
          <p:nvSpPr>
            <p:cNvPr id="18" name="Rectangle 17">
              <a:extLst>
                <a:ext uri="{FF2B5EF4-FFF2-40B4-BE49-F238E27FC236}">
                  <a16:creationId xmlns:a16="http://schemas.microsoft.com/office/drawing/2014/main" id="{D4AD5AA6-1237-489E-9FAE-18D3359445E8}"/>
                </a:ext>
              </a:extLst>
            </p:cNvPr>
            <p:cNvSpPr/>
            <p:nvPr/>
          </p:nvSpPr>
          <p:spPr>
            <a:xfrm>
              <a:off x="2022199" y="3069910"/>
              <a:ext cx="4521896" cy="724664"/>
            </a:xfrm>
            <a:prstGeom prst="rect">
              <a:avLst/>
            </a:prstGeom>
            <a:solidFill>
              <a:srgbClr val="E6E6E6">
                <a:alpha val="61176"/>
              </a:srgbClr>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68F1063-A433-4B0A-B78B-3A816C65A172}"/>
                </a:ext>
              </a:extLst>
            </p:cNvPr>
            <p:cNvSpPr txBox="1"/>
            <p:nvPr/>
          </p:nvSpPr>
          <p:spPr>
            <a:xfrm>
              <a:off x="2289295" y="3263151"/>
              <a:ext cx="3666718" cy="340734"/>
            </a:xfrm>
            <a:prstGeom prst="rect">
              <a:avLst/>
            </a:prstGeom>
            <a:noFill/>
          </p:spPr>
          <p:txBody>
            <a:bodyPr wrap="square">
              <a:spAutoFit/>
            </a:bodyPr>
            <a:lstStyle/>
            <a:p>
              <a:pPr marL="742950" lvl="1" indent="-285750" algn="r">
                <a:lnSpc>
                  <a:spcPct val="150000"/>
                </a:lnSpc>
              </a:pPr>
              <a:r>
                <a:rPr lang="en-US" sz="1200" dirty="0"/>
                <a:t>What do you like the most about the program?</a:t>
              </a:r>
            </a:p>
          </p:txBody>
        </p:sp>
        <p:sp>
          <p:nvSpPr>
            <p:cNvPr id="20" name="Rectangle 19">
              <a:extLst>
                <a:ext uri="{FF2B5EF4-FFF2-40B4-BE49-F238E27FC236}">
                  <a16:creationId xmlns:a16="http://schemas.microsoft.com/office/drawing/2014/main" id="{23BD3B0F-C884-4B96-A167-6AB6F6504C07}"/>
                </a:ext>
              </a:extLst>
            </p:cNvPr>
            <p:cNvSpPr/>
            <p:nvPr/>
          </p:nvSpPr>
          <p:spPr>
            <a:xfrm>
              <a:off x="2022199" y="3907301"/>
              <a:ext cx="4521896" cy="724664"/>
            </a:xfrm>
            <a:prstGeom prst="rect">
              <a:avLst/>
            </a:prstGeom>
            <a:solidFill>
              <a:srgbClr val="E6E6E6">
                <a:alpha val="61176"/>
              </a:srgbClr>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B314547-6953-41E9-B5CC-3BBFBC852A79}"/>
                </a:ext>
              </a:extLst>
            </p:cNvPr>
            <p:cNvSpPr/>
            <p:nvPr/>
          </p:nvSpPr>
          <p:spPr>
            <a:xfrm>
              <a:off x="2022199" y="4731591"/>
              <a:ext cx="4521896" cy="724664"/>
            </a:xfrm>
            <a:prstGeom prst="rect">
              <a:avLst/>
            </a:prstGeom>
            <a:solidFill>
              <a:srgbClr val="E6E6E6">
                <a:alpha val="61176"/>
              </a:srgbClr>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6028E12B-7B8D-4621-B0A2-5573B941DE51}"/>
                </a:ext>
              </a:extLst>
            </p:cNvPr>
            <p:cNvSpPr txBox="1"/>
            <p:nvPr/>
          </p:nvSpPr>
          <p:spPr>
            <a:xfrm>
              <a:off x="2174085" y="4100542"/>
              <a:ext cx="3427233" cy="340734"/>
            </a:xfrm>
            <a:prstGeom prst="rect">
              <a:avLst/>
            </a:prstGeom>
            <a:noFill/>
          </p:spPr>
          <p:txBody>
            <a:bodyPr wrap="square">
              <a:spAutoFit/>
            </a:bodyPr>
            <a:lstStyle/>
            <a:p>
              <a:pPr marL="742950" lvl="1" indent="-285750" algn="r">
                <a:lnSpc>
                  <a:spcPct val="150000"/>
                </a:lnSpc>
              </a:pPr>
              <a:r>
                <a:rPr lang="en-US" sz="1200" dirty="0"/>
                <a:t>Why are you interested in this program?</a:t>
              </a:r>
            </a:p>
          </p:txBody>
        </p:sp>
        <p:sp>
          <p:nvSpPr>
            <p:cNvPr id="23" name="TextBox 22">
              <a:extLst>
                <a:ext uri="{FF2B5EF4-FFF2-40B4-BE49-F238E27FC236}">
                  <a16:creationId xmlns:a16="http://schemas.microsoft.com/office/drawing/2014/main" id="{351F1F64-1F2C-4A11-A7FD-2513B61F73BF}"/>
                </a:ext>
              </a:extLst>
            </p:cNvPr>
            <p:cNvSpPr txBox="1"/>
            <p:nvPr/>
          </p:nvSpPr>
          <p:spPr>
            <a:xfrm>
              <a:off x="2118348" y="4924832"/>
              <a:ext cx="3837665" cy="340734"/>
            </a:xfrm>
            <a:prstGeom prst="rect">
              <a:avLst/>
            </a:prstGeom>
            <a:noFill/>
          </p:spPr>
          <p:txBody>
            <a:bodyPr wrap="square">
              <a:spAutoFit/>
            </a:bodyPr>
            <a:lstStyle/>
            <a:p>
              <a:pPr marL="742950" lvl="1" indent="-285750" algn="r">
                <a:lnSpc>
                  <a:spcPct val="150000"/>
                </a:lnSpc>
              </a:pPr>
              <a:r>
                <a:rPr lang="en-US" sz="1200" dirty="0"/>
                <a:t>What do you want for your child(ren)’s future?</a:t>
              </a:r>
            </a:p>
          </p:txBody>
        </p:sp>
        <p:pic>
          <p:nvPicPr>
            <p:cNvPr id="14" name="Graphic 13" descr="Comment Heart with solid fill">
              <a:extLst>
                <a:ext uri="{FF2B5EF4-FFF2-40B4-BE49-F238E27FC236}">
                  <a16:creationId xmlns:a16="http://schemas.microsoft.com/office/drawing/2014/main" id="{613FCBC1-267C-440B-97CE-2BD91A492D5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229" y="2998781"/>
              <a:ext cx="914400" cy="914400"/>
            </a:xfrm>
            <a:prstGeom prst="rect">
              <a:avLst/>
            </a:prstGeom>
          </p:spPr>
        </p:pic>
        <p:pic>
          <p:nvPicPr>
            <p:cNvPr id="25" name="Graphic 24" descr="Comment Like with solid fill">
              <a:extLst>
                <a:ext uri="{FF2B5EF4-FFF2-40B4-BE49-F238E27FC236}">
                  <a16:creationId xmlns:a16="http://schemas.microsoft.com/office/drawing/2014/main" id="{F3BD6E06-23A4-4B27-ACDD-0C5C698EC5F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26733" y="3836172"/>
              <a:ext cx="914400" cy="914400"/>
            </a:xfrm>
            <a:prstGeom prst="rect">
              <a:avLst/>
            </a:prstGeom>
          </p:spPr>
        </p:pic>
        <p:pic>
          <p:nvPicPr>
            <p:cNvPr id="27" name="Graphic 26" descr="Graduation cap with solid fill">
              <a:extLst>
                <a:ext uri="{FF2B5EF4-FFF2-40B4-BE49-F238E27FC236}">
                  <a16:creationId xmlns:a16="http://schemas.microsoft.com/office/drawing/2014/main" id="{9F22C6B2-C8E6-4608-8B3E-36C99C4C4E3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14431" y="4660462"/>
              <a:ext cx="914400" cy="914400"/>
            </a:xfrm>
            <a:prstGeom prst="rect">
              <a:avLst/>
            </a:prstGeom>
          </p:spPr>
        </p:pic>
      </p:grpSp>
      <p:pic>
        <p:nvPicPr>
          <p:cNvPr id="30" name="Graphic 29" descr="Aspiration with solid fill">
            <a:extLst>
              <a:ext uri="{FF2B5EF4-FFF2-40B4-BE49-F238E27FC236}">
                <a16:creationId xmlns:a16="http://schemas.microsoft.com/office/drawing/2014/main" id="{B0A5E675-A475-45C6-AE4B-B8B0B19C09B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23665">
            <a:off x="2252519" y="2275645"/>
            <a:ext cx="442797" cy="442797"/>
          </a:xfrm>
          <a:prstGeom prst="rect">
            <a:avLst/>
          </a:prstGeom>
        </p:spPr>
      </p:pic>
      <p:pic>
        <p:nvPicPr>
          <p:cNvPr id="34" name="Graphic 33" descr="Megaphone with solid fill">
            <a:extLst>
              <a:ext uri="{FF2B5EF4-FFF2-40B4-BE49-F238E27FC236}">
                <a16:creationId xmlns:a16="http://schemas.microsoft.com/office/drawing/2014/main" id="{DB269ABC-7129-4B2A-B3B6-D9B1ED48E81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0849696">
            <a:off x="2226790" y="907642"/>
            <a:ext cx="429854" cy="429854"/>
          </a:xfrm>
          <a:prstGeom prst="rect">
            <a:avLst/>
          </a:prstGeom>
        </p:spPr>
      </p:pic>
      <p:sp>
        <p:nvSpPr>
          <p:cNvPr id="7" name="Content Placeholder 2">
            <a:extLst>
              <a:ext uri="{FF2B5EF4-FFF2-40B4-BE49-F238E27FC236}">
                <a16:creationId xmlns:a16="http://schemas.microsoft.com/office/drawing/2014/main" id="{3460DCF3-C014-47AB-886C-4664F006F3D7}"/>
              </a:ext>
            </a:extLst>
          </p:cNvPr>
          <p:cNvSpPr txBox="1">
            <a:spLocks/>
          </p:cNvSpPr>
          <p:nvPr/>
        </p:nvSpPr>
        <p:spPr>
          <a:xfrm>
            <a:off x="2438050" y="6322851"/>
            <a:ext cx="8480174" cy="3763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100" b="1" dirty="0"/>
              <a:t>          </a:t>
            </a:r>
            <a:r>
              <a:rPr lang="en-US" sz="1200" b="1" u="sng" dirty="0"/>
              <a:t>How to involve engaged parents?</a:t>
            </a:r>
          </a:p>
          <a:p>
            <a:pPr lvl="0" defTabSz="457200">
              <a:lnSpc>
                <a:spcPct val="100000"/>
              </a:lnSpc>
              <a:buFont typeface="Wingdings" pitchFamily="2" charset="2"/>
              <a:buChar char="§"/>
            </a:pPr>
            <a:r>
              <a:rPr lang="en-US" sz="1100" dirty="0">
                <a:solidFill>
                  <a:prstClr val="black"/>
                </a:solidFill>
              </a:rPr>
              <a:t>It is important to explain precisely what is expected from parents to support their kids in this program. </a:t>
            </a:r>
          </a:p>
          <a:p>
            <a:pPr lvl="0" defTabSz="457200">
              <a:lnSpc>
                <a:spcPct val="100000"/>
              </a:lnSpc>
              <a:buFont typeface="Wingdings" pitchFamily="2" charset="2"/>
              <a:buChar char="§"/>
            </a:pPr>
            <a:r>
              <a:rPr lang="en-US" sz="1100" dirty="0">
                <a:solidFill>
                  <a:prstClr val="black"/>
                </a:solidFill>
              </a:rPr>
              <a:t>Try to simplify their role as much as you can. Keep in mind, parents have other jobs and responsibilities, and they might not be able to be there for their kids all the time. This does not make them bad parents.  </a:t>
            </a:r>
          </a:p>
          <a:p>
            <a:pPr lvl="0" defTabSz="457200">
              <a:lnSpc>
                <a:spcPct val="100000"/>
              </a:lnSpc>
              <a:buFont typeface="Wingdings" pitchFamily="2" charset="2"/>
              <a:buChar char="§"/>
            </a:pPr>
            <a:r>
              <a:rPr lang="en-US" sz="1100" dirty="0">
                <a:solidFill>
                  <a:prstClr val="black"/>
                </a:solidFill>
              </a:rPr>
              <a:t>These expectations need to be explained very clearly. Once you clarify parents’ role in the project, you need to investigate how realistic your expectations are. You can ask them “is this easy or will you need extra support for this item/task?” If you are expecting too much from them, then you will need to try to further simplify their role and/or involvement.  </a:t>
            </a:r>
            <a:br>
              <a:rPr lang="en-US" sz="1100" dirty="0">
                <a:solidFill>
                  <a:prstClr val="black"/>
                </a:solidFill>
              </a:rPr>
            </a:br>
            <a:endParaRPr lang="en-US" sz="1400" b="1" dirty="0"/>
          </a:p>
          <a:p>
            <a:pPr marL="0" indent="0">
              <a:lnSpc>
                <a:spcPct val="150000"/>
              </a:lnSpc>
              <a:buNone/>
            </a:pPr>
            <a:r>
              <a:rPr lang="en-US" sz="1100" b="1" dirty="0"/>
              <a:t>           </a:t>
            </a:r>
            <a:r>
              <a:rPr lang="en-US" sz="1200" b="1" u="sng" dirty="0"/>
              <a:t>How to involve unengaged parents?</a:t>
            </a:r>
          </a:p>
          <a:p>
            <a:pPr>
              <a:lnSpc>
                <a:spcPct val="100000"/>
              </a:lnSpc>
              <a:buFont typeface="Wingdings" pitchFamily="2" charset="2"/>
              <a:buChar char="§"/>
            </a:pPr>
            <a:r>
              <a:rPr lang="en-US" sz="1100" dirty="0"/>
              <a:t>When dealing with unengaged parents, try to get more creative on how to minimize parents’ involvement at home so students can participate and deliver assignments as independently as possible.</a:t>
            </a:r>
          </a:p>
          <a:p>
            <a:pPr>
              <a:lnSpc>
                <a:spcPct val="100000"/>
              </a:lnSpc>
              <a:buFont typeface="Wingdings" pitchFamily="2" charset="2"/>
              <a:buChar char="§"/>
            </a:pPr>
            <a:r>
              <a:rPr lang="en-US" sz="1100" dirty="0"/>
              <a:t>For such independence to be achieved, you need to deliver crystal clear instructions to students so they can perform tasks with minimum support from parents. </a:t>
            </a:r>
          </a:p>
          <a:p>
            <a:pPr>
              <a:lnSpc>
                <a:spcPct val="100000"/>
              </a:lnSpc>
              <a:buFont typeface="Wingdings" pitchFamily="2" charset="2"/>
              <a:buChar char="§"/>
            </a:pPr>
            <a:r>
              <a:rPr lang="en-US" sz="1100" dirty="0"/>
              <a:t>You can also assign students’ groups, if you intend to work with groups, based on how close they live to each other to carve more support for students and parents.</a:t>
            </a:r>
          </a:p>
          <a:p>
            <a:pPr marL="285750" indent="-285750">
              <a:lnSpc>
                <a:spcPct val="150000"/>
              </a:lnSpc>
            </a:pPr>
            <a:endParaRPr lang="en-US" sz="1100" dirty="0"/>
          </a:p>
          <a:p>
            <a:pPr>
              <a:lnSpc>
                <a:spcPct val="150000"/>
              </a:lnSpc>
            </a:pPr>
            <a:endParaRPr lang="en-US" sz="1100" dirty="0"/>
          </a:p>
          <a:p>
            <a:pPr>
              <a:lnSpc>
                <a:spcPct val="150000"/>
              </a:lnSpc>
            </a:pPr>
            <a:endParaRPr lang="en-US" sz="1100" dirty="0"/>
          </a:p>
          <a:p>
            <a:pPr>
              <a:lnSpc>
                <a:spcPct val="150000"/>
              </a:lnSpc>
            </a:pPr>
            <a:endParaRPr lang="en-US" sz="1100" dirty="0"/>
          </a:p>
          <a:p>
            <a:pPr>
              <a:lnSpc>
                <a:spcPct val="150000"/>
              </a:lnSpc>
            </a:pPr>
            <a:endParaRPr lang="en-US" sz="1100" dirty="0"/>
          </a:p>
          <a:p>
            <a:pPr>
              <a:lnSpc>
                <a:spcPct val="150000"/>
              </a:lnSpc>
            </a:pPr>
            <a:endParaRPr lang="en-US" sz="1100" dirty="0"/>
          </a:p>
        </p:txBody>
      </p:sp>
      <p:pic>
        <p:nvPicPr>
          <p:cNvPr id="36" name="Graphic 35" descr="Board Of Directors with solid fill">
            <a:extLst>
              <a:ext uri="{FF2B5EF4-FFF2-40B4-BE49-F238E27FC236}">
                <a16:creationId xmlns:a16="http://schemas.microsoft.com/office/drawing/2014/main" id="{261494D5-AF96-4C04-899A-24080DCDE116}"/>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40722" y="8305321"/>
            <a:ext cx="423705" cy="423705"/>
          </a:xfrm>
          <a:prstGeom prst="rect">
            <a:avLst/>
          </a:prstGeom>
        </p:spPr>
      </p:pic>
      <p:pic>
        <p:nvPicPr>
          <p:cNvPr id="38" name="Graphic 37" descr="Boardroom with solid fill">
            <a:extLst>
              <a:ext uri="{FF2B5EF4-FFF2-40B4-BE49-F238E27FC236}">
                <a16:creationId xmlns:a16="http://schemas.microsoft.com/office/drawing/2014/main" id="{97EDD57B-208F-4F9C-8396-5BCBC479E468}"/>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274105" y="6219466"/>
            <a:ext cx="512740" cy="512740"/>
          </a:xfrm>
          <a:prstGeom prst="rect">
            <a:avLst/>
          </a:prstGeom>
        </p:spPr>
      </p:pic>
      <p:sp>
        <p:nvSpPr>
          <p:cNvPr id="29" name="Rectangle 28">
            <a:extLst>
              <a:ext uri="{FF2B5EF4-FFF2-40B4-BE49-F238E27FC236}">
                <a16:creationId xmlns:a16="http://schemas.microsoft.com/office/drawing/2014/main" id="{D8EB36AF-4B03-494B-812D-DD5184A07074}"/>
              </a:ext>
            </a:extLst>
          </p:cNvPr>
          <p:cNvSpPr/>
          <p:nvPr/>
        </p:nvSpPr>
        <p:spPr>
          <a:xfrm>
            <a:off x="-5403" y="0"/>
            <a:ext cx="1867286" cy="10515600"/>
          </a:xfrm>
          <a:prstGeom prst="rect">
            <a:avLst/>
          </a:prstGeom>
          <a:solidFill>
            <a:srgbClr val="43C60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3 – Project Implementation</a:t>
            </a:r>
          </a:p>
        </p:txBody>
      </p:sp>
      <p:sp>
        <p:nvSpPr>
          <p:cNvPr id="31" name="Rectangle 30">
            <a:extLst>
              <a:ext uri="{FF2B5EF4-FFF2-40B4-BE49-F238E27FC236}">
                <a16:creationId xmlns:a16="http://schemas.microsoft.com/office/drawing/2014/main" id="{C548CA21-5A4F-DE4F-A57D-B841326844C2}"/>
              </a:ext>
            </a:extLst>
          </p:cNvPr>
          <p:cNvSpPr/>
          <p:nvPr/>
        </p:nvSpPr>
        <p:spPr>
          <a:xfrm>
            <a:off x="12097343" y="1"/>
            <a:ext cx="1618657" cy="10515600"/>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Lightbulb with solid fill">
            <a:extLst>
              <a:ext uri="{FF2B5EF4-FFF2-40B4-BE49-F238E27FC236}">
                <a16:creationId xmlns:a16="http://schemas.microsoft.com/office/drawing/2014/main" id="{B707128D-E011-5448-8763-F292369FE101}"/>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605688" y="7327624"/>
            <a:ext cx="519872" cy="519872"/>
          </a:xfrm>
          <a:prstGeom prst="rect">
            <a:avLst/>
          </a:prstGeom>
        </p:spPr>
      </p:pic>
      <p:sp>
        <p:nvSpPr>
          <p:cNvPr id="3" name="Rectangle 2">
            <a:extLst>
              <a:ext uri="{FF2B5EF4-FFF2-40B4-BE49-F238E27FC236}">
                <a16:creationId xmlns:a16="http://schemas.microsoft.com/office/drawing/2014/main" id="{092A36A7-6237-C045-82FD-DDE771C6FBDD}"/>
              </a:ext>
            </a:extLst>
          </p:cNvPr>
          <p:cNvSpPr/>
          <p:nvPr/>
        </p:nvSpPr>
        <p:spPr>
          <a:xfrm>
            <a:off x="12110100" y="7849728"/>
            <a:ext cx="1511048" cy="1585049"/>
          </a:xfrm>
          <a:prstGeom prst="rect">
            <a:avLst/>
          </a:prstGeom>
        </p:spPr>
        <p:txBody>
          <a:bodyPr wrap="square">
            <a:spAutoFit/>
          </a:bodyPr>
          <a:lstStyle/>
          <a:p>
            <a:pPr lvl="0" algn="ctr"/>
            <a:r>
              <a:rPr lang="en-US" sz="1600" b="1" dirty="0">
                <a:solidFill>
                  <a:srgbClr val="E61831"/>
                </a:solidFill>
              </a:rPr>
              <a:t>Tip - Advanced: </a:t>
            </a:r>
          </a:p>
          <a:p>
            <a:pPr lvl="0" algn="ctr"/>
            <a:r>
              <a:rPr lang="en-US" sz="900" dirty="0">
                <a:solidFill>
                  <a:prstClr val="black"/>
                </a:solidFill>
              </a:rPr>
              <a:t>Parents can be given a simple rubric or mechanism to check students' work. Educators can communicate with them to get updates and give them sense of involvement and allow them to see their child's progress at the same time. </a:t>
            </a:r>
          </a:p>
        </p:txBody>
      </p:sp>
      <p:pic>
        <p:nvPicPr>
          <p:cNvPr id="37" name="Graphic 36" descr="Lightbulb with solid fill">
            <a:extLst>
              <a:ext uri="{FF2B5EF4-FFF2-40B4-BE49-F238E27FC236}">
                <a16:creationId xmlns:a16="http://schemas.microsoft.com/office/drawing/2014/main" id="{78D966B1-1913-C748-81F9-52B7D006A5AF}"/>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183754" y="7906766"/>
            <a:ext cx="398555" cy="398555"/>
          </a:xfrm>
          <a:prstGeom prst="rect">
            <a:avLst/>
          </a:prstGeom>
        </p:spPr>
      </p:pic>
      <p:pic>
        <p:nvPicPr>
          <p:cNvPr id="26" name="Picture 25" descr="A picture containing text, person, indoor, person&#10;&#10;Description automatically generated">
            <a:extLst>
              <a:ext uri="{FF2B5EF4-FFF2-40B4-BE49-F238E27FC236}">
                <a16:creationId xmlns:a16="http://schemas.microsoft.com/office/drawing/2014/main" id="{61790C86-56AE-4AF8-9366-9EEEE1F9F554}"/>
              </a:ext>
            </a:extLst>
          </p:cNvPr>
          <p:cNvPicPr>
            <a:picLocks noChangeAspect="1"/>
          </p:cNvPicPr>
          <p:nvPr/>
        </p:nvPicPr>
        <p:blipFill rotWithShape="1">
          <a:blip r:embed="rId18">
            <a:extLst>
              <a:ext uri="{28A0092B-C50C-407E-A947-70E740481C1C}">
                <a14:useLocalDpi xmlns:a14="http://schemas.microsoft.com/office/drawing/2010/main" val="0"/>
              </a:ext>
            </a:extLst>
          </a:blip>
          <a:srcRect l="38234" r="38730" b="18591"/>
          <a:stretch/>
        </p:blipFill>
        <p:spPr>
          <a:xfrm>
            <a:off x="9031195" y="3347158"/>
            <a:ext cx="1658844" cy="2451187"/>
          </a:xfrm>
          <a:prstGeom prst="rect">
            <a:avLst/>
          </a:prstGeom>
        </p:spPr>
      </p:pic>
      <p:pic>
        <p:nvPicPr>
          <p:cNvPr id="8" name="Picture 7" descr="A picture containing text, electronics, display, computer&#10;&#10;Description automatically generated">
            <a:extLst>
              <a:ext uri="{FF2B5EF4-FFF2-40B4-BE49-F238E27FC236}">
                <a16:creationId xmlns:a16="http://schemas.microsoft.com/office/drawing/2014/main" id="{94902527-B347-4DF1-9B7F-C014CEE0E11D}"/>
              </a:ext>
            </a:extLst>
          </p:cNvPr>
          <p:cNvPicPr>
            <a:picLocks noChangeAspect="1"/>
          </p:cNvPicPr>
          <p:nvPr/>
        </p:nvPicPr>
        <p:blipFill rotWithShape="1">
          <a:blip r:embed="rId19">
            <a:extLst>
              <a:ext uri="{28A0092B-C50C-407E-A947-70E740481C1C}">
                <a14:useLocalDpi xmlns:a14="http://schemas.microsoft.com/office/drawing/2010/main" val="0"/>
              </a:ext>
            </a:extLst>
          </a:blip>
          <a:srcRect l="39336" r="39057" b="20199"/>
          <a:stretch/>
        </p:blipFill>
        <p:spPr>
          <a:xfrm>
            <a:off x="7307566" y="3351939"/>
            <a:ext cx="1584210" cy="2446406"/>
          </a:xfrm>
          <a:prstGeom prst="rect">
            <a:avLst/>
          </a:prstGeom>
        </p:spPr>
      </p:pic>
      <p:sp>
        <p:nvSpPr>
          <p:cNvPr id="48" name="TextBox 47">
            <a:extLst>
              <a:ext uri="{FF2B5EF4-FFF2-40B4-BE49-F238E27FC236}">
                <a16:creationId xmlns:a16="http://schemas.microsoft.com/office/drawing/2014/main" id="{BFF81365-A0B9-4BC4-992B-5EB75F35642E}"/>
              </a:ext>
            </a:extLst>
          </p:cNvPr>
          <p:cNvSpPr txBox="1"/>
          <p:nvPr/>
        </p:nvSpPr>
        <p:spPr>
          <a:xfrm>
            <a:off x="2130212" y="546704"/>
            <a:ext cx="6887028" cy="299184"/>
          </a:xfrm>
          <a:prstGeom prst="rect">
            <a:avLst/>
          </a:prstGeom>
          <a:noFill/>
        </p:spPr>
        <p:txBody>
          <a:bodyPr wrap="square">
            <a:spAutoFit/>
          </a:bodyPr>
          <a:lstStyle/>
          <a:p>
            <a:pPr marL="0" indent="0">
              <a:lnSpc>
                <a:spcPct val="120000"/>
              </a:lnSpc>
              <a:buNone/>
            </a:pPr>
            <a:r>
              <a:rPr lang="en-US" sz="1200" b="1" dirty="0">
                <a:solidFill>
                  <a:srgbClr val="C43E38"/>
                </a:solidFill>
              </a:rPr>
              <a:t>3.3.2. How to Effectively Involve Parents? (2/2)</a:t>
            </a:r>
          </a:p>
        </p:txBody>
      </p:sp>
      <p:sp>
        <p:nvSpPr>
          <p:cNvPr id="51" name="Google Shape;120;p54">
            <a:extLst>
              <a:ext uri="{FF2B5EF4-FFF2-40B4-BE49-F238E27FC236}">
                <a16:creationId xmlns:a16="http://schemas.microsoft.com/office/drawing/2014/main" id="{A4E4D17C-01CA-4CEA-98AC-06B4F7934BFE}"/>
              </a:ext>
            </a:extLst>
          </p:cNvPr>
          <p:cNvSpPr txBox="1">
            <a:spLocks/>
          </p:cNvSpPr>
          <p:nvPr/>
        </p:nvSpPr>
        <p:spPr>
          <a:xfrm>
            <a:off x="2130212" y="180651"/>
            <a:ext cx="5285547" cy="431026"/>
          </a:xfrm>
          <a:prstGeom prst="rect">
            <a:avLst/>
          </a:prstGeom>
          <a:noFill/>
          <a:ln>
            <a:noFill/>
          </a:ln>
        </p:spPr>
        <p:txBody>
          <a:bodyPr spcFirstLastPara="1" vert="horz" wrap="square" lIns="91425" tIns="45700" rIns="91425" bIns="45700" rtlCol="0" anchor="ctr" anchorCtr="0">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sym typeface="Lustria"/>
              </a:rPr>
              <a:t>3.3. Fostering Effective Learning Environment (2/4)</a:t>
            </a:r>
          </a:p>
        </p:txBody>
      </p:sp>
      <p:sp>
        <p:nvSpPr>
          <p:cNvPr id="33" name="Slide Number Placeholder 1">
            <a:extLst>
              <a:ext uri="{FF2B5EF4-FFF2-40B4-BE49-F238E27FC236}">
                <a16:creationId xmlns:a16="http://schemas.microsoft.com/office/drawing/2014/main" id="{A8786153-6663-4781-A808-C7243B9ED574}"/>
              </a:ext>
            </a:extLst>
          </p:cNvPr>
          <p:cNvSpPr txBox="1">
            <a:spLocks/>
          </p:cNvSpPr>
          <p:nvPr/>
        </p:nvSpPr>
        <p:spPr>
          <a:xfrm>
            <a:off x="11833049" y="9953115"/>
            <a:ext cx="1850341" cy="559858"/>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68A684-2416-462E-A295-DA63975C2470}" type="slidenum">
              <a:rPr lang="en-US" smtClean="0"/>
              <a:pPr/>
              <a:t>37</a:t>
            </a:fld>
            <a:endParaRPr lang="en-US" dirty="0"/>
          </a:p>
        </p:txBody>
      </p:sp>
    </p:spTree>
    <p:extLst>
      <p:ext uri="{BB962C8B-B14F-4D97-AF65-F5344CB8AC3E}">
        <p14:creationId xmlns:p14="http://schemas.microsoft.com/office/powerpoint/2010/main" val="4122404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228CC586-E11E-2942-9300-85748EC4E15E}"/>
              </a:ext>
            </a:extLst>
          </p:cNvPr>
          <p:cNvSpPr/>
          <p:nvPr/>
        </p:nvSpPr>
        <p:spPr>
          <a:xfrm>
            <a:off x="12097343" y="0"/>
            <a:ext cx="1618657" cy="10573987"/>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43C60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3 – Project Implementation</a:t>
            </a:r>
          </a:p>
        </p:txBody>
      </p:sp>
      <p:pic>
        <p:nvPicPr>
          <p:cNvPr id="82" name="Graphic 81" descr="Lightbulb with solid fill">
            <a:extLst>
              <a:ext uri="{FF2B5EF4-FFF2-40B4-BE49-F238E27FC236}">
                <a16:creationId xmlns:a16="http://schemas.microsoft.com/office/drawing/2014/main" id="{5BEA7072-147C-8848-8477-60F898D1929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38236" y="8157542"/>
            <a:ext cx="519872" cy="519872"/>
          </a:xfrm>
          <a:prstGeom prst="rect">
            <a:avLst/>
          </a:prstGeom>
        </p:spPr>
      </p:pic>
      <p:sp>
        <p:nvSpPr>
          <p:cNvPr id="18" name="Content Placeholder 2">
            <a:extLst>
              <a:ext uri="{FF2B5EF4-FFF2-40B4-BE49-F238E27FC236}">
                <a16:creationId xmlns:a16="http://schemas.microsoft.com/office/drawing/2014/main" id="{CB2ACA47-6856-A647-A074-28BE84CFBF1F}"/>
              </a:ext>
            </a:extLst>
          </p:cNvPr>
          <p:cNvSpPr txBox="1">
            <a:spLocks/>
          </p:cNvSpPr>
          <p:nvPr/>
        </p:nvSpPr>
        <p:spPr>
          <a:xfrm>
            <a:off x="2130212" y="577226"/>
            <a:ext cx="6594063" cy="46805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200" b="1" dirty="0">
                <a:solidFill>
                  <a:srgbClr val="C43E38"/>
                </a:solidFill>
              </a:rPr>
              <a:t>3.3.3. Guidelines to working with students – KWL Framework (1/2)</a:t>
            </a:r>
          </a:p>
          <a:p>
            <a:pPr>
              <a:lnSpc>
                <a:spcPct val="120000"/>
              </a:lnSpc>
              <a:buFont typeface="Wingdings" pitchFamily="2" charset="2"/>
              <a:buChar char="§"/>
            </a:pPr>
            <a:r>
              <a:rPr lang="en-US" sz="1100" dirty="0"/>
              <a:t>An effective learning environment that fosters interest, curiosity, creativity, ownership, and reflection skills.</a:t>
            </a:r>
          </a:p>
          <a:p>
            <a:pPr>
              <a:lnSpc>
                <a:spcPct val="120000"/>
              </a:lnSpc>
              <a:buFont typeface="Wingdings" pitchFamily="2" charset="2"/>
              <a:buChar char="§"/>
            </a:pPr>
            <a:r>
              <a:rPr lang="en-US" sz="1100" dirty="0"/>
              <a:t>You can develop this environment by applying the </a:t>
            </a:r>
            <a:r>
              <a:rPr lang="en-US" sz="1100" b="1" u="sng" dirty="0"/>
              <a:t>KWL</a:t>
            </a:r>
            <a:r>
              <a:rPr lang="en-US" sz="1100" dirty="0"/>
              <a:t> framework.</a:t>
            </a:r>
          </a:p>
          <a:p>
            <a:pPr>
              <a:lnSpc>
                <a:spcPct val="120000"/>
              </a:lnSpc>
              <a:buFont typeface="Wingdings" pitchFamily="2" charset="2"/>
              <a:buChar char="§"/>
            </a:pPr>
            <a:r>
              <a:rPr lang="en-US" sz="1100" dirty="0"/>
              <a:t>The </a:t>
            </a:r>
            <a:r>
              <a:rPr lang="en-US" sz="1100" b="1" u="sng" dirty="0"/>
              <a:t>KWL</a:t>
            </a:r>
            <a:r>
              <a:rPr lang="en-US" sz="1100" dirty="0"/>
              <a:t> framework consists of three main questions to ask your students at the right stage of the lesson, activity or project, Figure 3.5:</a:t>
            </a:r>
          </a:p>
          <a:p>
            <a:pPr>
              <a:lnSpc>
                <a:spcPct val="120000"/>
              </a:lnSpc>
              <a:buFont typeface="Wingdings" pitchFamily="2" charset="2"/>
              <a:buChar char="§"/>
            </a:pPr>
            <a:endParaRPr lang="en-US" sz="1100" dirty="0"/>
          </a:p>
          <a:p>
            <a:pPr lvl="1">
              <a:lnSpc>
                <a:spcPct val="120000"/>
              </a:lnSpc>
              <a:buFont typeface="Wingdings" pitchFamily="2" charset="2"/>
              <a:buChar char="§"/>
            </a:pPr>
            <a:endParaRPr lang="en-US" sz="300" dirty="0">
              <a:solidFill>
                <a:srgbClr val="EA7E83"/>
              </a:solidFill>
              <a:ea typeface="Calibri"/>
              <a:cs typeface="Calibri"/>
              <a:sym typeface="Calibri"/>
            </a:endParaRPr>
          </a:p>
          <a:p>
            <a:pPr>
              <a:lnSpc>
                <a:spcPct val="120000"/>
              </a:lnSpc>
              <a:buFont typeface="Wingdings" pitchFamily="2" charset="2"/>
              <a:buChar char="§"/>
            </a:pPr>
            <a:endParaRPr lang="en-US" sz="1100" dirty="0">
              <a:solidFill>
                <a:srgbClr val="EA7E83"/>
              </a:solidFill>
              <a:cs typeface="Calibri"/>
              <a:sym typeface="Calibri"/>
            </a:endParaRPr>
          </a:p>
          <a:p>
            <a:pPr>
              <a:lnSpc>
                <a:spcPct val="120000"/>
              </a:lnSpc>
              <a:buFont typeface="Wingdings" pitchFamily="2" charset="2"/>
              <a:buChar char="§"/>
            </a:pPr>
            <a:endParaRPr lang="en-US" sz="1100" dirty="0">
              <a:solidFill>
                <a:srgbClr val="EA7E83"/>
              </a:solidFill>
              <a:cs typeface="Calibri"/>
              <a:sym typeface="Calibri"/>
            </a:endParaRPr>
          </a:p>
          <a:p>
            <a:pPr>
              <a:lnSpc>
                <a:spcPct val="120000"/>
              </a:lnSpc>
              <a:buFont typeface="Wingdings" pitchFamily="2" charset="2"/>
              <a:buChar char="§"/>
            </a:pPr>
            <a:endParaRPr lang="en-US" sz="1100" dirty="0"/>
          </a:p>
          <a:p>
            <a:pPr>
              <a:lnSpc>
                <a:spcPct val="120000"/>
              </a:lnSpc>
              <a:buFont typeface="Wingdings" pitchFamily="2" charset="2"/>
              <a:buChar char="§"/>
            </a:pPr>
            <a:endParaRPr lang="en-US" sz="1100" dirty="0"/>
          </a:p>
          <a:p>
            <a:pPr>
              <a:lnSpc>
                <a:spcPct val="120000"/>
              </a:lnSpc>
              <a:buFont typeface="Wingdings" pitchFamily="2" charset="2"/>
              <a:buChar char="§"/>
            </a:pPr>
            <a:r>
              <a:rPr lang="en-US" sz="1100" dirty="0"/>
              <a:t>An effective learning environment cannot be successfully fostered without properly managing students with different learning and skills levels.  Refer to section 3.2.2. for more on </a:t>
            </a:r>
            <a:r>
              <a:rPr lang="en-US" sz="1100" i="1" dirty="0"/>
              <a:t>Differentiation Instructions</a:t>
            </a:r>
            <a:r>
              <a:rPr lang="en-US" sz="1100" dirty="0"/>
              <a:t>.</a:t>
            </a:r>
          </a:p>
          <a:p>
            <a:pPr>
              <a:lnSpc>
                <a:spcPct val="120000"/>
              </a:lnSpc>
              <a:buFont typeface="Wingdings" pitchFamily="2" charset="2"/>
              <a:buChar char="§"/>
            </a:pPr>
            <a:r>
              <a:rPr lang="en-US" sz="1100" dirty="0"/>
              <a:t>Next, this toolkit will go over guidelines and tips for working with your students to help you:</a:t>
            </a:r>
          </a:p>
          <a:p>
            <a:pPr>
              <a:lnSpc>
                <a:spcPct val="120000"/>
              </a:lnSpc>
            </a:pPr>
            <a:endParaRPr lang="en-US" sz="1100" dirty="0"/>
          </a:p>
          <a:p>
            <a:pPr>
              <a:lnSpc>
                <a:spcPct val="120000"/>
              </a:lnSpc>
            </a:pPr>
            <a:endParaRPr lang="en-US" sz="1100" dirty="0"/>
          </a:p>
          <a:p>
            <a:pPr>
              <a:lnSpc>
                <a:spcPct val="120000"/>
              </a:lnSpc>
            </a:pPr>
            <a:endParaRPr lang="en-US" sz="1100" dirty="0"/>
          </a:p>
        </p:txBody>
      </p:sp>
      <p:sp>
        <p:nvSpPr>
          <p:cNvPr id="19" name="Google Shape;120;p54">
            <a:extLst>
              <a:ext uri="{FF2B5EF4-FFF2-40B4-BE49-F238E27FC236}">
                <a16:creationId xmlns:a16="http://schemas.microsoft.com/office/drawing/2014/main" id="{BB40C347-F353-2345-85D5-620D80F071A9}"/>
              </a:ext>
            </a:extLst>
          </p:cNvPr>
          <p:cNvSpPr txBox="1">
            <a:spLocks/>
          </p:cNvSpPr>
          <p:nvPr/>
        </p:nvSpPr>
        <p:spPr>
          <a:xfrm>
            <a:off x="2130212" y="180651"/>
            <a:ext cx="5285547" cy="431026"/>
          </a:xfrm>
          <a:prstGeom prst="rect">
            <a:avLst/>
          </a:prstGeom>
          <a:noFill/>
          <a:ln>
            <a:noFill/>
          </a:ln>
        </p:spPr>
        <p:txBody>
          <a:bodyPr spcFirstLastPara="1" vert="horz" wrap="square" lIns="91425" tIns="45700" rIns="91425" bIns="45700" rtlCol="0" anchor="ctr" anchorCtr="0">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sym typeface="Lustria"/>
              </a:rPr>
              <a:t>3.3. Fostering Effective Learning Environment (3/4)</a:t>
            </a:r>
          </a:p>
        </p:txBody>
      </p:sp>
      <p:grpSp>
        <p:nvGrpSpPr>
          <p:cNvPr id="2" name="Group 1">
            <a:extLst>
              <a:ext uri="{FF2B5EF4-FFF2-40B4-BE49-F238E27FC236}">
                <a16:creationId xmlns:a16="http://schemas.microsoft.com/office/drawing/2014/main" id="{706D3D58-4F56-5A42-B803-797548ABA6CD}"/>
              </a:ext>
            </a:extLst>
          </p:cNvPr>
          <p:cNvGrpSpPr/>
          <p:nvPr/>
        </p:nvGrpSpPr>
        <p:grpSpPr>
          <a:xfrm>
            <a:off x="1725625" y="2311279"/>
            <a:ext cx="12371580" cy="1691277"/>
            <a:chOff x="2045578" y="1938393"/>
            <a:chExt cx="12371580" cy="1691277"/>
          </a:xfrm>
        </p:grpSpPr>
        <p:pic>
          <p:nvPicPr>
            <p:cNvPr id="20" name="Graphic 19" descr="Clipboard Checked with solid fill">
              <a:extLst>
                <a:ext uri="{FF2B5EF4-FFF2-40B4-BE49-F238E27FC236}">
                  <a16:creationId xmlns:a16="http://schemas.microsoft.com/office/drawing/2014/main" id="{E974D8EF-BE2A-6942-99EB-17CEB09F93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45578" y="1938393"/>
              <a:ext cx="1655249" cy="1691277"/>
            </a:xfrm>
            <a:prstGeom prst="rect">
              <a:avLst/>
            </a:prstGeom>
          </p:spPr>
        </p:pic>
        <p:sp>
          <p:nvSpPr>
            <p:cNvPr id="21" name="Rectangle 20">
              <a:extLst>
                <a:ext uri="{FF2B5EF4-FFF2-40B4-BE49-F238E27FC236}">
                  <a16:creationId xmlns:a16="http://schemas.microsoft.com/office/drawing/2014/main" id="{C8094D27-425B-2447-90F2-BA5358D30B5D}"/>
                </a:ext>
              </a:extLst>
            </p:cNvPr>
            <p:cNvSpPr/>
            <p:nvPr/>
          </p:nvSpPr>
          <p:spPr>
            <a:xfrm>
              <a:off x="3332768" y="2176620"/>
              <a:ext cx="8841301" cy="1316411"/>
            </a:xfrm>
            <a:prstGeom prst="rect">
              <a:avLst/>
            </a:prstGeom>
            <a:solidFill>
              <a:srgbClr val="F6E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2">
              <a:extLst>
                <a:ext uri="{FF2B5EF4-FFF2-40B4-BE49-F238E27FC236}">
                  <a16:creationId xmlns:a16="http://schemas.microsoft.com/office/drawing/2014/main" id="{73D30C5B-F331-374F-837C-ED4660D5F5D5}"/>
                </a:ext>
              </a:extLst>
            </p:cNvPr>
            <p:cNvSpPr txBox="1">
              <a:spLocks/>
            </p:cNvSpPr>
            <p:nvPr/>
          </p:nvSpPr>
          <p:spPr>
            <a:xfrm>
              <a:off x="2943680" y="2434798"/>
              <a:ext cx="11473478" cy="85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20000"/>
                </a:lnSpc>
                <a:buFont typeface="Wingdings" panose="05000000000000000000" pitchFamily="2" charset="2"/>
                <a:buChar char="q"/>
              </a:pPr>
              <a:r>
                <a:rPr lang="en-US" sz="1200" dirty="0">
                  <a:solidFill>
                    <a:srgbClr val="EA7E83"/>
                  </a:solidFill>
                  <a:ea typeface="Calibri"/>
                  <a:cs typeface="Calibri"/>
                  <a:sym typeface="Calibri"/>
                </a:rPr>
                <a:t>What I </a:t>
              </a:r>
              <a:r>
                <a:rPr lang="en-US" sz="1200" b="1" u="sng" dirty="0">
                  <a:solidFill>
                    <a:srgbClr val="EA7E83"/>
                  </a:solidFill>
                  <a:ea typeface="Calibri"/>
                  <a:cs typeface="Calibri"/>
                  <a:sym typeface="Calibri"/>
                </a:rPr>
                <a:t>K</a:t>
              </a:r>
              <a:r>
                <a:rPr lang="en-US" sz="1200" dirty="0">
                  <a:solidFill>
                    <a:srgbClr val="EA7E83"/>
                  </a:solidFill>
                  <a:ea typeface="Calibri"/>
                  <a:cs typeface="Calibri"/>
                  <a:sym typeface="Calibri"/>
                </a:rPr>
                <a:t>now - </a:t>
              </a:r>
              <a:r>
                <a:rPr lang="en-US" sz="1200" dirty="0">
                  <a:ea typeface="Calibri"/>
                  <a:cs typeface="Calibri"/>
                  <a:sym typeface="Calibri"/>
                </a:rPr>
                <a:t>Hence, students’ interest will be built.</a:t>
              </a:r>
            </a:p>
            <a:p>
              <a:pPr lvl="1">
                <a:lnSpc>
                  <a:spcPct val="120000"/>
                </a:lnSpc>
                <a:buFont typeface="Wingdings" panose="05000000000000000000" pitchFamily="2" charset="2"/>
                <a:buChar char="q"/>
              </a:pPr>
              <a:r>
                <a:rPr lang="en-US" sz="1200" dirty="0">
                  <a:solidFill>
                    <a:srgbClr val="EA7E83"/>
                  </a:solidFill>
                  <a:ea typeface="Calibri"/>
                  <a:cs typeface="Calibri"/>
                  <a:sym typeface="Calibri"/>
                </a:rPr>
                <a:t>What I </a:t>
              </a:r>
              <a:r>
                <a:rPr lang="en-US" sz="1200" b="1" u="sng" dirty="0">
                  <a:solidFill>
                    <a:srgbClr val="EA7E83"/>
                  </a:solidFill>
                  <a:ea typeface="Calibri"/>
                  <a:cs typeface="Calibri"/>
                  <a:sym typeface="Calibri"/>
                </a:rPr>
                <a:t>W</a:t>
              </a:r>
              <a:r>
                <a:rPr lang="en-US" sz="1200" dirty="0">
                  <a:solidFill>
                    <a:srgbClr val="EA7E83"/>
                  </a:solidFill>
                  <a:ea typeface="Calibri"/>
                  <a:cs typeface="Calibri"/>
                  <a:sym typeface="Calibri"/>
                </a:rPr>
                <a:t>ant to Know - </a:t>
              </a:r>
              <a:r>
                <a:rPr lang="en-US" sz="1200" dirty="0">
                  <a:ea typeface="Calibri"/>
                  <a:cs typeface="Calibri"/>
                  <a:sym typeface="Calibri"/>
                </a:rPr>
                <a:t>Hence, students’ ownership of the lesson’s outcome will be achieved along with building curiosity in the topic.</a:t>
              </a:r>
            </a:p>
            <a:p>
              <a:pPr lvl="1">
                <a:lnSpc>
                  <a:spcPct val="120000"/>
                </a:lnSpc>
                <a:buFont typeface="Wingdings" panose="05000000000000000000" pitchFamily="2" charset="2"/>
                <a:buChar char="q"/>
              </a:pPr>
              <a:r>
                <a:rPr lang="en-US" sz="1200" dirty="0">
                  <a:solidFill>
                    <a:srgbClr val="EA7E83"/>
                  </a:solidFill>
                  <a:ea typeface="Calibri"/>
                  <a:cs typeface="Calibri"/>
                  <a:sym typeface="Calibri"/>
                </a:rPr>
                <a:t>What I </a:t>
              </a:r>
              <a:r>
                <a:rPr lang="en-US" sz="1200" b="1" u="sng" dirty="0">
                  <a:solidFill>
                    <a:srgbClr val="EA7E83"/>
                  </a:solidFill>
                  <a:ea typeface="Calibri"/>
                  <a:cs typeface="Calibri"/>
                  <a:sym typeface="Calibri"/>
                </a:rPr>
                <a:t>L</a:t>
              </a:r>
              <a:r>
                <a:rPr lang="en-US" sz="1200" dirty="0">
                  <a:solidFill>
                    <a:srgbClr val="EA7E83"/>
                  </a:solidFill>
                  <a:ea typeface="Calibri"/>
                  <a:cs typeface="Calibri"/>
                  <a:sym typeface="Calibri"/>
                </a:rPr>
                <a:t>earned - </a:t>
              </a:r>
              <a:r>
                <a:rPr lang="en-US" sz="1200" dirty="0">
                  <a:ea typeface="Calibri"/>
                  <a:cs typeface="Calibri"/>
                  <a:sym typeface="Calibri"/>
                </a:rPr>
                <a:t>Hence, students will learn how to reflect on their learning and what made it possible.</a:t>
              </a:r>
              <a:endParaRPr lang="en-US" sz="1200" dirty="0"/>
            </a:p>
          </p:txBody>
        </p:sp>
      </p:grpSp>
      <p:pic>
        <p:nvPicPr>
          <p:cNvPr id="11" name="Picture 2" descr="Reading Educator">
            <a:extLst>
              <a:ext uri="{FF2B5EF4-FFF2-40B4-BE49-F238E27FC236}">
                <a16:creationId xmlns:a16="http://schemas.microsoft.com/office/drawing/2014/main" id="{67D7A66D-FDBE-244F-8479-FB59CEE3F300}"/>
              </a:ext>
            </a:extLst>
          </p:cNvPr>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10052" y="653439"/>
            <a:ext cx="2844065" cy="1354317"/>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a16="http://schemas.microsoft.com/office/drawing/2014/main" id="{3F53896C-AE46-0B42-BCE3-B6B3AC32F56B}"/>
              </a:ext>
            </a:extLst>
          </p:cNvPr>
          <p:cNvSpPr txBox="1"/>
          <p:nvPr/>
        </p:nvSpPr>
        <p:spPr>
          <a:xfrm>
            <a:off x="9010051" y="2007756"/>
            <a:ext cx="2844065" cy="246221"/>
          </a:xfrm>
          <a:prstGeom prst="rect">
            <a:avLst/>
          </a:prstGeom>
          <a:noFill/>
        </p:spPr>
        <p:txBody>
          <a:bodyPr wrap="square" rtlCol="0">
            <a:spAutoFit/>
          </a:bodyPr>
          <a:lstStyle/>
          <a:p>
            <a:pPr algn="ctr"/>
            <a:r>
              <a:rPr lang="en-US" sz="1000" b="1" dirty="0"/>
              <a:t>Figure 3.5:</a:t>
            </a:r>
            <a:r>
              <a:rPr lang="en-US" sz="1000" u="sng" dirty="0"/>
              <a:t> </a:t>
            </a:r>
            <a:r>
              <a:rPr lang="en-US" sz="1000" b="1" u="sng" dirty="0"/>
              <a:t>KWL </a:t>
            </a:r>
            <a:r>
              <a:rPr lang="en-US" sz="1000" dirty="0"/>
              <a:t>Framework Questions</a:t>
            </a:r>
          </a:p>
        </p:txBody>
      </p:sp>
      <p:sp>
        <p:nvSpPr>
          <p:cNvPr id="4" name="Rectangle 3">
            <a:extLst>
              <a:ext uri="{FF2B5EF4-FFF2-40B4-BE49-F238E27FC236}">
                <a16:creationId xmlns:a16="http://schemas.microsoft.com/office/drawing/2014/main" id="{96E2E1DA-9260-AA48-A064-3611A140B5D6}"/>
              </a:ext>
            </a:extLst>
          </p:cNvPr>
          <p:cNvSpPr/>
          <p:nvPr/>
        </p:nvSpPr>
        <p:spPr>
          <a:xfrm>
            <a:off x="12201769" y="8685166"/>
            <a:ext cx="1409804" cy="1477328"/>
          </a:xfrm>
          <a:prstGeom prst="rect">
            <a:avLst/>
          </a:prstGeom>
        </p:spPr>
        <p:txBody>
          <a:bodyPr wrap="square">
            <a:spAutoFit/>
          </a:bodyPr>
          <a:lstStyle/>
          <a:p>
            <a:pPr lvl="0" algn="ctr"/>
            <a:r>
              <a:rPr lang="en-US" sz="1600" b="1" dirty="0">
                <a:solidFill>
                  <a:srgbClr val="E61831"/>
                </a:solidFill>
              </a:rPr>
              <a:t>Tip: </a:t>
            </a:r>
          </a:p>
          <a:p>
            <a:pPr lvl="0" algn="ctr"/>
            <a:r>
              <a:rPr lang="en-US" sz="900" dirty="0">
                <a:solidFill>
                  <a:prstClr val="black"/>
                </a:solidFill>
              </a:rPr>
              <a:t>If the topic is completely new to your students, be prepared that they might not know anything about it. In this event, using the project’s leading question should be sufficient. </a:t>
            </a:r>
          </a:p>
          <a:p>
            <a:pPr lvl="0" algn="ctr"/>
            <a:endParaRPr lang="en-US" sz="1100" dirty="0">
              <a:solidFill>
                <a:prstClr val="black"/>
              </a:solidFill>
            </a:endParaRPr>
          </a:p>
        </p:txBody>
      </p:sp>
      <p:sp>
        <p:nvSpPr>
          <p:cNvPr id="30" name="TextBox 29">
            <a:extLst>
              <a:ext uri="{FF2B5EF4-FFF2-40B4-BE49-F238E27FC236}">
                <a16:creationId xmlns:a16="http://schemas.microsoft.com/office/drawing/2014/main" id="{6A7C6B3A-254E-E044-86F0-207DD03956C0}"/>
              </a:ext>
            </a:extLst>
          </p:cNvPr>
          <p:cNvSpPr txBox="1"/>
          <p:nvPr/>
        </p:nvSpPr>
        <p:spPr>
          <a:xfrm>
            <a:off x="2543426" y="5057119"/>
            <a:ext cx="4978007" cy="281937"/>
          </a:xfrm>
          <a:prstGeom prst="rect">
            <a:avLst/>
          </a:prstGeom>
          <a:solidFill>
            <a:srgbClr val="F0F0F0"/>
          </a:solidFill>
        </p:spPr>
        <p:txBody>
          <a:bodyPr wrap="square">
            <a:spAutoFit/>
          </a:bodyPr>
          <a:lstStyle/>
          <a:p>
            <a:pPr lvl="1">
              <a:lnSpc>
                <a:spcPct val="120000"/>
              </a:lnSpc>
              <a:buClr>
                <a:srgbClr val="C43E38"/>
              </a:buClr>
            </a:pPr>
            <a:r>
              <a:rPr lang="en-US" sz="1100" dirty="0">
                <a:solidFill>
                  <a:srgbClr val="C43E38"/>
                </a:solidFill>
              </a:rPr>
              <a:t>Engage students by building curiosity and interest</a:t>
            </a:r>
          </a:p>
        </p:txBody>
      </p:sp>
      <p:sp>
        <p:nvSpPr>
          <p:cNvPr id="31" name="TextBox 30">
            <a:extLst>
              <a:ext uri="{FF2B5EF4-FFF2-40B4-BE49-F238E27FC236}">
                <a16:creationId xmlns:a16="http://schemas.microsoft.com/office/drawing/2014/main" id="{2FC460A0-D973-5B4C-97CE-A42950E7D448}"/>
              </a:ext>
            </a:extLst>
          </p:cNvPr>
          <p:cNvSpPr txBox="1"/>
          <p:nvPr/>
        </p:nvSpPr>
        <p:spPr>
          <a:xfrm>
            <a:off x="2543426" y="5571248"/>
            <a:ext cx="4966846" cy="281937"/>
          </a:xfrm>
          <a:prstGeom prst="rect">
            <a:avLst/>
          </a:prstGeom>
          <a:solidFill>
            <a:srgbClr val="F0F0F0"/>
          </a:solidFill>
        </p:spPr>
        <p:txBody>
          <a:bodyPr wrap="square">
            <a:spAutoFit/>
          </a:bodyPr>
          <a:lstStyle/>
          <a:p>
            <a:pPr lvl="1">
              <a:lnSpc>
                <a:spcPct val="120000"/>
              </a:lnSpc>
              <a:buClr>
                <a:srgbClr val="C43E38"/>
              </a:buClr>
            </a:pPr>
            <a:r>
              <a:rPr lang="en-US" sz="1100" dirty="0">
                <a:solidFill>
                  <a:srgbClr val="C43E38"/>
                </a:solidFill>
              </a:rPr>
              <a:t>Develop students’ creativity and ownership </a:t>
            </a:r>
          </a:p>
        </p:txBody>
      </p:sp>
      <p:sp>
        <p:nvSpPr>
          <p:cNvPr id="32" name="Content Placeholder 2">
            <a:extLst>
              <a:ext uri="{FF2B5EF4-FFF2-40B4-BE49-F238E27FC236}">
                <a16:creationId xmlns:a16="http://schemas.microsoft.com/office/drawing/2014/main" id="{73DDA5C1-8179-4A4D-A4FA-9940ACE9CCEC}"/>
              </a:ext>
            </a:extLst>
          </p:cNvPr>
          <p:cNvSpPr txBox="1">
            <a:spLocks/>
          </p:cNvSpPr>
          <p:nvPr/>
        </p:nvSpPr>
        <p:spPr>
          <a:xfrm>
            <a:off x="2543426" y="6085377"/>
            <a:ext cx="4966846" cy="274320"/>
          </a:xfrm>
          <a:prstGeom prst="rect">
            <a:avLst/>
          </a:prstGeom>
          <a:solidFill>
            <a:srgbClr val="F0F0F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buClr>
                <a:srgbClr val="C43E38"/>
              </a:buClr>
              <a:buNone/>
            </a:pPr>
            <a:r>
              <a:rPr lang="en-US" sz="1100" dirty="0">
                <a:solidFill>
                  <a:srgbClr val="C43E38"/>
                </a:solidFill>
              </a:rPr>
              <a:t>Develop students’ reflection skills</a:t>
            </a:r>
          </a:p>
          <a:p>
            <a:pPr>
              <a:lnSpc>
                <a:spcPct val="120000"/>
              </a:lnSpc>
              <a:buClr>
                <a:srgbClr val="C43E38"/>
              </a:buClr>
              <a:buFont typeface="+mj-lt"/>
              <a:buAutoNum type="alphaUcPeriod"/>
            </a:pPr>
            <a:endParaRPr lang="en-US" sz="1100" dirty="0">
              <a:solidFill>
                <a:srgbClr val="C43E38"/>
              </a:solidFill>
            </a:endParaRPr>
          </a:p>
          <a:p>
            <a:pPr>
              <a:lnSpc>
                <a:spcPct val="120000"/>
              </a:lnSpc>
              <a:buClr>
                <a:srgbClr val="C43E38"/>
              </a:buClr>
              <a:buFont typeface="+mj-lt"/>
              <a:buAutoNum type="alphaUcPeriod"/>
            </a:pPr>
            <a:endParaRPr lang="en-US" sz="1100" dirty="0">
              <a:solidFill>
                <a:srgbClr val="C43E38"/>
              </a:solidFill>
            </a:endParaRPr>
          </a:p>
          <a:p>
            <a:pPr>
              <a:lnSpc>
                <a:spcPct val="120000"/>
              </a:lnSpc>
              <a:buClr>
                <a:srgbClr val="C43E38"/>
              </a:buClr>
              <a:buFont typeface="+mj-lt"/>
              <a:buAutoNum type="alphaUcPeriod"/>
            </a:pPr>
            <a:endParaRPr lang="en-US" sz="1100" dirty="0">
              <a:solidFill>
                <a:srgbClr val="C43E38"/>
              </a:solidFill>
            </a:endParaRPr>
          </a:p>
          <a:p>
            <a:pPr>
              <a:lnSpc>
                <a:spcPct val="120000"/>
              </a:lnSpc>
              <a:buClr>
                <a:srgbClr val="C43E38"/>
              </a:buClr>
              <a:buFont typeface="+mj-lt"/>
              <a:buAutoNum type="alphaUcPeriod"/>
            </a:pPr>
            <a:endParaRPr lang="en-US" sz="1100" dirty="0">
              <a:solidFill>
                <a:srgbClr val="C43E38"/>
              </a:solidFill>
            </a:endParaRPr>
          </a:p>
        </p:txBody>
      </p:sp>
      <p:sp>
        <p:nvSpPr>
          <p:cNvPr id="38" name="Content Placeholder 2">
            <a:extLst>
              <a:ext uri="{FF2B5EF4-FFF2-40B4-BE49-F238E27FC236}">
                <a16:creationId xmlns:a16="http://schemas.microsoft.com/office/drawing/2014/main" id="{BDC956C3-5CD5-7843-AA46-3DCF9FA5437A}"/>
              </a:ext>
            </a:extLst>
          </p:cNvPr>
          <p:cNvSpPr txBox="1">
            <a:spLocks/>
          </p:cNvSpPr>
          <p:nvPr/>
        </p:nvSpPr>
        <p:spPr>
          <a:xfrm>
            <a:off x="2187658" y="6928249"/>
            <a:ext cx="5883501" cy="28410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200" b="1" dirty="0">
                <a:solidFill>
                  <a:srgbClr val="D9232D"/>
                </a:solidFill>
                <a:latin typeface="Calibri"/>
                <a:ea typeface="Calibri"/>
                <a:cs typeface="Calibri"/>
                <a:sym typeface="Calibri"/>
              </a:rPr>
              <a:t>      Build curiosity and interest - </a:t>
            </a:r>
            <a:r>
              <a:rPr lang="en-US" sz="1200" b="1" i="1" dirty="0">
                <a:solidFill>
                  <a:srgbClr val="EA7E83"/>
                </a:solidFill>
                <a:latin typeface="Calibri"/>
                <a:ea typeface="Calibri"/>
                <a:cs typeface="Calibri"/>
                <a:sym typeface="Calibri"/>
              </a:rPr>
              <a:t>What I </a:t>
            </a:r>
            <a:r>
              <a:rPr lang="en-US" sz="1200" b="1" i="1" u="sng" dirty="0">
                <a:solidFill>
                  <a:srgbClr val="EA7E83"/>
                </a:solidFill>
                <a:latin typeface="Calibri"/>
                <a:ea typeface="Calibri"/>
                <a:cs typeface="Calibri"/>
                <a:sym typeface="Calibri"/>
              </a:rPr>
              <a:t>K</a:t>
            </a:r>
            <a:r>
              <a:rPr lang="en-US" sz="1200" b="1" i="1" dirty="0">
                <a:solidFill>
                  <a:srgbClr val="EA7E83"/>
                </a:solidFill>
                <a:latin typeface="Calibri"/>
                <a:ea typeface="Calibri"/>
                <a:cs typeface="Calibri"/>
                <a:sym typeface="Calibri"/>
              </a:rPr>
              <a:t>now</a:t>
            </a:r>
            <a:endParaRPr lang="en-US" sz="1200" i="1" dirty="0">
              <a:solidFill>
                <a:srgbClr val="EA7E83"/>
              </a:solidFill>
              <a:ea typeface="Calibri"/>
              <a:cs typeface="Calibri"/>
              <a:sym typeface="Calibri"/>
            </a:endParaRPr>
          </a:p>
          <a:p>
            <a:pPr>
              <a:lnSpc>
                <a:spcPct val="120000"/>
              </a:lnSpc>
              <a:buFont typeface="Wingdings" pitchFamily="2" charset="2"/>
              <a:buChar char="§"/>
            </a:pPr>
            <a:r>
              <a:rPr lang="en-US" sz="1100" dirty="0">
                <a:ea typeface="Calibri"/>
                <a:cs typeface="Calibri"/>
                <a:sym typeface="Calibri"/>
              </a:rPr>
              <a:t>When you share the leading question of your project, you spark students’ curiosity on the topic.</a:t>
            </a:r>
          </a:p>
          <a:p>
            <a:pPr>
              <a:lnSpc>
                <a:spcPct val="120000"/>
              </a:lnSpc>
              <a:buFont typeface="Wingdings" pitchFamily="2" charset="2"/>
              <a:buChar char="§"/>
            </a:pPr>
            <a:r>
              <a:rPr lang="en-US" sz="1100" dirty="0">
                <a:ea typeface="Calibri"/>
                <a:cs typeface="Calibri"/>
                <a:sym typeface="Calibri"/>
              </a:rPr>
              <a:t>At the beginning of the project, you can ask your students what do they already know about the topic; “What I Know!”</a:t>
            </a:r>
          </a:p>
          <a:p>
            <a:pPr>
              <a:lnSpc>
                <a:spcPct val="120000"/>
              </a:lnSpc>
              <a:buFont typeface="Wingdings" pitchFamily="2" charset="2"/>
              <a:buChar char="§"/>
            </a:pPr>
            <a:r>
              <a:rPr lang="en-US" sz="1100" dirty="0">
                <a:ea typeface="Calibri"/>
                <a:cs typeface="Calibri"/>
                <a:sym typeface="Calibri"/>
              </a:rPr>
              <a:t>Besides the fact that this question will give you an indication about your students’ previous knowledge, it is mainly used  to build interest in the topic to be covered.</a:t>
            </a:r>
          </a:p>
          <a:p>
            <a:pPr>
              <a:lnSpc>
                <a:spcPct val="120000"/>
              </a:lnSpc>
              <a:buFont typeface="Wingdings" pitchFamily="2" charset="2"/>
              <a:buChar char="§"/>
            </a:pPr>
            <a:r>
              <a:rPr lang="en-US" sz="1100" dirty="0">
                <a:ea typeface="Calibri"/>
                <a:cs typeface="Calibri"/>
                <a:sym typeface="Calibri"/>
              </a:rPr>
              <a:t>Another way  to build students’ interest in the project is to let them know the end result that they will be working towards. For example, you can show them a picture of completed projects or share with them that they will be presenting their work for their teachers, parents and/or peers.  Refer to section  3.3.1. for tips on how to guide students to conduct their presentations.</a:t>
            </a:r>
          </a:p>
          <a:p>
            <a:pPr>
              <a:lnSpc>
                <a:spcPct val="120000"/>
              </a:lnSpc>
              <a:buFont typeface="Wingdings" pitchFamily="2" charset="2"/>
              <a:buChar char="§"/>
            </a:pPr>
            <a:endParaRPr lang="en-US" sz="1100" dirty="0">
              <a:ea typeface="Calibri"/>
              <a:cs typeface="Calibri"/>
              <a:sym typeface="Calibri"/>
            </a:endParaRPr>
          </a:p>
        </p:txBody>
      </p:sp>
      <p:pic>
        <p:nvPicPr>
          <p:cNvPr id="39" name="Graphic 38" descr="Lightbulb with solid fill">
            <a:extLst>
              <a:ext uri="{FF2B5EF4-FFF2-40B4-BE49-F238E27FC236}">
                <a16:creationId xmlns:a16="http://schemas.microsoft.com/office/drawing/2014/main" id="{C032E3E5-2111-1F4F-B429-4195FBB16B2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6772" y="9496301"/>
            <a:ext cx="294815" cy="294815"/>
          </a:xfrm>
          <a:prstGeom prst="rect">
            <a:avLst/>
          </a:prstGeom>
        </p:spPr>
      </p:pic>
      <p:grpSp>
        <p:nvGrpSpPr>
          <p:cNvPr id="6" name="Group 5">
            <a:extLst>
              <a:ext uri="{FF2B5EF4-FFF2-40B4-BE49-F238E27FC236}">
                <a16:creationId xmlns:a16="http://schemas.microsoft.com/office/drawing/2014/main" id="{09EE7AC1-AABA-0E41-A3E1-CEAA7F18CDB7}"/>
              </a:ext>
            </a:extLst>
          </p:cNvPr>
          <p:cNvGrpSpPr/>
          <p:nvPr/>
        </p:nvGrpSpPr>
        <p:grpSpPr>
          <a:xfrm>
            <a:off x="11763529" y="2632146"/>
            <a:ext cx="2210023" cy="1254625"/>
            <a:chOff x="9108042" y="5836088"/>
            <a:chExt cx="2210023" cy="1254625"/>
          </a:xfrm>
        </p:grpSpPr>
        <p:sp>
          <p:nvSpPr>
            <p:cNvPr id="29" name="TextBox 28">
              <a:extLst>
                <a:ext uri="{FF2B5EF4-FFF2-40B4-BE49-F238E27FC236}">
                  <a16:creationId xmlns:a16="http://schemas.microsoft.com/office/drawing/2014/main" id="{7B2C3438-F32C-F44E-BBD5-B1A1238F4BF8}"/>
                </a:ext>
              </a:extLst>
            </p:cNvPr>
            <p:cNvSpPr txBox="1"/>
            <p:nvPr/>
          </p:nvSpPr>
          <p:spPr>
            <a:xfrm>
              <a:off x="9108042" y="5836088"/>
              <a:ext cx="2210023" cy="338554"/>
            </a:xfrm>
            <a:prstGeom prst="rect">
              <a:avLst/>
            </a:prstGeom>
            <a:noFill/>
          </p:spPr>
          <p:txBody>
            <a:bodyPr wrap="square" rtlCol="0">
              <a:spAutoFit/>
            </a:bodyPr>
            <a:lstStyle/>
            <a:p>
              <a:pPr algn="ctr"/>
              <a:r>
                <a:rPr lang="en-US" sz="1600" b="1" dirty="0">
                  <a:solidFill>
                    <a:srgbClr val="D9232D"/>
                  </a:solidFill>
                </a:rPr>
                <a:t>Further Reading</a:t>
              </a:r>
            </a:p>
          </p:txBody>
        </p:sp>
        <p:sp>
          <p:nvSpPr>
            <p:cNvPr id="5" name="Rectangle 4">
              <a:extLst>
                <a:ext uri="{FF2B5EF4-FFF2-40B4-BE49-F238E27FC236}">
                  <a16:creationId xmlns:a16="http://schemas.microsoft.com/office/drawing/2014/main" id="{11056B50-54FE-F64D-95D9-6E12C1B1EE6C}"/>
                </a:ext>
              </a:extLst>
            </p:cNvPr>
            <p:cNvSpPr/>
            <p:nvPr/>
          </p:nvSpPr>
          <p:spPr>
            <a:xfrm>
              <a:off x="9438428" y="6167383"/>
              <a:ext cx="1574886" cy="923330"/>
            </a:xfrm>
            <a:prstGeom prst="rect">
              <a:avLst/>
            </a:prstGeom>
          </p:spPr>
          <p:txBody>
            <a:bodyPr wrap="square">
              <a:spAutoFit/>
            </a:bodyPr>
            <a:lstStyle/>
            <a:p>
              <a:pPr algn="ctr"/>
              <a:r>
                <a:rPr lang="en-US" sz="900" dirty="0"/>
                <a:t>You can read more about KWL framework: </a:t>
              </a:r>
              <a:r>
                <a:rPr lang="en-US" sz="900" dirty="0">
                  <a:hlinkClick r:id="rId7"/>
                </a:rPr>
                <a:t>https://study.com/academy/lesson/kwl-chart-example-graphic-organizer-and-classroom-applications.html</a:t>
              </a:r>
              <a:r>
                <a:rPr lang="en-US" sz="900" dirty="0"/>
                <a:t> </a:t>
              </a:r>
            </a:p>
          </p:txBody>
        </p:sp>
      </p:grpSp>
      <p:sp>
        <p:nvSpPr>
          <p:cNvPr id="28" name="Slide Number Placeholder 1">
            <a:extLst>
              <a:ext uri="{FF2B5EF4-FFF2-40B4-BE49-F238E27FC236}">
                <a16:creationId xmlns:a16="http://schemas.microsoft.com/office/drawing/2014/main" id="{A09A81B2-E72F-4C7C-A18F-42830B257AA3}"/>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38</a:t>
            </a:fld>
            <a:endParaRPr lang="en-US" dirty="0"/>
          </a:p>
        </p:txBody>
      </p:sp>
      <p:sp>
        <p:nvSpPr>
          <p:cNvPr id="3" name="Rectangle 2">
            <a:extLst>
              <a:ext uri="{FF2B5EF4-FFF2-40B4-BE49-F238E27FC236}">
                <a16:creationId xmlns:a16="http://schemas.microsoft.com/office/drawing/2014/main" id="{37AFBD90-C92C-4F3B-BDAF-124E49DE927A}"/>
              </a:ext>
            </a:extLst>
          </p:cNvPr>
          <p:cNvSpPr/>
          <p:nvPr/>
        </p:nvSpPr>
        <p:spPr>
          <a:xfrm>
            <a:off x="2543426" y="5057119"/>
            <a:ext cx="496954" cy="274320"/>
          </a:xfrm>
          <a:prstGeom prst="rect">
            <a:avLst/>
          </a:prstGeom>
          <a:solidFill>
            <a:srgbClr val="44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a:t>
            </a:r>
          </a:p>
        </p:txBody>
      </p:sp>
      <p:sp>
        <p:nvSpPr>
          <p:cNvPr id="35" name="Rectangle 34">
            <a:extLst>
              <a:ext uri="{FF2B5EF4-FFF2-40B4-BE49-F238E27FC236}">
                <a16:creationId xmlns:a16="http://schemas.microsoft.com/office/drawing/2014/main" id="{54F03F18-3B43-4BDA-BC5E-B720C3010A57}"/>
              </a:ext>
            </a:extLst>
          </p:cNvPr>
          <p:cNvSpPr/>
          <p:nvPr/>
        </p:nvSpPr>
        <p:spPr>
          <a:xfrm>
            <a:off x="2543426" y="5573330"/>
            <a:ext cx="496954" cy="274320"/>
          </a:xfrm>
          <a:prstGeom prst="rect">
            <a:avLst/>
          </a:prstGeom>
          <a:solidFill>
            <a:srgbClr val="44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a:t>
            </a:r>
          </a:p>
        </p:txBody>
      </p:sp>
      <p:sp>
        <p:nvSpPr>
          <p:cNvPr id="36" name="Rectangle 35">
            <a:extLst>
              <a:ext uri="{FF2B5EF4-FFF2-40B4-BE49-F238E27FC236}">
                <a16:creationId xmlns:a16="http://schemas.microsoft.com/office/drawing/2014/main" id="{4CC25691-FD27-4396-B92D-5C6553A39E7A}"/>
              </a:ext>
            </a:extLst>
          </p:cNvPr>
          <p:cNvSpPr/>
          <p:nvPr/>
        </p:nvSpPr>
        <p:spPr>
          <a:xfrm>
            <a:off x="2543426" y="6089541"/>
            <a:ext cx="496954" cy="274320"/>
          </a:xfrm>
          <a:prstGeom prst="rect">
            <a:avLst/>
          </a:prstGeom>
          <a:solidFill>
            <a:srgbClr val="44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a:t>
            </a:r>
          </a:p>
        </p:txBody>
      </p:sp>
      <p:pic>
        <p:nvPicPr>
          <p:cNvPr id="34" name="Graphic 33" descr="Internet with solid fill">
            <a:extLst>
              <a:ext uri="{FF2B5EF4-FFF2-40B4-BE49-F238E27FC236}">
                <a16:creationId xmlns:a16="http://schemas.microsoft.com/office/drawing/2014/main" id="{000860F8-E9F6-4493-BDE8-1B08D114EE8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450569" y="1832038"/>
            <a:ext cx="843877" cy="843877"/>
          </a:xfrm>
          <a:prstGeom prst="rect">
            <a:avLst/>
          </a:prstGeom>
        </p:spPr>
      </p:pic>
      <p:sp>
        <p:nvSpPr>
          <p:cNvPr id="33" name="Rectangle 32">
            <a:extLst>
              <a:ext uri="{FF2B5EF4-FFF2-40B4-BE49-F238E27FC236}">
                <a16:creationId xmlns:a16="http://schemas.microsoft.com/office/drawing/2014/main" id="{6B429EEE-FE27-4C80-BB68-6EDE4D339292}"/>
              </a:ext>
            </a:extLst>
          </p:cNvPr>
          <p:cNvSpPr/>
          <p:nvPr/>
        </p:nvSpPr>
        <p:spPr>
          <a:xfrm>
            <a:off x="2187658" y="6957402"/>
            <a:ext cx="265088" cy="274320"/>
          </a:xfrm>
          <a:prstGeom prst="rect">
            <a:avLst/>
          </a:prstGeom>
          <a:solidFill>
            <a:srgbClr val="44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a:t>
            </a:r>
          </a:p>
        </p:txBody>
      </p:sp>
      <p:grpSp>
        <p:nvGrpSpPr>
          <p:cNvPr id="9" name="Group 8">
            <a:extLst>
              <a:ext uri="{FF2B5EF4-FFF2-40B4-BE49-F238E27FC236}">
                <a16:creationId xmlns:a16="http://schemas.microsoft.com/office/drawing/2014/main" id="{D2A053C3-5EF7-409E-9D26-2DB51E4A66E4}"/>
              </a:ext>
            </a:extLst>
          </p:cNvPr>
          <p:cNvGrpSpPr/>
          <p:nvPr/>
        </p:nvGrpSpPr>
        <p:grpSpPr>
          <a:xfrm>
            <a:off x="8360466" y="4716306"/>
            <a:ext cx="3364382" cy="5139682"/>
            <a:chOff x="8314385" y="4813433"/>
            <a:chExt cx="3364382" cy="5139682"/>
          </a:xfrm>
        </p:grpSpPr>
        <p:sp>
          <p:nvSpPr>
            <p:cNvPr id="41" name="Rectangle 40">
              <a:extLst>
                <a:ext uri="{FF2B5EF4-FFF2-40B4-BE49-F238E27FC236}">
                  <a16:creationId xmlns:a16="http://schemas.microsoft.com/office/drawing/2014/main" id="{55FA1019-9A06-4A4E-B4F3-E51C5B33133A}"/>
                </a:ext>
              </a:extLst>
            </p:cNvPr>
            <p:cNvSpPr/>
            <p:nvPr/>
          </p:nvSpPr>
          <p:spPr>
            <a:xfrm>
              <a:off x="8314385" y="4813433"/>
              <a:ext cx="3364382" cy="5139682"/>
            </a:xfrm>
            <a:prstGeom prst="rect">
              <a:avLst/>
            </a:prstGeom>
            <a:solidFill>
              <a:srgbClr val="F6E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C29E4A4B-29A4-4234-8BC9-82BED36D0186}"/>
                </a:ext>
              </a:extLst>
            </p:cNvPr>
            <p:cNvGrpSpPr/>
            <p:nvPr/>
          </p:nvGrpSpPr>
          <p:grpSpPr>
            <a:xfrm>
              <a:off x="8393059" y="4899070"/>
              <a:ext cx="3207035" cy="4968409"/>
              <a:chOff x="8360465" y="4894650"/>
              <a:chExt cx="3207035" cy="4968409"/>
            </a:xfrm>
          </p:grpSpPr>
          <p:grpSp>
            <p:nvGrpSpPr>
              <p:cNvPr id="7" name="Group 6">
                <a:extLst>
                  <a:ext uri="{FF2B5EF4-FFF2-40B4-BE49-F238E27FC236}">
                    <a16:creationId xmlns:a16="http://schemas.microsoft.com/office/drawing/2014/main" id="{5B886B30-4798-44A7-AC47-4C4BA9EBFA9E}"/>
                  </a:ext>
                </a:extLst>
              </p:cNvPr>
              <p:cNvGrpSpPr/>
              <p:nvPr/>
            </p:nvGrpSpPr>
            <p:grpSpPr>
              <a:xfrm>
                <a:off x="8383025" y="4894650"/>
                <a:ext cx="3184475" cy="4968409"/>
                <a:chOff x="9763080" y="8258789"/>
                <a:chExt cx="1434750" cy="2002931"/>
              </a:xfrm>
            </p:grpSpPr>
            <p:pic>
              <p:nvPicPr>
                <p:cNvPr id="44" name="Picture 43" descr="Text&#10;&#10;Description automatically generated">
                  <a:extLst>
                    <a:ext uri="{FF2B5EF4-FFF2-40B4-BE49-F238E27FC236}">
                      <a16:creationId xmlns:a16="http://schemas.microsoft.com/office/drawing/2014/main" id="{16D775D5-A03F-4E88-8042-D6DAF71E9194}"/>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13195" t="12327" r="19305" b="15867"/>
                <a:stretch/>
              </p:blipFill>
              <p:spPr>
                <a:xfrm>
                  <a:off x="10491819" y="9276976"/>
                  <a:ext cx="700912" cy="984744"/>
                </a:xfrm>
                <a:prstGeom prst="rect">
                  <a:avLst/>
                </a:prstGeom>
              </p:spPr>
            </p:pic>
            <p:pic>
              <p:nvPicPr>
                <p:cNvPr id="45" name="Picture 44" descr="A picture containing text, indoor&#10;&#10;Description automatically generated">
                  <a:extLst>
                    <a:ext uri="{FF2B5EF4-FFF2-40B4-BE49-F238E27FC236}">
                      <a16:creationId xmlns:a16="http://schemas.microsoft.com/office/drawing/2014/main" id="{46177D59-6DA2-4378-9A0A-3311561B5BB5}"/>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16750" t="20290" r="9527"/>
                <a:stretch/>
              </p:blipFill>
              <p:spPr>
                <a:xfrm>
                  <a:off x="9763080" y="8258789"/>
                  <a:ext cx="691593" cy="987552"/>
                </a:xfrm>
                <a:prstGeom prst="rect">
                  <a:avLst/>
                </a:prstGeom>
              </p:spPr>
            </p:pic>
            <p:pic>
              <p:nvPicPr>
                <p:cNvPr id="47" name="Picture 46" descr="A picture containing text&#10;&#10;Description automatically generated">
                  <a:extLst>
                    <a:ext uri="{FF2B5EF4-FFF2-40B4-BE49-F238E27FC236}">
                      <a16:creationId xmlns:a16="http://schemas.microsoft.com/office/drawing/2014/main" id="{940BC233-CEAA-4185-B9BC-1817D9B2C4ED}"/>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t="5817" r="9862"/>
                <a:stretch/>
              </p:blipFill>
              <p:spPr>
                <a:xfrm>
                  <a:off x="10482930" y="8258789"/>
                  <a:ext cx="714900" cy="987552"/>
                </a:xfrm>
                <a:prstGeom prst="rect">
                  <a:avLst/>
                </a:prstGeom>
              </p:spPr>
            </p:pic>
          </p:grpSp>
          <p:pic>
            <p:nvPicPr>
              <p:cNvPr id="40" name="Picture 39" descr="Calendar&#10;&#10;Description automatically generated">
                <a:extLst>
                  <a:ext uri="{FF2B5EF4-FFF2-40B4-BE49-F238E27FC236}">
                    <a16:creationId xmlns:a16="http://schemas.microsoft.com/office/drawing/2014/main" id="{C0DEA727-C605-4D1E-AD62-FE78D86094F2}"/>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9672" t="6435" r="15311" b="8871"/>
              <a:stretch/>
            </p:blipFill>
            <p:spPr>
              <a:xfrm rot="5400000">
                <a:off x="7913468" y="7845720"/>
                <a:ext cx="2449691" cy="1555698"/>
              </a:xfrm>
              <a:prstGeom prst="rect">
                <a:avLst/>
              </a:prstGeom>
            </p:spPr>
          </p:pic>
        </p:grpSp>
      </p:grpSp>
    </p:spTree>
    <p:extLst>
      <p:ext uri="{BB962C8B-B14F-4D97-AF65-F5344CB8AC3E}">
        <p14:creationId xmlns:p14="http://schemas.microsoft.com/office/powerpoint/2010/main" val="3281654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228CC586-E11E-2942-9300-85748EC4E15E}"/>
              </a:ext>
            </a:extLst>
          </p:cNvPr>
          <p:cNvSpPr/>
          <p:nvPr/>
        </p:nvSpPr>
        <p:spPr>
          <a:xfrm>
            <a:off x="12097343" y="1"/>
            <a:ext cx="1618657" cy="10515600"/>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43C60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3 – Project Implementation</a:t>
            </a:r>
          </a:p>
        </p:txBody>
      </p:sp>
      <p:sp>
        <p:nvSpPr>
          <p:cNvPr id="3" name="Rectangle 2">
            <a:extLst>
              <a:ext uri="{FF2B5EF4-FFF2-40B4-BE49-F238E27FC236}">
                <a16:creationId xmlns:a16="http://schemas.microsoft.com/office/drawing/2014/main" id="{82C340B6-FB55-CB4A-8DBE-1F511D9DE791}"/>
              </a:ext>
            </a:extLst>
          </p:cNvPr>
          <p:cNvSpPr/>
          <p:nvPr/>
        </p:nvSpPr>
        <p:spPr>
          <a:xfrm>
            <a:off x="12097342" y="1271882"/>
            <a:ext cx="1618657" cy="1200329"/>
          </a:xfrm>
          <a:prstGeom prst="rect">
            <a:avLst/>
          </a:prstGeom>
        </p:spPr>
        <p:txBody>
          <a:bodyPr wrap="square">
            <a:spAutoFit/>
          </a:bodyPr>
          <a:lstStyle/>
          <a:p>
            <a:pPr lvl="0" algn="ctr"/>
            <a:r>
              <a:rPr lang="en-US" sz="1600" b="1" dirty="0">
                <a:solidFill>
                  <a:srgbClr val="E61831"/>
                </a:solidFill>
              </a:rPr>
              <a:t>Tip: </a:t>
            </a:r>
          </a:p>
          <a:p>
            <a:pPr lvl="0" algn="ctr"/>
            <a:r>
              <a:rPr lang="en-US" sz="900" dirty="0">
                <a:solidFill>
                  <a:prstClr val="black"/>
                </a:solidFill>
              </a:rPr>
              <a:t>If there are targeted outcomes that were not listed by students, you can list the missed outcomes as the things </a:t>
            </a:r>
            <a:r>
              <a:rPr lang="en-US" sz="900" b="1" dirty="0">
                <a:solidFill>
                  <a:prstClr val="black"/>
                </a:solidFill>
              </a:rPr>
              <a:t>you</a:t>
            </a:r>
            <a:r>
              <a:rPr lang="en-US" sz="900" dirty="0">
                <a:solidFill>
                  <a:prstClr val="black"/>
                </a:solidFill>
              </a:rPr>
              <a:t> want to know about. </a:t>
            </a:r>
          </a:p>
          <a:p>
            <a:pPr lvl="0" algn="ctr"/>
            <a:endParaRPr lang="en-US" sz="1100" dirty="0">
              <a:solidFill>
                <a:prstClr val="black"/>
              </a:solidFill>
            </a:endParaRPr>
          </a:p>
        </p:txBody>
      </p:sp>
      <p:sp>
        <p:nvSpPr>
          <p:cNvPr id="4" name="Rectangle 3">
            <a:extLst>
              <a:ext uri="{FF2B5EF4-FFF2-40B4-BE49-F238E27FC236}">
                <a16:creationId xmlns:a16="http://schemas.microsoft.com/office/drawing/2014/main" id="{F65C08EA-AB52-B846-BB68-EDD70E2107E8}"/>
              </a:ext>
            </a:extLst>
          </p:cNvPr>
          <p:cNvSpPr/>
          <p:nvPr/>
        </p:nvSpPr>
        <p:spPr>
          <a:xfrm>
            <a:off x="12097343" y="3299343"/>
            <a:ext cx="1618657" cy="1754326"/>
          </a:xfrm>
          <a:prstGeom prst="rect">
            <a:avLst/>
          </a:prstGeom>
        </p:spPr>
        <p:txBody>
          <a:bodyPr wrap="square">
            <a:spAutoFit/>
          </a:bodyPr>
          <a:lstStyle/>
          <a:p>
            <a:pPr lvl="0" algn="ctr"/>
            <a:r>
              <a:rPr lang="en-US" sz="1600" b="1" dirty="0">
                <a:solidFill>
                  <a:srgbClr val="E61831"/>
                </a:solidFill>
              </a:rPr>
              <a:t>Tip-Advanced: </a:t>
            </a:r>
          </a:p>
          <a:p>
            <a:pPr lvl="0" algn="ctr"/>
            <a:r>
              <a:rPr lang="en-US" sz="900" dirty="0">
                <a:solidFill>
                  <a:prstClr val="black"/>
                </a:solidFill>
              </a:rPr>
              <a:t>You can also give your students a list of options for what their final product will be. For example, they can either write an essay, paint a drawing or prepare a presentation; as long as the essence of the project is not compromised.  </a:t>
            </a:r>
          </a:p>
          <a:p>
            <a:pPr lvl="0" algn="ctr"/>
            <a:endParaRPr lang="en-US" sz="1100" dirty="0">
              <a:solidFill>
                <a:prstClr val="black"/>
              </a:solidFill>
            </a:endParaRPr>
          </a:p>
        </p:txBody>
      </p:sp>
      <p:sp>
        <p:nvSpPr>
          <p:cNvPr id="32" name="Content Placeholder 2">
            <a:extLst>
              <a:ext uri="{FF2B5EF4-FFF2-40B4-BE49-F238E27FC236}">
                <a16:creationId xmlns:a16="http://schemas.microsoft.com/office/drawing/2014/main" id="{0A40F30D-7949-0345-AD71-AF42778CA604}"/>
              </a:ext>
            </a:extLst>
          </p:cNvPr>
          <p:cNvSpPr txBox="1">
            <a:spLocks/>
          </p:cNvSpPr>
          <p:nvPr/>
        </p:nvSpPr>
        <p:spPr>
          <a:xfrm>
            <a:off x="1997300" y="1143881"/>
            <a:ext cx="9902092" cy="21659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Font typeface="Wingdings" pitchFamily="2" charset="2"/>
              <a:buChar char="§"/>
            </a:pPr>
            <a:r>
              <a:rPr lang="en-US" sz="1050" dirty="0"/>
              <a:t>When you ask your students about what they want to know about this topic, you are engaging their interest in the topic while outlining the project or activities outcome.</a:t>
            </a:r>
          </a:p>
          <a:p>
            <a:pPr>
              <a:lnSpc>
                <a:spcPct val="100000"/>
              </a:lnSpc>
              <a:spcBef>
                <a:spcPts val="600"/>
              </a:spcBef>
              <a:buFont typeface="Wingdings" pitchFamily="2" charset="2"/>
              <a:buChar char="§"/>
            </a:pPr>
            <a:r>
              <a:rPr lang="en-US" sz="1050" dirty="0"/>
              <a:t>Moreover, you will create a sense of ownership when they state what they want to know. </a:t>
            </a:r>
          </a:p>
          <a:p>
            <a:pPr>
              <a:lnSpc>
                <a:spcPct val="100000"/>
              </a:lnSpc>
              <a:spcBef>
                <a:spcPts val="600"/>
              </a:spcBef>
              <a:buFont typeface="Wingdings" pitchFamily="2" charset="2"/>
              <a:buChar char="§"/>
            </a:pPr>
            <a:r>
              <a:rPr lang="en-US" sz="1050" dirty="0"/>
              <a:t>Another way to create this ownership is to allow students to make decisions about the project, including how they work and what they create. For example, they can create their own comic book and choose any characters they want. Let students choose as early in the project and as often as possible because students’ voice and choice are important parts of PBL.</a:t>
            </a:r>
          </a:p>
          <a:p>
            <a:pPr>
              <a:lnSpc>
                <a:spcPct val="100000"/>
              </a:lnSpc>
              <a:spcBef>
                <a:spcPts val="600"/>
              </a:spcBef>
              <a:buFont typeface="Wingdings" pitchFamily="2" charset="2"/>
              <a:buChar char="§"/>
            </a:pPr>
            <a:r>
              <a:rPr lang="en-US" sz="1050" dirty="0"/>
              <a:t>Lastly, be mindful with your instructions so that they allow autonomy (working independently) when performing activities. You do not want them to go through the activities mindlessly. To be able to do this, students need to be empowered with clear instructions including going over relevant supplies and resources. </a:t>
            </a:r>
          </a:p>
          <a:p>
            <a:pPr>
              <a:lnSpc>
                <a:spcPct val="100000"/>
              </a:lnSpc>
              <a:spcBef>
                <a:spcPts val="600"/>
              </a:spcBef>
              <a:buFont typeface="Wingdings" pitchFamily="2" charset="2"/>
              <a:buChar char="§"/>
            </a:pPr>
            <a:r>
              <a:rPr lang="en-US" sz="1050" dirty="0"/>
              <a:t>Fostering autonomy can also be achieved by providing students with an example of the project’s final outcome so that they can envision what needs to be done.</a:t>
            </a:r>
          </a:p>
          <a:p>
            <a:pPr>
              <a:lnSpc>
                <a:spcPct val="100000"/>
              </a:lnSpc>
              <a:spcBef>
                <a:spcPts val="600"/>
              </a:spcBef>
              <a:buFont typeface="Wingdings" pitchFamily="2" charset="2"/>
              <a:buChar char="§"/>
            </a:pPr>
            <a:endParaRPr lang="en-US" sz="1050" dirty="0"/>
          </a:p>
        </p:txBody>
      </p:sp>
      <p:sp>
        <p:nvSpPr>
          <p:cNvPr id="33" name="Google Shape;120;p54">
            <a:extLst>
              <a:ext uri="{FF2B5EF4-FFF2-40B4-BE49-F238E27FC236}">
                <a16:creationId xmlns:a16="http://schemas.microsoft.com/office/drawing/2014/main" id="{AEBD8616-9AF8-9248-B343-583835D97575}"/>
              </a:ext>
            </a:extLst>
          </p:cNvPr>
          <p:cNvSpPr txBox="1">
            <a:spLocks/>
          </p:cNvSpPr>
          <p:nvPr/>
        </p:nvSpPr>
        <p:spPr>
          <a:xfrm>
            <a:off x="2031468" y="141544"/>
            <a:ext cx="5285547" cy="431026"/>
          </a:xfrm>
          <a:prstGeom prst="rect">
            <a:avLst/>
          </a:prstGeom>
          <a:noFill/>
          <a:ln>
            <a:noFill/>
          </a:ln>
        </p:spPr>
        <p:txBody>
          <a:bodyPr spcFirstLastPara="1" vert="horz" wrap="square" lIns="91425" tIns="45700" rIns="91425" bIns="45700" rtlCol="0" anchor="ctr" anchorCtr="0">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900" b="1" dirty="0">
                <a:solidFill>
                  <a:srgbClr val="E52831"/>
                </a:solidFill>
                <a:latin typeface="Lustria"/>
                <a:sym typeface="Lustria"/>
              </a:rPr>
              <a:t>3.3. Fostering Effective Learning Environment (4/4)</a:t>
            </a:r>
          </a:p>
        </p:txBody>
      </p:sp>
      <p:sp>
        <p:nvSpPr>
          <p:cNvPr id="34" name="Google Shape;120;p54">
            <a:extLst>
              <a:ext uri="{FF2B5EF4-FFF2-40B4-BE49-F238E27FC236}">
                <a16:creationId xmlns:a16="http://schemas.microsoft.com/office/drawing/2014/main" id="{7BA61A64-9122-3940-9916-84802523EC1E}"/>
              </a:ext>
            </a:extLst>
          </p:cNvPr>
          <p:cNvSpPr txBox="1">
            <a:spLocks/>
          </p:cNvSpPr>
          <p:nvPr/>
        </p:nvSpPr>
        <p:spPr>
          <a:xfrm>
            <a:off x="2037675" y="736172"/>
            <a:ext cx="5285547"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defTabSz="457200">
              <a:lnSpc>
                <a:spcPct val="120000"/>
              </a:lnSpc>
              <a:spcBef>
                <a:spcPts val="0"/>
              </a:spcBef>
            </a:pPr>
            <a:r>
              <a:rPr lang="en-US" sz="1200" b="1" dirty="0">
                <a:solidFill>
                  <a:srgbClr val="D9232D"/>
                </a:solidFill>
                <a:latin typeface="Calibri"/>
                <a:ea typeface="Calibri"/>
                <a:cs typeface="Calibri"/>
                <a:sym typeface="Calibri"/>
              </a:rPr>
              <a:t>         Creating space for creativity and ownership- </a:t>
            </a:r>
            <a:r>
              <a:rPr lang="en-US" sz="1200" b="1" i="1" dirty="0">
                <a:solidFill>
                  <a:srgbClr val="EA7E83"/>
                </a:solidFill>
                <a:latin typeface="Calibri"/>
                <a:ea typeface="Calibri"/>
                <a:cs typeface="Calibri"/>
                <a:sym typeface="Calibri"/>
              </a:rPr>
              <a:t>What I </a:t>
            </a:r>
            <a:r>
              <a:rPr lang="en-US" sz="1200" b="1" i="1" u="sng" dirty="0">
                <a:solidFill>
                  <a:srgbClr val="EA7E83"/>
                </a:solidFill>
                <a:latin typeface="Calibri"/>
                <a:ea typeface="Calibri"/>
                <a:cs typeface="Calibri"/>
                <a:sym typeface="Calibri"/>
              </a:rPr>
              <a:t>W</a:t>
            </a:r>
            <a:r>
              <a:rPr lang="en-US" sz="1200" b="1" i="1" dirty="0">
                <a:solidFill>
                  <a:srgbClr val="EA7E83"/>
                </a:solidFill>
                <a:latin typeface="Calibri"/>
                <a:ea typeface="Calibri"/>
                <a:cs typeface="Calibri"/>
                <a:sym typeface="Calibri"/>
              </a:rPr>
              <a:t>ant to Know</a:t>
            </a:r>
            <a:endParaRPr lang="en-US" sz="1200" i="1" dirty="0">
              <a:solidFill>
                <a:srgbClr val="EA7E83"/>
              </a:solidFill>
              <a:latin typeface="Calibri" panose="020F0502020204030204"/>
              <a:ea typeface="Calibri"/>
              <a:cs typeface="Calibri"/>
              <a:sym typeface="Calibri"/>
            </a:endParaRPr>
          </a:p>
        </p:txBody>
      </p:sp>
      <p:sp>
        <p:nvSpPr>
          <p:cNvPr id="38" name="Content Placeholder 2">
            <a:extLst>
              <a:ext uri="{FF2B5EF4-FFF2-40B4-BE49-F238E27FC236}">
                <a16:creationId xmlns:a16="http://schemas.microsoft.com/office/drawing/2014/main" id="{40EA2554-7B40-3A48-A910-AC6D89B3C4DA}"/>
              </a:ext>
            </a:extLst>
          </p:cNvPr>
          <p:cNvSpPr txBox="1">
            <a:spLocks/>
          </p:cNvSpPr>
          <p:nvPr/>
        </p:nvSpPr>
        <p:spPr>
          <a:xfrm>
            <a:off x="2036120" y="3214158"/>
            <a:ext cx="9863272" cy="19043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200" b="1" dirty="0">
                <a:solidFill>
                  <a:srgbClr val="D9232D"/>
                </a:solidFill>
                <a:latin typeface="Calibri"/>
                <a:ea typeface="Calibri"/>
                <a:cs typeface="Calibri"/>
                <a:sym typeface="Calibri"/>
              </a:rPr>
              <a:t>         Develop capacity for reflection- </a:t>
            </a:r>
            <a:r>
              <a:rPr lang="en-US" sz="1200" b="1" i="1" dirty="0">
                <a:solidFill>
                  <a:srgbClr val="EA7E83"/>
                </a:solidFill>
                <a:latin typeface="Calibri"/>
                <a:ea typeface="Calibri"/>
                <a:cs typeface="Calibri"/>
                <a:sym typeface="Calibri"/>
              </a:rPr>
              <a:t>What I </a:t>
            </a:r>
            <a:r>
              <a:rPr lang="en-US" sz="1200" b="1" i="1" u="sng" dirty="0">
                <a:solidFill>
                  <a:srgbClr val="EA7E83"/>
                </a:solidFill>
                <a:latin typeface="Calibri"/>
                <a:ea typeface="Calibri"/>
                <a:cs typeface="Calibri"/>
                <a:sym typeface="Calibri"/>
              </a:rPr>
              <a:t>L</a:t>
            </a:r>
            <a:r>
              <a:rPr lang="en-US" sz="1200" b="1" i="1" dirty="0">
                <a:solidFill>
                  <a:srgbClr val="EA7E83"/>
                </a:solidFill>
                <a:latin typeface="Calibri"/>
                <a:ea typeface="Calibri"/>
                <a:cs typeface="Calibri"/>
                <a:sym typeface="Calibri"/>
              </a:rPr>
              <a:t>earned </a:t>
            </a:r>
            <a:endParaRPr lang="en-US" sz="1200" b="1" dirty="0">
              <a:solidFill>
                <a:srgbClr val="EA7E83"/>
              </a:solidFill>
              <a:ea typeface="Calibri"/>
              <a:cs typeface="Calibri"/>
              <a:sym typeface="Calibri"/>
            </a:endParaRPr>
          </a:p>
          <a:p>
            <a:pPr>
              <a:lnSpc>
                <a:spcPct val="120000"/>
              </a:lnSpc>
              <a:spcBef>
                <a:spcPts val="600"/>
              </a:spcBef>
              <a:buFont typeface="Wingdings" pitchFamily="2" charset="2"/>
              <a:buChar char="§"/>
            </a:pPr>
            <a:r>
              <a:rPr lang="en-US" sz="1050" dirty="0">
                <a:ea typeface="Calibri"/>
                <a:cs typeface="Calibri"/>
                <a:sym typeface="Calibri"/>
              </a:rPr>
              <a:t>When you ask students to list what they have learned from the activities, you are developing their capacity for reflection; especially when asked at the end of daily lessons.</a:t>
            </a:r>
          </a:p>
          <a:p>
            <a:pPr>
              <a:lnSpc>
                <a:spcPct val="120000"/>
              </a:lnSpc>
              <a:spcBef>
                <a:spcPts val="600"/>
              </a:spcBef>
              <a:buFont typeface="Wingdings" pitchFamily="2" charset="2"/>
              <a:buChar char="§"/>
            </a:pPr>
            <a:r>
              <a:rPr lang="en-US" sz="1050" dirty="0">
                <a:ea typeface="Calibri"/>
                <a:cs typeface="Calibri"/>
                <a:sym typeface="Calibri"/>
              </a:rPr>
              <a:t>Reflection is important for PBL projects because students need to have mental space, away from all hands-on activities and excitement, to connect with what they have accomplished, and how did they apply their new knowledge and learning.  </a:t>
            </a:r>
          </a:p>
          <a:p>
            <a:pPr>
              <a:lnSpc>
                <a:spcPct val="120000"/>
              </a:lnSpc>
              <a:spcBef>
                <a:spcPts val="600"/>
              </a:spcBef>
              <a:buFont typeface="Wingdings" pitchFamily="2" charset="2"/>
              <a:buChar char="§"/>
            </a:pPr>
            <a:r>
              <a:rPr lang="en-US" sz="1050" dirty="0">
                <a:ea typeface="Calibri"/>
                <a:cs typeface="Calibri"/>
                <a:sym typeface="Calibri"/>
              </a:rPr>
              <a:t>After the project completion, educators can have a conversation with students to understand how much they have learned by asking questions such as: </a:t>
            </a:r>
          </a:p>
          <a:p>
            <a:pPr>
              <a:lnSpc>
                <a:spcPct val="120000"/>
              </a:lnSpc>
              <a:buFont typeface="Wingdings" pitchFamily="2" charset="2"/>
              <a:buChar char="§"/>
            </a:pPr>
            <a:endParaRPr lang="en-US" sz="1050" dirty="0">
              <a:ea typeface="Calibri"/>
              <a:cs typeface="Calibri"/>
              <a:sym typeface="Calibri"/>
            </a:endParaRPr>
          </a:p>
          <a:p>
            <a:pPr>
              <a:lnSpc>
                <a:spcPct val="120000"/>
              </a:lnSpc>
              <a:buFont typeface="Wingdings" pitchFamily="2" charset="2"/>
              <a:buChar char="§"/>
            </a:pPr>
            <a:endParaRPr lang="en-US" sz="1050" dirty="0">
              <a:latin typeface="Calibri"/>
              <a:ea typeface="Calibri"/>
              <a:cs typeface="Calibri"/>
              <a:sym typeface="Calibri"/>
            </a:endParaRPr>
          </a:p>
        </p:txBody>
      </p:sp>
      <p:grpSp>
        <p:nvGrpSpPr>
          <p:cNvPr id="39" name="Group 38">
            <a:extLst>
              <a:ext uri="{FF2B5EF4-FFF2-40B4-BE49-F238E27FC236}">
                <a16:creationId xmlns:a16="http://schemas.microsoft.com/office/drawing/2014/main" id="{9C3D9508-A7CB-C749-B972-72492062DA6E}"/>
              </a:ext>
            </a:extLst>
          </p:cNvPr>
          <p:cNvGrpSpPr/>
          <p:nvPr/>
        </p:nvGrpSpPr>
        <p:grpSpPr>
          <a:xfrm>
            <a:off x="2234320" y="4708390"/>
            <a:ext cx="1722473" cy="1203886"/>
            <a:chOff x="986543" y="5989897"/>
            <a:chExt cx="1722473" cy="1203886"/>
          </a:xfrm>
        </p:grpSpPr>
        <p:sp>
          <p:nvSpPr>
            <p:cNvPr id="40" name="Rectangle 39">
              <a:extLst>
                <a:ext uri="{FF2B5EF4-FFF2-40B4-BE49-F238E27FC236}">
                  <a16:creationId xmlns:a16="http://schemas.microsoft.com/office/drawing/2014/main" id="{9AC2B04B-625A-4044-A598-904E40986F18}"/>
                </a:ext>
              </a:extLst>
            </p:cNvPr>
            <p:cNvSpPr/>
            <p:nvPr/>
          </p:nvSpPr>
          <p:spPr>
            <a:xfrm>
              <a:off x="986543" y="5989897"/>
              <a:ext cx="1722473" cy="1203886"/>
            </a:xfrm>
            <a:prstGeom prst="rect">
              <a:avLst/>
            </a:prstGeom>
            <a:solidFill>
              <a:srgbClr val="FBF8F3"/>
            </a:solidFill>
            <a:ln w="19050">
              <a:solidFill>
                <a:srgbClr val="44C503">
                  <a:alpha val="53845"/>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C2D74251-291B-E34B-A540-5092F0EAF6C5}"/>
                </a:ext>
              </a:extLst>
            </p:cNvPr>
            <p:cNvSpPr txBox="1"/>
            <p:nvPr/>
          </p:nvSpPr>
          <p:spPr>
            <a:xfrm>
              <a:off x="1003088" y="6436024"/>
              <a:ext cx="1704849" cy="600164"/>
            </a:xfrm>
            <a:prstGeom prst="rect">
              <a:avLst/>
            </a:prstGeom>
            <a:noFill/>
          </p:spPr>
          <p:txBody>
            <a:bodyPr wrap="square" rtlCol="0">
              <a:spAutoFit/>
            </a:bodyPr>
            <a:lstStyle/>
            <a:p>
              <a:r>
                <a:rPr lang="en-US" sz="1100" dirty="0">
                  <a:latin typeface="Calibri"/>
                  <a:ea typeface="Calibri"/>
                  <a:cs typeface="Calibri"/>
                  <a:sym typeface="Calibri"/>
                </a:rPr>
                <a:t>What were the new things they learned through this project?</a:t>
              </a:r>
            </a:p>
          </p:txBody>
        </p:sp>
        <p:sp>
          <p:nvSpPr>
            <p:cNvPr id="42" name="TextBox 41">
              <a:extLst>
                <a:ext uri="{FF2B5EF4-FFF2-40B4-BE49-F238E27FC236}">
                  <a16:creationId xmlns:a16="http://schemas.microsoft.com/office/drawing/2014/main" id="{9554E480-74CA-9748-9B67-D3BEDB05256F}"/>
                </a:ext>
              </a:extLst>
            </p:cNvPr>
            <p:cNvSpPr txBox="1"/>
            <p:nvPr/>
          </p:nvSpPr>
          <p:spPr>
            <a:xfrm>
              <a:off x="1349482" y="6094470"/>
              <a:ext cx="1358455" cy="276999"/>
            </a:xfrm>
            <a:prstGeom prst="rect">
              <a:avLst/>
            </a:prstGeom>
            <a:noFill/>
          </p:spPr>
          <p:txBody>
            <a:bodyPr wrap="square" rtlCol="0">
              <a:spAutoFit/>
            </a:bodyPr>
            <a:lstStyle/>
            <a:p>
              <a:r>
                <a:rPr lang="en-US" sz="1200" b="1" dirty="0">
                  <a:solidFill>
                    <a:srgbClr val="EA7E83"/>
                  </a:solidFill>
                </a:rPr>
                <a:t>New Learning</a:t>
              </a:r>
            </a:p>
          </p:txBody>
        </p:sp>
        <p:pic>
          <p:nvPicPr>
            <p:cNvPr id="43" name="Graphic 42" descr="Brain in head with solid fill">
              <a:extLst>
                <a:ext uri="{FF2B5EF4-FFF2-40B4-BE49-F238E27FC236}">
                  <a16:creationId xmlns:a16="http://schemas.microsoft.com/office/drawing/2014/main" id="{F38B56F2-5F0E-8B4D-AA80-B6EE76B2447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010" y="6017213"/>
              <a:ext cx="347472" cy="347472"/>
            </a:xfrm>
            <a:prstGeom prst="rect">
              <a:avLst/>
            </a:prstGeom>
          </p:spPr>
        </p:pic>
      </p:grpSp>
      <p:grpSp>
        <p:nvGrpSpPr>
          <p:cNvPr id="44" name="Group 43">
            <a:extLst>
              <a:ext uri="{FF2B5EF4-FFF2-40B4-BE49-F238E27FC236}">
                <a16:creationId xmlns:a16="http://schemas.microsoft.com/office/drawing/2014/main" id="{E38CEDBC-7989-C345-8B1F-12CA02A89824}"/>
              </a:ext>
            </a:extLst>
          </p:cNvPr>
          <p:cNvGrpSpPr/>
          <p:nvPr/>
        </p:nvGrpSpPr>
        <p:grpSpPr>
          <a:xfrm>
            <a:off x="4097066" y="4722048"/>
            <a:ext cx="3599698" cy="1203886"/>
            <a:chOff x="2849289" y="6003555"/>
            <a:chExt cx="3599698" cy="1203886"/>
          </a:xfrm>
        </p:grpSpPr>
        <p:sp>
          <p:nvSpPr>
            <p:cNvPr id="45" name="Rectangle 44">
              <a:extLst>
                <a:ext uri="{FF2B5EF4-FFF2-40B4-BE49-F238E27FC236}">
                  <a16:creationId xmlns:a16="http://schemas.microsoft.com/office/drawing/2014/main" id="{B337E864-BFEC-344A-BD36-C1A63016CB95}"/>
                </a:ext>
              </a:extLst>
            </p:cNvPr>
            <p:cNvSpPr/>
            <p:nvPr/>
          </p:nvSpPr>
          <p:spPr>
            <a:xfrm>
              <a:off x="2849289" y="6003555"/>
              <a:ext cx="1722473" cy="1203886"/>
            </a:xfrm>
            <a:prstGeom prst="rect">
              <a:avLst/>
            </a:prstGeom>
            <a:solidFill>
              <a:srgbClr val="FBF8F3"/>
            </a:solidFill>
            <a:ln w="19050">
              <a:solidFill>
                <a:srgbClr val="44C503">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95BEBB42-EA17-844F-9F95-D5C2230465FB}"/>
                </a:ext>
              </a:extLst>
            </p:cNvPr>
            <p:cNvSpPr txBox="1"/>
            <p:nvPr/>
          </p:nvSpPr>
          <p:spPr>
            <a:xfrm>
              <a:off x="2866373" y="6436024"/>
              <a:ext cx="1704849" cy="600164"/>
            </a:xfrm>
            <a:prstGeom prst="rect">
              <a:avLst/>
            </a:prstGeom>
            <a:noFill/>
          </p:spPr>
          <p:txBody>
            <a:bodyPr wrap="square" rtlCol="0">
              <a:spAutoFit/>
            </a:bodyPr>
            <a:lstStyle/>
            <a:p>
              <a:r>
                <a:rPr lang="en-US" sz="1100" dirty="0">
                  <a:latin typeface="Calibri"/>
                  <a:ea typeface="Calibri"/>
                  <a:cs typeface="Calibri"/>
                  <a:sym typeface="Calibri"/>
                </a:rPr>
                <a:t>What was the part they found most difficult and how did they overcome it?</a:t>
              </a:r>
            </a:p>
          </p:txBody>
        </p:sp>
        <p:sp>
          <p:nvSpPr>
            <p:cNvPr id="47" name="TextBox 46">
              <a:extLst>
                <a:ext uri="{FF2B5EF4-FFF2-40B4-BE49-F238E27FC236}">
                  <a16:creationId xmlns:a16="http://schemas.microsoft.com/office/drawing/2014/main" id="{A1C59A8D-14A8-A84E-9C95-9D059FE0C6DF}"/>
                </a:ext>
              </a:extLst>
            </p:cNvPr>
            <p:cNvSpPr txBox="1"/>
            <p:nvPr/>
          </p:nvSpPr>
          <p:spPr>
            <a:xfrm>
              <a:off x="3226554" y="6094470"/>
              <a:ext cx="1344668" cy="276999"/>
            </a:xfrm>
            <a:prstGeom prst="rect">
              <a:avLst/>
            </a:prstGeom>
            <a:noFill/>
          </p:spPr>
          <p:txBody>
            <a:bodyPr wrap="square" rtlCol="0">
              <a:spAutoFit/>
            </a:bodyPr>
            <a:lstStyle/>
            <a:p>
              <a:r>
                <a:rPr lang="en-US" sz="1200" b="1" dirty="0">
                  <a:solidFill>
                    <a:srgbClr val="EA7E83"/>
                  </a:solidFill>
                </a:rPr>
                <a:t>Difficulties</a:t>
              </a:r>
            </a:p>
          </p:txBody>
        </p:sp>
        <p:pic>
          <p:nvPicPr>
            <p:cNvPr id="48" name="Graphic 47" descr="Body builder with solid fill">
              <a:extLst>
                <a:ext uri="{FF2B5EF4-FFF2-40B4-BE49-F238E27FC236}">
                  <a16:creationId xmlns:a16="http://schemas.microsoft.com/office/drawing/2014/main" id="{1E34232A-FEF6-3649-AF74-77C0313FF24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79082" y="6017213"/>
              <a:ext cx="347472" cy="347472"/>
            </a:xfrm>
            <a:prstGeom prst="rect">
              <a:avLst/>
            </a:prstGeom>
          </p:spPr>
        </p:pic>
        <p:sp>
          <p:nvSpPr>
            <p:cNvPr id="63" name="Rectangle 62">
              <a:extLst>
                <a:ext uri="{FF2B5EF4-FFF2-40B4-BE49-F238E27FC236}">
                  <a16:creationId xmlns:a16="http://schemas.microsoft.com/office/drawing/2014/main" id="{7F2F049C-8BC8-4D4C-A5B8-148266739048}"/>
                </a:ext>
              </a:extLst>
            </p:cNvPr>
            <p:cNvSpPr/>
            <p:nvPr/>
          </p:nvSpPr>
          <p:spPr>
            <a:xfrm>
              <a:off x="4726514" y="6003555"/>
              <a:ext cx="1722473" cy="1203886"/>
            </a:xfrm>
            <a:prstGeom prst="rect">
              <a:avLst/>
            </a:prstGeom>
            <a:solidFill>
              <a:srgbClr val="FBF8F3"/>
            </a:solidFill>
            <a:ln w="19050">
              <a:solidFill>
                <a:srgbClr val="44C503">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a:extLst>
              <a:ext uri="{FF2B5EF4-FFF2-40B4-BE49-F238E27FC236}">
                <a16:creationId xmlns:a16="http://schemas.microsoft.com/office/drawing/2014/main" id="{5A07CB8A-BAEA-B04E-B828-A3B70A5C7CEE}"/>
              </a:ext>
            </a:extLst>
          </p:cNvPr>
          <p:cNvGrpSpPr/>
          <p:nvPr/>
        </p:nvGrpSpPr>
        <p:grpSpPr>
          <a:xfrm>
            <a:off x="5970665" y="4735706"/>
            <a:ext cx="1812662" cy="1188252"/>
            <a:chOff x="4722888" y="6017213"/>
            <a:chExt cx="1812662" cy="1188252"/>
          </a:xfrm>
        </p:grpSpPr>
        <p:sp>
          <p:nvSpPr>
            <p:cNvPr id="50" name="TextBox 49">
              <a:extLst>
                <a:ext uri="{FF2B5EF4-FFF2-40B4-BE49-F238E27FC236}">
                  <a16:creationId xmlns:a16="http://schemas.microsoft.com/office/drawing/2014/main" id="{E123F67B-C11F-DE46-AB08-42C33EFB9D52}"/>
                </a:ext>
              </a:extLst>
            </p:cNvPr>
            <p:cNvSpPr txBox="1"/>
            <p:nvPr/>
          </p:nvSpPr>
          <p:spPr>
            <a:xfrm>
              <a:off x="4729658" y="6436024"/>
              <a:ext cx="1704849" cy="769441"/>
            </a:xfrm>
            <a:prstGeom prst="rect">
              <a:avLst/>
            </a:prstGeom>
            <a:noFill/>
          </p:spPr>
          <p:txBody>
            <a:bodyPr wrap="square" rtlCol="0">
              <a:spAutoFit/>
            </a:bodyPr>
            <a:lstStyle/>
            <a:p>
              <a:r>
                <a:rPr lang="en-US" sz="1100" dirty="0">
                  <a:latin typeface="Calibri"/>
                  <a:ea typeface="Calibri"/>
                  <a:cs typeface="Calibri"/>
                  <a:sym typeface="Calibri"/>
                </a:rPr>
                <a:t>What did they know before? Did the project help them discover anything different?</a:t>
              </a:r>
            </a:p>
          </p:txBody>
        </p:sp>
        <p:sp>
          <p:nvSpPr>
            <p:cNvPr id="51" name="TextBox 50">
              <a:extLst>
                <a:ext uri="{FF2B5EF4-FFF2-40B4-BE49-F238E27FC236}">
                  <a16:creationId xmlns:a16="http://schemas.microsoft.com/office/drawing/2014/main" id="{ADDFB1D1-788E-0943-8C6F-F5EBFA4ACFFB}"/>
                </a:ext>
              </a:extLst>
            </p:cNvPr>
            <p:cNvSpPr txBox="1"/>
            <p:nvPr/>
          </p:nvSpPr>
          <p:spPr>
            <a:xfrm>
              <a:off x="4976750" y="6094470"/>
              <a:ext cx="1558800" cy="276999"/>
            </a:xfrm>
            <a:prstGeom prst="rect">
              <a:avLst/>
            </a:prstGeom>
            <a:noFill/>
          </p:spPr>
          <p:txBody>
            <a:bodyPr wrap="square" rtlCol="0">
              <a:spAutoFit/>
            </a:bodyPr>
            <a:lstStyle/>
            <a:p>
              <a:r>
                <a:rPr lang="en-US" sz="1200" b="1" dirty="0">
                  <a:solidFill>
                    <a:srgbClr val="EA7E83"/>
                  </a:solidFill>
                </a:rPr>
                <a:t>Compare knowledge</a:t>
              </a:r>
            </a:p>
          </p:txBody>
        </p:sp>
        <p:pic>
          <p:nvPicPr>
            <p:cNvPr id="52" name="Graphic 51" descr="Venn diagram with solid fill">
              <a:extLst>
                <a:ext uri="{FF2B5EF4-FFF2-40B4-BE49-F238E27FC236}">
                  <a16:creationId xmlns:a16="http://schemas.microsoft.com/office/drawing/2014/main" id="{3687D590-C670-3B49-99CA-2065F1626E1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22888" y="6017213"/>
              <a:ext cx="347472" cy="347472"/>
            </a:xfrm>
            <a:prstGeom prst="rect">
              <a:avLst/>
            </a:prstGeom>
          </p:spPr>
        </p:pic>
      </p:grpSp>
      <p:grpSp>
        <p:nvGrpSpPr>
          <p:cNvPr id="53" name="Group 52">
            <a:extLst>
              <a:ext uri="{FF2B5EF4-FFF2-40B4-BE49-F238E27FC236}">
                <a16:creationId xmlns:a16="http://schemas.microsoft.com/office/drawing/2014/main" id="{B7C62DDA-FFE6-014A-AB1D-BBC6AAA0BF4E}"/>
              </a:ext>
            </a:extLst>
          </p:cNvPr>
          <p:cNvGrpSpPr/>
          <p:nvPr/>
        </p:nvGrpSpPr>
        <p:grpSpPr>
          <a:xfrm>
            <a:off x="7822558" y="4735706"/>
            <a:ext cx="1723011" cy="1217544"/>
            <a:chOff x="6574781" y="6017213"/>
            <a:chExt cx="1723011" cy="1217544"/>
          </a:xfrm>
        </p:grpSpPr>
        <p:sp>
          <p:nvSpPr>
            <p:cNvPr id="54" name="Rectangle 53">
              <a:extLst>
                <a:ext uri="{FF2B5EF4-FFF2-40B4-BE49-F238E27FC236}">
                  <a16:creationId xmlns:a16="http://schemas.microsoft.com/office/drawing/2014/main" id="{7275F9B9-919A-2D45-9524-E136663A0197}"/>
                </a:ext>
              </a:extLst>
            </p:cNvPr>
            <p:cNvSpPr/>
            <p:nvPr/>
          </p:nvSpPr>
          <p:spPr>
            <a:xfrm>
              <a:off x="6574781" y="6030871"/>
              <a:ext cx="1722473" cy="1203886"/>
            </a:xfrm>
            <a:prstGeom prst="rect">
              <a:avLst/>
            </a:prstGeom>
            <a:solidFill>
              <a:srgbClr val="FBF8F3"/>
            </a:solidFill>
            <a:ln w="19050">
              <a:solidFill>
                <a:srgbClr val="44C503">
                  <a:alpha val="5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8FA5F262-3D63-4C44-BE70-8C390A45497A}"/>
                </a:ext>
              </a:extLst>
            </p:cNvPr>
            <p:cNvSpPr txBox="1"/>
            <p:nvPr/>
          </p:nvSpPr>
          <p:spPr>
            <a:xfrm>
              <a:off x="6592943" y="6436024"/>
              <a:ext cx="1704849" cy="600164"/>
            </a:xfrm>
            <a:prstGeom prst="rect">
              <a:avLst/>
            </a:prstGeom>
            <a:noFill/>
          </p:spPr>
          <p:txBody>
            <a:bodyPr wrap="square" rtlCol="0">
              <a:spAutoFit/>
            </a:bodyPr>
            <a:lstStyle/>
            <a:p>
              <a:r>
                <a:rPr lang="en-US" sz="1100" dirty="0">
                  <a:latin typeface="Calibri"/>
                  <a:ea typeface="Calibri"/>
                  <a:cs typeface="Calibri"/>
                  <a:sym typeface="Calibri"/>
                </a:rPr>
                <a:t>What was the most fun part of the project and why?</a:t>
              </a:r>
            </a:p>
          </p:txBody>
        </p:sp>
        <p:sp>
          <p:nvSpPr>
            <p:cNvPr id="56" name="TextBox 55">
              <a:extLst>
                <a:ext uri="{FF2B5EF4-FFF2-40B4-BE49-F238E27FC236}">
                  <a16:creationId xmlns:a16="http://schemas.microsoft.com/office/drawing/2014/main" id="{0C84D45C-E798-1448-A20E-508344ABB0BA}"/>
                </a:ext>
              </a:extLst>
            </p:cNvPr>
            <p:cNvSpPr txBox="1"/>
            <p:nvPr/>
          </p:nvSpPr>
          <p:spPr>
            <a:xfrm>
              <a:off x="6974751" y="6094470"/>
              <a:ext cx="1321965" cy="276999"/>
            </a:xfrm>
            <a:prstGeom prst="rect">
              <a:avLst/>
            </a:prstGeom>
            <a:noFill/>
          </p:spPr>
          <p:txBody>
            <a:bodyPr wrap="square" rtlCol="0">
              <a:spAutoFit/>
            </a:bodyPr>
            <a:lstStyle/>
            <a:p>
              <a:r>
                <a:rPr lang="en-US" sz="1200" b="1" dirty="0">
                  <a:solidFill>
                    <a:srgbClr val="EA7E83"/>
                  </a:solidFill>
                </a:rPr>
                <a:t>Fun parts</a:t>
              </a:r>
            </a:p>
          </p:txBody>
        </p:sp>
        <p:pic>
          <p:nvPicPr>
            <p:cNvPr id="57" name="Graphic 56" descr="Funny face with solid fill with solid fill">
              <a:extLst>
                <a:ext uri="{FF2B5EF4-FFF2-40B4-BE49-F238E27FC236}">
                  <a16:creationId xmlns:a16="http://schemas.microsoft.com/office/drawing/2014/main" id="{06F7492A-4AFD-EA4C-B9A4-52BEEF0E3DB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27279" y="6017213"/>
              <a:ext cx="347472" cy="347472"/>
            </a:xfrm>
            <a:prstGeom prst="rect">
              <a:avLst/>
            </a:prstGeom>
          </p:spPr>
        </p:pic>
      </p:grpSp>
      <p:grpSp>
        <p:nvGrpSpPr>
          <p:cNvPr id="58" name="Group 57">
            <a:extLst>
              <a:ext uri="{FF2B5EF4-FFF2-40B4-BE49-F238E27FC236}">
                <a16:creationId xmlns:a16="http://schemas.microsoft.com/office/drawing/2014/main" id="{39689C44-C940-0141-B9DB-6524E97787C2}"/>
              </a:ext>
            </a:extLst>
          </p:cNvPr>
          <p:cNvGrpSpPr/>
          <p:nvPr/>
        </p:nvGrpSpPr>
        <p:grpSpPr>
          <a:xfrm>
            <a:off x="9685304" y="4735706"/>
            <a:ext cx="1723550" cy="1231202"/>
            <a:chOff x="8437527" y="6017213"/>
            <a:chExt cx="1723550" cy="1231202"/>
          </a:xfrm>
        </p:grpSpPr>
        <p:sp>
          <p:nvSpPr>
            <p:cNvPr id="59" name="Rectangle 58">
              <a:extLst>
                <a:ext uri="{FF2B5EF4-FFF2-40B4-BE49-F238E27FC236}">
                  <a16:creationId xmlns:a16="http://schemas.microsoft.com/office/drawing/2014/main" id="{D345A1EE-8E9E-DC4E-96F2-ABCC4BE37380}"/>
                </a:ext>
              </a:extLst>
            </p:cNvPr>
            <p:cNvSpPr/>
            <p:nvPr/>
          </p:nvSpPr>
          <p:spPr>
            <a:xfrm>
              <a:off x="8437527" y="6044529"/>
              <a:ext cx="1722473" cy="1203886"/>
            </a:xfrm>
            <a:prstGeom prst="rect">
              <a:avLst/>
            </a:prstGeom>
            <a:solidFill>
              <a:srgbClr val="FBF8F3"/>
            </a:solidFill>
            <a:ln w="19050">
              <a:solidFill>
                <a:srgbClr val="44C503">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734EE3D5-2DCC-B240-A6A3-0BFAD216DDED}"/>
                </a:ext>
              </a:extLst>
            </p:cNvPr>
            <p:cNvSpPr txBox="1"/>
            <p:nvPr/>
          </p:nvSpPr>
          <p:spPr>
            <a:xfrm>
              <a:off x="8456228" y="6436024"/>
              <a:ext cx="1704849" cy="600164"/>
            </a:xfrm>
            <a:prstGeom prst="rect">
              <a:avLst/>
            </a:prstGeom>
            <a:noFill/>
          </p:spPr>
          <p:txBody>
            <a:bodyPr wrap="square" rtlCol="0">
              <a:spAutoFit/>
            </a:bodyPr>
            <a:lstStyle/>
            <a:p>
              <a:r>
                <a:rPr lang="en-US" sz="1100" dirty="0">
                  <a:latin typeface="Calibri"/>
                  <a:ea typeface="Calibri"/>
                  <a:cs typeface="Calibri"/>
                  <a:sym typeface="Calibri"/>
                </a:rPr>
                <a:t>Describe the final outcome of the project and what makes it special?</a:t>
              </a:r>
            </a:p>
          </p:txBody>
        </p:sp>
        <p:sp>
          <p:nvSpPr>
            <p:cNvPr id="61" name="TextBox 60">
              <a:extLst>
                <a:ext uri="{FF2B5EF4-FFF2-40B4-BE49-F238E27FC236}">
                  <a16:creationId xmlns:a16="http://schemas.microsoft.com/office/drawing/2014/main" id="{BF43D241-4700-384F-9C21-1F3434B7F92A}"/>
                </a:ext>
              </a:extLst>
            </p:cNvPr>
            <p:cNvSpPr txBox="1"/>
            <p:nvPr/>
          </p:nvSpPr>
          <p:spPr>
            <a:xfrm>
              <a:off x="8724900" y="6094470"/>
              <a:ext cx="1435100" cy="276999"/>
            </a:xfrm>
            <a:prstGeom prst="rect">
              <a:avLst/>
            </a:prstGeom>
            <a:noFill/>
          </p:spPr>
          <p:txBody>
            <a:bodyPr wrap="square" rtlCol="0">
              <a:spAutoFit/>
            </a:bodyPr>
            <a:lstStyle/>
            <a:p>
              <a:r>
                <a:rPr lang="en-US" sz="1200" b="1" dirty="0">
                  <a:solidFill>
                    <a:srgbClr val="EA7E83"/>
                  </a:solidFill>
                </a:rPr>
                <a:t>Outcome</a:t>
              </a:r>
            </a:p>
          </p:txBody>
        </p:sp>
        <p:pic>
          <p:nvPicPr>
            <p:cNvPr id="62" name="Graphic 61" descr="Presentation with pie chart with solid fill">
              <a:extLst>
                <a:ext uri="{FF2B5EF4-FFF2-40B4-BE49-F238E27FC236}">
                  <a16:creationId xmlns:a16="http://schemas.microsoft.com/office/drawing/2014/main" id="{070F14A6-9F55-D440-9588-542CA52AE023}"/>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47757" y="6017213"/>
              <a:ext cx="347472" cy="347472"/>
            </a:xfrm>
            <a:prstGeom prst="rect">
              <a:avLst/>
            </a:prstGeom>
          </p:spPr>
        </p:pic>
      </p:grpSp>
      <p:sp>
        <p:nvSpPr>
          <p:cNvPr id="64" name="Content Placeholder 2">
            <a:extLst>
              <a:ext uri="{FF2B5EF4-FFF2-40B4-BE49-F238E27FC236}">
                <a16:creationId xmlns:a16="http://schemas.microsoft.com/office/drawing/2014/main" id="{7D1CA898-BF0A-4D4C-9C19-C10045FEAD45}"/>
              </a:ext>
            </a:extLst>
          </p:cNvPr>
          <p:cNvSpPr txBox="1">
            <a:spLocks/>
          </p:cNvSpPr>
          <p:nvPr/>
        </p:nvSpPr>
        <p:spPr>
          <a:xfrm>
            <a:off x="2031468" y="6159835"/>
            <a:ext cx="9734982" cy="13551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457200">
              <a:lnSpc>
                <a:spcPct val="120000"/>
              </a:lnSpc>
              <a:spcBef>
                <a:spcPts val="600"/>
              </a:spcBef>
              <a:buFont typeface="Wingdings" pitchFamily="2" charset="2"/>
              <a:buChar char="§"/>
            </a:pPr>
            <a:r>
              <a:rPr lang="en-US" sz="1050" dirty="0">
                <a:solidFill>
                  <a:prstClr val="black"/>
                </a:solidFill>
                <a:ea typeface="Calibri"/>
                <a:cs typeface="Calibri"/>
                <a:sym typeface="Calibri"/>
              </a:rPr>
              <a:t>Another reflection capacity that you can develop for your students is </a:t>
            </a:r>
            <a:r>
              <a:rPr lang="en-US" sz="1050" b="1" i="1" dirty="0">
                <a:solidFill>
                  <a:prstClr val="black"/>
                </a:solidFill>
                <a:ea typeface="Calibri"/>
                <a:cs typeface="Calibri"/>
                <a:sym typeface="Calibri"/>
              </a:rPr>
              <a:t>self-evaluation</a:t>
            </a:r>
            <a:r>
              <a:rPr lang="en-US" sz="1050" i="1" dirty="0">
                <a:solidFill>
                  <a:prstClr val="black"/>
                </a:solidFill>
                <a:ea typeface="Calibri"/>
                <a:cs typeface="Calibri"/>
                <a:sym typeface="Calibri"/>
              </a:rPr>
              <a:t>,</a:t>
            </a:r>
            <a:r>
              <a:rPr lang="en-US" sz="1050" b="1" dirty="0">
                <a:solidFill>
                  <a:prstClr val="black"/>
                </a:solidFill>
                <a:ea typeface="Calibri"/>
                <a:cs typeface="Calibri"/>
                <a:sym typeface="Calibri"/>
              </a:rPr>
              <a:t> </a:t>
            </a:r>
            <a:r>
              <a:rPr lang="en-US" sz="1050" dirty="0">
                <a:solidFill>
                  <a:prstClr val="black"/>
                </a:solidFill>
                <a:ea typeface="Calibri"/>
                <a:cs typeface="Calibri"/>
                <a:sym typeface="Calibri"/>
              </a:rPr>
              <a:t>which can be defined as: </a:t>
            </a:r>
            <a:br>
              <a:rPr lang="en-US" sz="1050" dirty="0">
                <a:solidFill>
                  <a:prstClr val="black"/>
                </a:solidFill>
                <a:ea typeface="Calibri"/>
                <a:cs typeface="Calibri"/>
                <a:sym typeface="Calibri"/>
              </a:rPr>
            </a:br>
            <a:r>
              <a:rPr lang="en-US" sz="1050" dirty="0">
                <a:solidFill>
                  <a:prstClr val="black"/>
                </a:solidFill>
                <a:ea typeface="Calibri"/>
                <a:cs typeface="Calibri"/>
                <a:sym typeface="Calibri"/>
              </a:rPr>
              <a:t>“</a:t>
            </a:r>
            <a:r>
              <a:rPr lang="en-US" sz="1050" dirty="0">
                <a:solidFill>
                  <a:srgbClr val="202124"/>
                </a:solidFill>
              </a:rPr>
              <a:t>… an opportunity to highlight how you used your unique strengths to accomplish your goals while also being honest about areas you could improve.” – </a:t>
            </a:r>
            <a:r>
              <a:rPr lang="en-US" sz="1050" b="1" dirty="0">
                <a:solidFill>
                  <a:srgbClr val="E2AC00"/>
                </a:solidFill>
              </a:rPr>
              <a:t>[sources: 4]</a:t>
            </a:r>
            <a:endParaRPr lang="en-US" sz="1050" dirty="0">
              <a:solidFill>
                <a:prstClr val="black"/>
              </a:solidFill>
              <a:highlight>
                <a:srgbClr val="FF00FF"/>
              </a:highlight>
              <a:ea typeface="Calibri"/>
              <a:cs typeface="Calibri"/>
              <a:sym typeface="Calibri"/>
            </a:endParaRPr>
          </a:p>
          <a:p>
            <a:pPr lvl="0" defTabSz="457200">
              <a:lnSpc>
                <a:spcPct val="120000"/>
              </a:lnSpc>
              <a:spcBef>
                <a:spcPts val="600"/>
              </a:spcBef>
              <a:buFont typeface="Wingdings" pitchFamily="2" charset="2"/>
              <a:buChar char="§"/>
            </a:pPr>
            <a:r>
              <a:rPr lang="en-US" sz="1050" dirty="0">
                <a:solidFill>
                  <a:prstClr val="black"/>
                </a:solidFill>
                <a:ea typeface="Calibri"/>
                <a:cs typeface="Calibri"/>
                <a:sym typeface="Calibri"/>
              </a:rPr>
              <a:t>Younger students can rate their own work using “average, good, great” or emoticons “☹ :I  ☺” rating based on two to three (2-3) criteria including effort, clarity of drawings etc.</a:t>
            </a:r>
          </a:p>
          <a:p>
            <a:pPr lvl="0" defTabSz="457200">
              <a:lnSpc>
                <a:spcPct val="120000"/>
              </a:lnSpc>
              <a:spcBef>
                <a:spcPts val="600"/>
              </a:spcBef>
              <a:buFont typeface="Wingdings" pitchFamily="2" charset="2"/>
              <a:buChar char="§"/>
            </a:pPr>
            <a:r>
              <a:rPr lang="en-US" sz="1050" dirty="0">
                <a:solidFill>
                  <a:prstClr val="black"/>
                </a:solidFill>
                <a:ea typeface="Calibri"/>
                <a:cs typeface="Calibri"/>
                <a:sym typeface="Calibri"/>
              </a:rPr>
              <a:t>Older students can be given a few generic rubric or criteria so they can rate themselves on a numerical scale: e.g., 8/10 on the essay, 6/10 on the creativity in the story etc. They are also encouraged to add comments for their numerical rating.</a:t>
            </a:r>
          </a:p>
          <a:p>
            <a:pPr marL="0" indent="0">
              <a:lnSpc>
                <a:spcPct val="120000"/>
              </a:lnSpc>
              <a:spcBef>
                <a:spcPts val="600"/>
              </a:spcBef>
              <a:buNone/>
            </a:pPr>
            <a:endParaRPr lang="en-US" sz="1100" dirty="0">
              <a:latin typeface="Calibri"/>
              <a:ea typeface="Calibri"/>
              <a:cs typeface="Calibri"/>
              <a:sym typeface="Calibri"/>
            </a:endParaRPr>
          </a:p>
          <a:p>
            <a:pPr>
              <a:lnSpc>
                <a:spcPct val="120000"/>
              </a:lnSpc>
              <a:spcBef>
                <a:spcPts val="600"/>
              </a:spcBef>
              <a:buFont typeface="Wingdings" pitchFamily="2" charset="2"/>
              <a:buChar char="§"/>
            </a:pPr>
            <a:endParaRPr lang="en-US" sz="1100" dirty="0">
              <a:latin typeface="Calibri"/>
              <a:ea typeface="Calibri"/>
              <a:cs typeface="Calibri"/>
              <a:sym typeface="Calibri"/>
            </a:endParaRPr>
          </a:p>
          <a:p>
            <a:pPr>
              <a:lnSpc>
                <a:spcPct val="120000"/>
              </a:lnSpc>
              <a:spcBef>
                <a:spcPts val="600"/>
              </a:spcBef>
              <a:buFont typeface="Wingdings" pitchFamily="2" charset="2"/>
              <a:buChar char="§"/>
            </a:pPr>
            <a:endParaRPr lang="en-US" sz="1100" dirty="0">
              <a:latin typeface="Calibri"/>
              <a:ea typeface="Calibri"/>
              <a:cs typeface="Calibri"/>
              <a:sym typeface="Calibri"/>
            </a:endParaRPr>
          </a:p>
          <a:p>
            <a:pPr marL="260350" indent="-171450">
              <a:lnSpc>
                <a:spcPct val="150000"/>
              </a:lnSpc>
              <a:spcBef>
                <a:spcPts val="600"/>
              </a:spcBef>
              <a:buSzPct val="100000"/>
              <a:buFont typeface="Wingdings" pitchFamily="2" charset="2"/>
              <a:buChar char="§"/>
            </a:pPr>
            <a:endParaRPr lang="en-US" sz="1100" dirty="0">
              <a:latin typeface="Calibri"/>
              <a:ea typeface="Calibri"/>
              <a:cs typeface="Calibri"/>
              <a:sym typeface="Calibri"/>
            </a:endParaRPr>
          </a:p>
          <a:p>
            <a:pPr marL="539750" lvl="1" indent="0">
              <a:lnSpc>
                <a:spcPct val="150000"/>
              </a:lnSpc>
              <a:spcBef>
                <a:spcPts val="600"/>
              </a:spcBef>
              <a:buSzPts val="2300"/>
              <a:buNone/>
            </a:pPr>
            <a:br>
              <a:rPr lang="en-US" sz="1100" dirty="0">
                <a:ea typeface="Calibri"/>
                <a:cs typeface="Calibri"/>
                <a:sym typeface="Wingdings" panose="05000000000000000000" pitchFamily="2" charset="2"/>
              </a:rPr>
            </a:br>
            <a:endParaRPr lang="en-US" sz="1100" dirty="0"/>
          </a:p>
          <a:p>
            <a:pPr>
              <a:lnSpc>
                <a:spcPct val="120000"/>
              </a:lnSpc>
              <a:spcBef>
                <a:spcPts val="600"/>
              </a:spcBef>
              <a:buFont typeface="Wingdings" pitchFamily="2" charset="2"/>
              <a:buChar char="§"/>
            </a:pPr>
            <a:endParaRPr lang="en-US" sz="1100" dirty="0"/>
          </a:p>
        </p:txBody>
      </p:sp>
      <p:grpSp>
        <p:nvGrpSpPr>
          <p:cNvPr id="69" name="Group 68">
            <a:extLst>
              <a:ext uri="{FF2B5EF4-FFF2-40B4-BE49-F238E27FC236}">
                <a16:creationId xmlns:a16="http://schemas.microsoft.com/office/drawing/2014/main" id="{72DCF456-1E10-C54F-B1A7-B03EB7BBC843}"/>
              </a:ext>
            </a:extLst>
          </p:cNvPr>
          <p:cNvGrpSpPr/>
          <p:nvPr/>
        </p:nvGrpSpPr>
        <p:grpSpPr>
          <a:xfrm>
            <a:off x="12646734" y="2784601"/>
            <a:ext cx="519872" cy="519872"/>
            <a:chOff x="12646735" y="4233872"/>
            <a:chExt cx="519872" cy="519872"/>
          </a:xfrm>
        </p:grpSpPr>
        <p:pic>
          <p:nvPicPr>
            <p:cNvPr id="70" name="Graphic 69" descr="Lightbulb with solid fill">
              <a:extLst>
                <a:ext uri="{FF2B5EF4-FFF2-40B4-BE49-F238E27FC236}">
                  <a16:creationId xmlns:a16="http://schemas.microsoft.com/office/drawing/2014/main" id="{DD2EBD0D-0946-194C-B710-4C640025490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646735" y="4233872"/>
              <a:ext cx="519872" cy="519872"/>
            </a:xfrm>
            <a:prstGeom prst="rect">
              <a:avLst/>
            </a:prstGeom>
          </p:spPr>
        </p:pic>
        <p:sp>
          <p:nvSpPr>
            <p:cNvPr id="71" name="TextBox 70">
              <a:extLst>
                <a:ext uri="{FF2B5EF4-FFF2-40B4-BE49-F238E27FC236}">
                  <a16:creationId xmlns:a16="http://schemas.microsoft.com/office/drawing/2014/main" id="{CA14B99F-67E3-664F-8BAE-FF96B2D497B1}"/>
                </a:ext>
              </a:extLst>
            </p:cNvPr>
            <p:cNvSpPr txBox="1"/>
            <p:nvPr/>
          </p:nvSpPr>
          <p:spPr>
            <a:xfrm>
              <a:off x="12776051" y="4268073"/>
              <a:ext cx="286638" cy="276999"/>
            </a:xfrm>
            <a:prstGeom prst="rect">
              <a:avLst/>
            </a:prstGeom>
            <a:noFill/>
          </p:spPr>
          <p:txBody>
            <a:bodyPr wrap="square" rtlCol="0">
              <a:spAutoFit/>
            </a:bodyPr>
            <a:lstStyle/>
            <a:p>
              <a:r>
                <a:rPr lang="en-US" sz="1200" dirty="0">
                  <a:latin typeface="+mj-lt"/>
                </a:rPr>
                <a:t>2</a:t>
              </a:r>
            </a:p>
          </p:txBody>
        </p:sp>
      </p:grpSp>
      <p:grpSp>
        <p:nvGrpSpPr>
          <p:cNvPr id="75" name="Group 74">
            <a:extLst>
              <a:ext uri="{FF2B5EF4-FFF2-40B4-BE49-F238E27FC236}">
                <a16:creationId xmlns:a16="http://schemas.microsoft.com/office/drawing/2014/main" id="{BDDCFAB5-1384-AA49-899C-A1D963521D34}"/>
              </a:ext>
            </a:extLst>
          </p:cNvPr>
          <p:cNvGrpSpPr/>
          <p:nvPr/>
        </p:nvGrpSpPr>
        <p:grpSpPr>
          <a:xfrm>
            <a:off x="11647667" y="1178210"/>
            <a:ext cx="350699" cy="350699"/>
            <a:chOff x="11441685" y="5490058"/>
            <a:chExt cx="414620" cy="414620"/>
          </a:xfrm>
        </p:grpSpPr>
        <p:pic>
          <p:nvPicPr>
            <p:cNvPr id="76" name="Graphic 75" descr="Lightbulb with solid fill">
              <a:extLst>
                <a:ext uri="{FF2B5EF4-FFF2-40B4-BE49-F238E27FC236}">
                  <a16:creationId xmlns:a16="http://schemas.microsoft.com/office/drawing/2014/main" id="{1727E0ED-09AF-D04D-B751-C53517366A45}"/>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41685" y="5490058"/>
              <a:ext cx="414620" cy="414620"/>
            </a:xfrm>
            <a:prstGeom prst="rect">
              <a:avLst/>
            </a:prstGeom>
          </p:spPr>
        </p:pic>
        <p:sp>
          <p:nvSpPr>
            <p:cNvPr id="77" name="TextBox 76">
              <a:extLst>
                <a:ext uri="{FF2B5EF4-FFF2-40B4-BE49-F238E27FC236}">
                  <a16:creationId xmlns:a16="http://schemas.microsoft.com/office/drawing/2014/main" id="{6894AC58-79E5-DE4F-AD15-E8E944F07180}"/>
                </a:ext>
              </a:extLst>
            </p:cNvPr>
            <p:cNvSpPr txBox="1"/>
            <p:nvPr/>
          </p:nvSpPr>
          <p:spPr>
            <a:xfrm>
              <a:off x="11582118" y="5504888"/>
              <a:ext cx="146205" cy="246221"/>
            </a:xfrm>
            <a:prstGeom prst="rect">
              <a:avLst/>
            </a:prstGeom>
            <a:noFill/>
          </p:spPr>
          <p:txBody>
            <a:bodyPr wrap="square" rtlCol="0">
              <a:spAutoFit/>
            </a:bodyPr>
            <a:lstStyle/>
            <a:p>
              <a:pPr algn="ctr"/>
              <a:r>
                <a:rPr lang="en-US" sz="1000" dirty="0">
                  <a:latin typeface="+mj-lt"/>
                </a:rPr>
                <a:t>1</a:t>
              </a:r>
            </a:p>
          </p:txBody>
        </p:sp>
      </p:grpSp>
      <p:grpSp>
        <p:nvGrpSpPr>
          <p:cNvPr id="78" name="Group 77">
            <a:extLst>
              <a:ext uri="{FF2B5EF4-FFF2-40B4-BE49-F238E27FC236}">
                <a16:creationId xmlns:a16="http://schemas.microsoft.com/office/drawing/2014/main" id="{26D1654C-92BE-E041-94DC-A2C570332ECD}"/>
              </a:ext>
            </a:extLst>
          </p:cNvPr>
          <p:cNvGrpSpPr/>
          <p:nvPr/>
        </p:nvGrpSpPr>
        <p:grpSpPr>
          <a:xfrm>
            <a:off x="11571747" y="2683936"/>
            <a:ext cx="327645" cy="327645"/>
            <a:chOff x="11441685" y="5490058"/>
            <a:chExt cx="414620" cy="414620"/>
          </a:xfrm>
        </p:grpSpPr>
        <p:pic>
          <p:nvPicPr>
            <p:cNvPr id="79" name="Graphic 78" descr="Lightbulb with solid fill">
              <a:extLst>
                <a:ext uri="{FF2B5EF4-FFF2-40B4-BE49-F238E27FC236}">
                  <a16:creationId xmlns:a16="http://schemas.microsoft.com/office/drawing/2014/main" id="{F4057BF4-716E-CE44-9AA4-8513B1C1B032}"/>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41685" y="5490058"/>
              <a:ext cx="414620" cy="414620"/>
            </a:xfrm>
            <a:prstGeom prst="rect">
              <a:avLst/>
            </a:prstGeom>
          </p:spPr>
        </p:pic>
        <p:sp>
          <p:nvSpPr>
            <p:cNvPr id="80" name="TextBox 79">
              <a:extLst>
                <a:ext uri="{FF2B5EF4-FFF2-40B4-BE49-F238E27FC236}">
                  <a16:creationId xmlns:a16="http://schemas.microsoft.com/office/drawing/2014/main" id="{97EE70BC-B304-4F40-8D71-17A3700C83D3}"/>
                </a:ext>
              </a:extLst>
            </p:cNvPr>
            <p:cNvSpPr txBox="1"/>
            <p:nvPr/>
          </p:nvSpPr>
          <p:spPr>
            <a:xfrm>
              <a:off x="11582118" y="5504888"/>
              <a:ext cx="146205" cy="246221"/>
            </a:xfrm>
            <a:prstGeom prst="rect">
              <a:avLst/>
            </a:prstGeom>
            <a:noFill/>
          </p:spPr>
          <p:txBody>
            <a:bodyPr wrap="square" rtlCol="0">
              <a:spAutoFit/>
            </a:bodyPr>
            <a:lstStyle/>
            <a:p>
              <a:pPr algn="ctr"/>
              <a:r>
                <a:rPr lang="en-US" sz="1000" dirty="0">
                  <a:latin typeface="+mj-lt"/>
                </a:rPr>
                <a:t>2</a:t>
              </a:r>
            </a:p>
          </p:txBody>
        </p:sp>
      </p:grpSp>
      <p:grpSp>
        <p:nvGrpSpPr>
          <p:cNvPr id="67" name="Group 66">
            <a:extLst>
              <a:ext uri="{FF2B5EF4-FFF2-40B4-BE49-F238E27FC236}">
                <a16:creationId xmlns:a16="http://schemas.microsoft.com/office/drawing/2014/main" id="{3E606BC7-A905-4249-B87E-0360B929E02C}"/>
              </a:ext>
            </a:extLst>
          </p:cNvPr>
          <p:cNvGrpSpPr/>
          <p:nvPr/>
        </p:nvGrpSpPr>
        <p:grpSpPr>
          <a:xfrm>
            <a:off x="12639053" y="803275"/>
            <a:ext cx="519872" cy="519872"/>
            <a:chOff x="12646735" y="4233872"/>
            <a:chExt cx="519872" cy="519872"/>
          </a:xfrm>
        </p:grpSpPr>
        <p:pic>
          <p:nvPicPr>
            <p:cNvPr id="68" name="Graphic 67" descr="Lightbulb with solid fill">
              <a:extLst>
                <a:ext uri="{FF2B5EF4-FFF2-40B4-BE49-F238E27FC236}">
                  <a16:creationId xmlns:a16="http://schemas.microsoft.com/office/drawing/2014/main" id="{D1FFE7E8-DA55-CD47-A0FF-A19BC76887F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646735" y="4233872"/>
              <a:ext cx="519872" cy="519872"/>
            </a:xfrm>
            <a:prstGeom prst="rect">
              <a:avLst/>
            </a:prstGeom>
          </p:spPr>
        </p:pic>
        <p:sp>
          <p:nvSpPr>
            <p:cNvPr id="82" name="TextBox 81">
              <a:extLst>
                <a:ext uri="{FF2B5EF4-FFF2-40B4-BE49-F238E27FC236}">
                  <a16:creationId xmlns:a16="http://schemas.microsoft.com/office/drawing/2014/main" id="{CAF72BD6-6AAF-8848-AE2A-FC453B76E398}"/>
                </a:ext>
              </a:extLst>
            </p:cNvPr>
            <p:cNvSpPr txBox="1"/>
            <p:nvPr/>
          </p:nvSpPr>
          <p:spPr>
            <a:xfrm>
              <a:off x="12776051" y="4268074"/>
              <a:ext cx="286638" cy="276999"/>
            </a:xfrm>
            <a:prstGeom prst="rect">
              <a:avLst/>
            </a:prstGeom>
            <a:noFill/>
          </p:spPr>
          <p:txBody>
            <a:bodyPr wrap="square" rtlCol="0">
              <a:spAutoFit/>
            </a:bodyPr>
            <a:lstStyle/>
            <a:p>
              <a:r>
                <a:rPr lang="en-US" sz="1200" dirty="0">
                  <a:latin typeface="+mj-lt"/>
                </a:rPr>
                <a:t>1</a:t>
              </a:r>
            </a:p>
          </p:txBody>
        </p:sp>
      </p:grpSp>
      <p:sp>
        <p:nvSpPr>
          <p:cNvPr id="91" name="Rectangle 90">
            <a:extLst>
              <a:ext uri="{FF2B5EF4-FFF2-40B4-BE49-F238E27FC236}">
                <a16:creationId xmlns:a16="http://schemas.microsoft.com/office/drawing/2014/main" id="{E2FB8A40-52A5-F847-A47E-E85C5C46FAE5}"/>
              </a:ext>
            </a:extLst>
          </p:cNvPr>
          <p:cNvSpPr/>
          <p:nvPr/>
        </p:nvSpPr>
        <p:spPr>
          <a:xfrm>
            <a:off x="2202569" y="7936499"/>
            <a:ext cx="9310861" cy="897446"/>
          </a:xfrm>
          <a:prstGeom prst="rect">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lvl="1"/>
            <a:r>
              <a:rPr lang="en-US" sz="1400" b="1" dirty="0">
                <a:solidFill>
                  <a:srgbClr val="D9232D"/>
                </a:solidFill>
              </a:rPr>
              <a:t>Tip: </a:t>
            </a:r>
          </a:p>
          <a:p>
            <a:pPr lvl="1">
              <a:lnSpc>
                <a:spcPct val="150000"/>
              </a:lnSpc>
            </a:pPr>
            <a:r>
              <a:rPr lang="en-US" sz="1050" dirty="0">
                <a:solidFill>
                  <a:schemeClr val="tx1"/>
                </a:solidFill>
                <a:ea typeface="Calibri"/>
                <a:cs typeface="Calibri"/>
                <a:sym typeface="Calibri"/>
              </a:rPr>
              <a:t>Self-evaluation can also be applied after students complete their presentations. However, be careful not to focus on the weaknesses as this is for them to choose how they want to grow; they are taking ownership of their own growth and improvement in presentation skills.</a:t>
            </a:r>
          </a:p>
          <a:p>
            <a:pPr lvl="1">
              <a:lnSpc>
                <a:spcPct val="150000"/>
              </a:lnSpc>
            </a:pPr>
            <a:endParaRPr lang="en-US" sz="1100" dirty="0">
              <a:solidFill>
                <a:schemeClr val="tx1"/>
              </a:solidFill>
              <a:ea typeface="Calibri"/>
              <a:cs typeface="Calibri"/>
              <a:sym typeface="Calibri"/>
            </a:endParaRPr>
          </a:p>
          <a:p>
            <a:pPr lvl="1"/>
            <a:endParaRPr lang="en-US" sz="1100" dirty="0">
              <a:solidFill>
                <a:schemeClr val="tx1"/>
              </a:solidFill>
              <a:ea typeface="Calibri"/>
              <a:cs typeface="Calibri"/>
              <a:sym typeface="Calibri"/>
            </a:endParaRPr>
          </a:p>
        </p:txBody>
      </p:sp>
      <p:grpSp>
        <p:nvGrpSpPr>
          <p:cNvPr id="81" name="Group 80">
            <a:extLst>
              <a:ext uri="{FF2B5EF4-FFF2-40B4-BE49-F238E27FC236}">
                <a16:creationId xmlns:a16="http://schemas.microsoft.com/office/drawing/2014/main" id="{6BCA8D44-55EB-444D-8A49-60EA6A32AEEE}"/>
              </a:ext>
            </a:extLst>
          </p:cNvPr>
          <p:cNvGrpSpPr/>
          <p:nvPr/>
        </p:nvGrpSpPr>
        <p:grpSpPr>
          <a:xfrm>
            <a:off x="2249787" y="8061501"/>
            <a:ext cx="414620" cy="414620"/>
            <a:chOff x="11441685" y="5490058"/>
            <a:chExt cx="414620" cy="414620"/>
          </a:xfrm>
        </p:grpSpPr>
        <p:pic>
          <p:nvPicPr>
            <p:cNvPr id="84" name="Graphic 83" descr="Lightbulb with solid fill">
              <a:extLst>
                <a:ext uri="{FF2B5EF4-FFF2-40B4-BE49-F238E27FC236}">
                  <a16:creationId xmlns:a16="http://schemas.microsoft.com/office/drawing/2014/main" id="{E97DFF43-172D-0A48-821F-53BC3EFB3897}"/>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41685" y="5490058"/>
              <a:ext cx="414620" cy="414620"/>
            </a:xfrm>
            <a:prstGeom prst="rect">
              <a:avLst/>
            </a:prstGeom>
          </p:spPr>
        </p:pic>
        <p:sp>
          <p:nvSpPr>
            <p:cNvPr id="85" name="TextBox 84">
              <a:extLst>
                <a:ext uri="{FF2B5EF4-FFF2-40B4-BE49-F238E27FC236}">
                  <a16:creationId xmlns:a16="http://schemas.microsoft.com/office/drawing/2014/main" id="{5BBD52DD-144D-8A42-B617-D00D6138673F}"/>
                </a:ext>
              </a:extLst>
            </p:cNvPr>
            <p:cNvSpPr txBox="1"/>
            <p:nvPr/>
          </p:nvSpPr>
          <p:spPr>
            <a:xfrm>
              <a:off x="11582118" y="5504888"/>
              <a:ext cx="146205" cy="246221"/>
            </a:xfrm>
            <a:prstGeom prst="rect">
              <a:avLst/>
            </a:prstGeom>
            <a:noFill/>
          </p:spPr>
          <p:txBody>
            <a:bodyPr wrap="square" rtlCol="0">
              <a:spAutoFit/>
            </a:bodyPr>
            <a:lstStyle/>
            <a:p>
              <a:pPr algn="ctr"/>
              <a:r>
                <a:rPr lang="en-US" sz="1000" dirty="0">
                  <a:latin typeface="+mj-lt"/>
                </a:rPr>
                <a:t>3</a:t>
              </a:r>
            </a:p>
          </p:txBody>
        </p:sp>
      </p:grpSp>
      <p:sp>
        <p:nvSpPr>
          <p:cNvPr id="93" name="Rectangle 92">
            <a:extLst>
              <a:ext uri="{FF2B5EF4-FFF2-40B4-BE49-F238E27FC236}">
                <a16:creationId xmlns:a16="http://schemas.microsoft.com/office/drawing/2014/main" id="{4216E81B-DDA3-284C-AB1C-9854405F29E4}"/>
              </a:ext>
            </a:extLst>
          </p:cNvPr>
          <p:cNvSpPr/>
          <p:nvPr/>
        </p:nvSpPr>
        <p:spPr>
          <a:xfrm>
            <a:off x="2188926" y="8943387"/>
            <a:ext cx="9310861" cy="1131418"/>
          </a:xfrm>
          <a:prstGeom prst="rect">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lvl="1"/>
            <a:r>
              <a:rPr lang="en-US" sz="1400" b="1" dirty="0">
                <a:solidFill>
                  <a:srgbClr val="D9232D"/>
                </a:solidFill>
              </a:rPr>
              <a:t>Tip: </a:t>
            </a:r>
          </a:p>
          <a:p>
            <a:pPr lvl="1">
              <a:lnSpc>
                <a:spcPct val="150000"/>
              </a:lnSpc>
            </a:pPr>
            <a:r>
              <a:rPr lang="en-US" sz="1050" dirty="0">
                <a:solidFill>
                  <a:schemeClr val="tx1"/>
                </a:solidFill>
                <a:ea typeface="Calibri"/>
                <a:cs typeface="Calibri"/>
                <a:sym typeface="Calibri"/>
              </a:rPr>
              <a:t>You can also involve parents by educating them about how self-evaluation can be developed:</a:t>
            </a:r>
          </a:p>
          <a:p>
            <a:pPr marL="628650" lvl="1" indent="-171450">
              <a:lnSpc>
                <a:spcPct val="150000"/>
              </a:lnSpc>
              <a:buFont typeface="Wingdings" pitchFamily="2" charset="2"/>
              <a:buChar char="§"/>
            </a:pPr>
            <a:r>
              <a:rPr lang="en-US" sz="1050" dirty="0">
                <a:solidFill>
                  <a:schemeClr val="tx1"/>
                </a:solidFill>
                <a:ea typeface="Calibri"/>
                <a:cs typeface="Calibri"/>
                <a:sym typeface="Calibri"/>
              </a:rPr>
              <a:t>Parents who have the time and higher literacy levels can read the assessment criteria and then rate students accordingly or be given a rubric to fill.</a:t>
            </a:r>
          </a:p>
          <a:p>
            <a:pPr marL="628650" lvl="1" indent="-171450">
              <a:lnSpc>
                <a:spcPct val="150000"/>
              </a:lnSpc>
              <a:buFont typeface="Wingdings" pitchFamily="2" charset="2"/>
              <a:buChar char="§"/>
            </a:pPr>
            <a:r>
              <a:rPr lang="en-US" sz="1050" dirty="0">
                <a:solidFill>
                  <a:schemeClr val="tx1"/>
                </a:solidFill>
                <a:ea typeface="Calibri"/>
                <a:cs typeface="Calibri"/>
                <a:sym typeface="Calibri"/>
              </a:rPr>
              <a:t>Parents who are less educated and have less time can be given very simple criteria and rating on a scale of 3 e.g., average, good, great.</a:t>
            </a:r>
          </a:p>
          <a:p>
            <a:pPr lvl="1">
              <a:lnSpc>
                <a:spcPct val="150000"/>
              </a:lnSpc>
            </a:pPr>
            <a:endParaRPr lang="en-US" sz="1100" dirty="0">
              <a:solidFill>
                <a:schemeClr val="tx1"/>
              </a:solidFill>
              <a:ea typeface="Calibri"/>
              <a:cs typeface="Calibri"/>
              <a:sym typeface="Calibri"/>
            </a:endParaRPr>
          </a:p>
          <a:p>
            <a:pPr lvl="1">
              <a:lnSpc>
                <a:spcPct val="150000"/>
              </a:lnSpc>
            </a:pPr>
            <a:endParaRPr lang="en-US" sz="1100" dirty="0">
              <a:solidFill>
                <a:schemeClr val="tx1"/>
              </a:solidFill>
              <a:ea typeface="Calibri"/>
              <a:cs typeface="Calibri"/>
              <a:sym typeface="Calibri"/>
            </a:endParaRPr>
          </a:p>
          <a:p>
            <a:pPr lvl="1"/>
            <a:endParaRPr lang="en-US" sz="1100" dirty="0">
              <a:solidFill>
                <a:schemeClr val="tx1"/>
              </a:solidFill>
              <a:ea typeface="Calibri"/>
              <a:cs typeface="Calibri"/>
              <a:sym typeface="Calibri"/>
            </a:endParaRPr>
          </a:p>
        </p:txBody>
      </p:sp>
      <p:grpSp>
        <p:nvGrpSpPr>
          <p:cNvPr id="86" name="Group 85">
            <a:extLst>
              <a:ext uri="{FF2B5EF4-FFF2-40B4-BE49-F238E27FC236}">
                <a16:creationId xmlns:a16="http://schemas.microsoft.com/office/drawing/2014/main" id="{42722A56-27AE-9B4E-AC14-0C1B80E2DCB3}"/>
              </a:ext>
            </a:extLst>
          </p:cNvPr>
          <p:cNvGrpSpPr/>
          <p:nvPr/>
        </p:nvGrpSpPr>
        <p:grpSpPr>
          <a:xfrm>
            <a:off x="2228993" y="9126764"/>
            <a:ext cx="414620" cy="414620"/>
            <a:chOff x="11441685" y="5490058"/>
            <a:chExt cx="414620" cy="414620"/>
          </a:xfrm>
        </p:grpSpPr>
        <p:pic>
          <p:nvPicPr>
            <p:cNvPr id="87" name="Graphic 86" descr="Lightbulb with solid fill">
              <a:extLst>
                <a:ext uri="{FF2B5EF4-FFF2-40B4-BE49-F238E27FC236}">
                  <a16:creationId xmlns:a16="http://schemas.microsoft.com/office/drawing/2014/main" id="{148320AC-9F84-034A-81AC-6699D1DD2D75}"/>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41685" y="5490058"/>
              <a:ext cx="414620" cy="414620"/>
            </a:xfrm>
            <a:prstGeom prst="rect">
              <a:avLst/>
            </a:prstGeom>
          </p:spPr>
        </p:pic>
        <p:sp>
          <p:nvSpPr>
            <p:cNvPr id="88" name="TextBox 87">
              <a:extLst>
                <a:ext uri="{FF2B5EF4-FFF2-40B4-BE49-F238E27FC236}">
                  <a16:creationId xmlns:a16="http://schemas.microsoft.com/office/drawing/2014/main" id="{C31C99C1-F2BA-294F-8ECA-FDB2CB900807}"/>
                </a:ext>
              </a:extLst>
            </p:cNvPr>
            <p:cNvSpPr txBox="1"/>
            <p:nvPr/>
          </p:nvSpPr>
          <p:spPr>
            <a:xfrm>
              <a:off x="11582118" y="5504888"/>
              <a:ext cx="146205" cy="246221"/>
            </a:xfrm>
            <a:prstGeom prst="rect">
              <a:avLst/>
            </a:prstGeom>
            <a:noFill/>
          </p:spPr>
          <p:txBody>
            <a:bodyPr wrap="square" rtlCol="0">
              <a:spAutoFit/>
            </a:bodyPr>
            <a:lstStyle/>
            <a:p>
              <a:pPr algn="ctr"/>
              <a:r>
                <a:rPr lang="en-US" sz="1000" dirty="0">
                  <a:latin typeface="+mj-lt"/>
                </a:rPr>
                <a:t>4</a:t>
              </a:r>
            </a:p>
          </p:txBody>
        </p:sp>
      </p:grpSp>
      <p:sp>
        <p:nvSpPr>
          <p:cNvPr id="65" name="Slide Number Placeholder 1">
            <a:extLst>
              <a:ext uri="{FF2B5EF4-FFF2-40B4-BE49-F238E27FC236}">
                <a16:creationId xmlns:a16="http://schemas.microsoft.com/office/drawing/2014/main" id="{9B70D1C6-0D2C-4783-BB2D-F8217C28343B}"/>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39</a:t>
            </a:fld>
            <a:endParaRPr lang="en-US" dirty="0"/>
          </a:p>
        </p:txBody>
      </p:sp>
      <p:sp>
        <p:nvSpPr>
          <p:cNvPr id="66" name="TextBox 65">
            <a:extLst>
              <a:ext uri="{FF2B5EF4-FFF2-40B4-BE49-F238E27FC236}">
                <a16:creationId xmlns:a16="http://schemas.microsoft.com/office/drawing/2014/main" id="{D6772F25-697A-408D-82C1-D53348F6535D}"/>
              </a:ext>
            </a:extLst>
          </p:cNvPr>
          <p:cNvSpPr txBox="1"/>
          <p:nvPr/>
        </p:nvSpPr>
        <p:spPr>
          <a:xfrm>
            <a:off x="2031468" y="487148"/>
            <a:ext cx="6887028" cy="299184"/>
          </a:xfrm>
          <a:prstGeom prst="rect">
            <a:avLst/>
          </a:prstGeom>
          <a:noFill/>
        </p:spPr>
        <p:txBody>
          <a:bodyPr wrap="square">
            <a:spAutoFit/>
          </a:bodyPr>
          <a:lstStyle/>
          <a:p>
            <a:pPr marL="0" indent="0">
              <a:lnSpc>
                <a:spcPct val="120000"/>
              </a:lnSpc>
              <a:buNone/>
            </a:pPr>
            <a:r>
              <a:rPr lang="en-US" sz="1200" b="1" dirty="0">
                <a:solidFill>
                  <a:srgbClr val="C43E38"/>
                </a:solidFill>
              </a:rPr>
              <a:t>3.3.3. Guidelines to working with students – KWL Framework (2/2)</a:t>
            </a:r>
          </a:p>
        </p:txBody>
      </p:sp>
      <p:sp>
        <p:nvSpPr>
          <p:cNvPr id="72" name="Rectangle 71">
            <a:extLst>
              <a:ext uri="{FF2B5EF4-FFF2-40B4-BE49-F238E27FC236}">
                <a16:creationId xmlns:a16="http://schemas.microsoft.com/office/drawing/2014/main" id="{7FE10B99-3BD8-4775-A3C0-9550C4D1F9CB}"/>
              </a:ext>
            </a:extLst>
          </p:cNvPr>
          <p:cNvSpPr/>
          <p:nvPr/>
        </p:nvSpPr>
        <p:spPr>
          <a:xfrm>
            <a:off x="2108591" y="822317"/>
            <a:ext cx="265088" cy="274320"/>
          </a:xfrm>
          <a:prstGeom prst="rect">
            <a:avLst/>
          </a:prstGeom>
          <a:solidFill>
            <a:srgbClr val="44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a:t>
            </a:r>
          </a:p>
        </p:txBody>
      </p:sp>
      <p:sp>
        <p:nvSpPr>
          <p:cNvPr id="73" name="Rectangle 72">
            <a:extLst>
              <a:ext uri="{FF2B5EF4-FFF2-40B4-BE49-F238E27FC236}">
                <a16:creationId xmlns:a16="http://schemas.microsoft.com/office/drawing/2014/main" id="{3C4A23B4-B34F-48DD-B446-18D961487A9C}"/>
              </a:ext>
            </a:extLst>
          </p:cNvPr>
          <p:cNvSpPr/>
          <p:nvPr/>
        </p:nvSpPr>
        <p:spPr>
          <a:xfrm>
            <a:off x="2108591" y="3237711"/>
            <a:ext cx="265088" cy="274320"/>
          </a:xfrm>
          <a:prstGeom prst="rect">
            <a:avLst/>
          </a:prstGeom>
          <a:solidFill>
            <a:srgbClr val="44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a:t>
            </a:r>
          </a:p>
        </p:txBody>
      </p:sp>
    </p:spTree>
    <p:extLst>
      <p:ext uri="{BB962C8B-B14F-4D97-AF65-F5344CB8AC3E}">
        <p14:creationId xmlns:p14="http://schemas.microsoft.com/office/powerpoint/2010/main" val="97215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0D72-1A87-B844-B2D6-F11BA66E77B8}"/>
              </a:ext>
            </a:extLst>
          </p:cNvPr>
          <p:cNvSpPr/>
          <p:nvPr/>
        </p:nvSpPr>
        <p:spPr>
          <a:xfrm>
            <a:off x="1" y="105728"/>
            <a:ext cx="6877050" cy="10515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467062CD-681B-4116-8B4B-48C3262E46B4}"/>
              </a:ext>
            </a:extLst>
          </p:cNvPr>
          <p:cNvSpPr>
            <a:spLocks noGrp="1"/>
          </p:cNvSpPr>
          <p:nvPr>
            <p:ph type="title"/>
          </p:nvPr>
        </p:nvSpPr>
        <p:spPr>
          <a:xfrm>
            <a:off x="763756" y="2400443"/>
            <a:ext cx="5349540" cy="1447799"/>
          </a:xfrm>
        </p:spPr>
        <p:txBody>
          <a:bodyPr>
            <a:normAutofit/>
          </a:bodyPr>
          <a:lstStyle/>
          <a:p>
            <a:pPr algn="ctr"/>
            <a:r>
              <a:rPr lang="en-US" sz="9600" dirty="0">
                <a:solidFill>
                  <a:srgbClr val="FDFBF9"/>
                </a:solidFill>
                <a:latin typeface="+mn-lt"/>
              </a:rPr>
              <a:t>Preface</a:t>
            </a:r>
            <a:endParaRPr lang="en-US" dirty="0">
              <a:solidFill>
                <a:srgbClr val="FDFBF9"/>
              </a:solidFill>
              <a:latin typeface="+mn-lt"/>
            </a:endParaRPr>
          </a:p>
        </p:txBody>
      </p:sp>
      <p:sp>
        <p:nvSpPr>
          <p:cNvPr id="6" name="TextBox 5">
            <a:extLst>
              <a:ext uri="{FF2B5EF4-FFF2-40B4-BE49-F238E27FC236}">
                <a16:creationId xmlns:a16="http://schemas.microsoft.com/office/drawing/2014/main" id="{11871E91-F3AB-4CE0-8220-E5083EDBD08C}"/>
              </a:ext>
            </a:extLst>
          </p:cNvPr>
          <p:cNvSpPr txBox="1"/>
          <p:nvPr/>
        </p:nvSpPr>
        <p:spPr>
          <a:xfrm>
            <a:off x="7806490" y="6219759"/>
            <a:ext cx="3687804" cy="3323987"/>
          </a:xfrm>
          <a:prstGeom prst="rect">
            <a:avLst/>
          </a:prstGeom>
          <a:noFill/>
        </p:spPr>
        <p:txBody>
          <a:bodyPr wrap="none" rtlCol="0">
            <a:spAutoFit/>
          </a:bodyPr>
          <a:lstStyle/>
          <a:p>
            <a:r>
              <a:rPr lang="en-US" sz="3600" b="1" dirty="0">
                <a:solidFill>
                  <a:schemeClr val="tx1">
                    <a:lumMod val="65000"/>
                    <a:lumOff val="35000"/>
                  </a:schemeClr>
                </a:solidFill>
              </a:rPr>
              <a:t>Content</a:t>
            </a:r>
          </a:p>
          <a:p>
            <a:pPr marL="285750" indent="-285750">
              <a:buFont typeface="Arial" panose="020B0604020202020204" pitchFamily="34" charset="0"/>
              <a:buChar char="•"/>
            </a:pPr>
            <a:endParaRPr lang="en-US" dirty="0"/>
          </a:p>
          <a:p>
            <a:pPr marL="285750" indent="-285750">
              <a:lnSpc>
                <a:spcPct val="150000"/>
              </a:lnSpc>
              <a:buFont typeface="+mj-lt"/>
              <a:buAutoNum type="romanUcPeriod"/>
            </a:pPr>
            <a:r>
              <a:rPr lang="en-US" dirty="0"/>
              <a:t>Why Are You Reading This Toolkit?</a:t>
            </a:r>
          </a:p>
          <a:p>
            <a:pPr marL="285750" indent="-285750">
              <a:lnSpc>
                <a:spcPct val="150000"/>
              </a:lnSpc>
              <a:buFont typeface="+mj-lt"/>
              <a:buAutoNum type="romanUcPeriod"/>
            </a:pPr>
            <a:r>
              <a:rPr lang="en-US" dirty="0"/>
              <a:t>How to Read This Toolkit?</a:t>
            </a:r>
          </a:p>
          <a:p>
            <a:pPr marL="285750" indent="-285750">
              <a:lnSpc>
                <a:spcPct val="150000"/>
              </a:lnSpc>
              <a:buFont typeface="+mj-lt"/>
              <a:buAutoNum type="romanUcPeriod"/>
            </a:pPr>
            <a:r>
              <a:rPr lang="en-US" dirty="0"/>
              <a:t>Icons Used In The Toolkit</a:t>
            </a:r>
          </a:p>
          <a:p>
            <a:pPr marL="285750" indent="-285750">
              <a:lnSpc>
                <a:spcPct val="150000"/>
              </a:lnSpc>
              <a:buFont typeface="+mj-lt"/>
              <a:buAutoNum type="romanUcPeriod"/>
            </a:pPr>
            <a:r>
              <a:rPr lang="en-US" dirty="0"/>
              <a:t>What Is IFERB?</a:t>
            </a:r>
          </a:p>
          <a:p>
            <a:pPr marL="285750" indent="-285750">
              <a:buFont typeface="+mj-lt"/>
              <a:buAutoNum type="romanUcPeriod"/>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p:txBody>
      </p:sp>
      <p:sp>
        <p:nvSpPr>
          <p:cNvPr id="7" name="TextBox 6">
            <a:extLst>
              <a:ext uri="{FF2B5EF4-FFF2-40B4-BE49-F238E27FC236}">
                <a16:creationId xmlns:a16="http://schemas.microsoft.com/office/drawing/2014/main" id="{904424D3-C4FF-4C82-999A-9B8BD52695BC}"/>
              </a:ext>
            </a:extLst>
          </p:cNvPr>
          <p:cNvSpPr txBox="1"/>
          <p:nvPr/>
        </p:nvSpPr>
        <p:spPr>
          <a:xfrm>
            <a:off x="1539404" y="3975319"/>
            <a:ext cx="4059281" cy="1138773"/>
          </a:xfrm>
          <a:prstGeom prst="rect">
            <a:avLst/>
          </a:prstGeom>
          <a:noFill/>
        </p:spPr>
        <p:txBody>
          <a:bodyPr wrap="square" rtlCol="0">
            <a:spAutoFit/>
          </a:bodyPr>
          <a:lstStyle/>
          <a:p>
            <a:pPr algn="just"/>
            <a:r>
              <a:rPr lang="en-US" sz="2000" dirty="0">
                <a:solidFill>
                  <a:srgbClr val="FBF8F3"/>
                </a:solidFill>
              </a:rPr>
              <a:t>Competencies &amp; Learning Outcomes</a:t>
            </a:r>
          </a:p>
          <a:p>
            <a:pPr algn="just"/>
            <a:endParaRPr lang="en-US" sz="1600" b="1" dirty="0"/>
          </a:p>
          <a:p>
            <a:pPr algn="ctr"/>
            <a:r>
              <a:rPr lang="en-US" sz="1600" dirty="0">
                <a:solidFill>
                  <a:srgbClr val="EFFFE5"/>
                </a:solidFill>
              </a:rPr>
              <a:t>You will learn how to read this toolkit to use the Internet Free Educational Resource Bank.</a:t>
            </a:r>
          </a:p>
        </p:txBody>
      </p:sp>
      <p:cxnSp>
        <p:nvCxnSpPr>
          <p:cNvPr id="9" name="Straight Connector 8">
            <a:extLst>
              <a:ext uri="{FF2B5EF4-FFF2-40B4-BE49-F238E27FC236}">
                <a16:creationId xmlns:a16="http://schemas.microsoft.com/office/drawing/2014/main" id="{4FC9ADD1-89CD-404E-8EEB-602599AB7713}"/>
              </a:ext>
            </a:extLst>
          </p:cNvPr>
          <p:cNvCxnSpPr>
            <a:cxnSpLocks/>
          </p:cNvCxnSpPr>
          <p:nvPr/>
        </p:nvCxnSpPr>
        <p:spPr>
          <a:xfrm>
            <a:off x="6877050" y="2436734"/>
            <a:ext cx="0" cy="5354717"/>
          </a:xfrm>
          <a:prstGeom prst="line">
            <a:avLst/>
          </a:prstGeom>
          <a:ln>
            <a:solidFill>
              <a:srgbClr val="F7F3E5"/>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CF5521ED-3B7C-FD48-A65B-A1E784FC7737}"/>
              </a:ext>
            </a:extLst>
          </p:cNvPr>
          <p:cNvSpPr/>
          <p:nvPr/>
        </p:nvSpPr>
        <p:spPr>
          <a:xfrm>
            <a:off x="7809893" y="409413"/>
            <a:ext cx="2366953" cy="2310599"/>
          </a:xfrm>
          <a:prstGeom prst="ellipse">
            <a:avLst/>
          </a:prstGeom>
          <a:solidFill>
            <a:srgbClr val="EDEBD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51F31E8E-90DC-9748-8AB3-DC13CDFB7239}"/>
              </a:ext>
            </a:extLst>
          </p:cNvPr>
          <p:cNvSpPr/>
          <p:nvPr/>
        </p:nvSpPr>
        <p:spPr>
          <a:xfrm>
            <a:off x="10176846" y="2577088"/>
            <a:ext cx="823664" cy="804054"/>
          </a:xfrm>
          <a:prstGeom prst="ellipse">
            <a:avLst/>
          </a:prstGeom>
          <a:solidFill>
            <a:srgbClr val="E5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694B2FC-829C-614A-8486-F4231FE78CC2}"/>
              </a:ext>
            </a:extLst>
          </p:cNvPr>
          <p:cNvSpPr/>
          <p:nvPr/>
        </p:nvSpPr>
        <p:spPr>
          <a:xfrm>
            <a:off x="11410240" y="1953578"/>
            <a:ext cx="638717" cy="623510"/>
          </a:xfrm>
          <a:prstGeom prst="ellipse">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639E568-8C7D-F344-839C-22A6C4C60B0C}"/>
              </a:ext>
            </a:extLst>
          </p:cNvPr>
          <p:cNvSpPr/>
          <p:nvPr/>
        </p:nvSpPr>
        <p:spPr>
          <a:xfrm>
            <a:off x="11467686" y="3181502"/>
            <a:ext cx="377950" cy="368952"/>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13E60BF9-6908-4444-A648-86BA6A50DFD0}"/>
              </a:ext>
            </a:extLst>
          </p:cNvPr>
          <p:cNvSpPr/>
          <p:nvPr/>
        </p:nvSpPr>
        <p:spPr>
          <a:xfrm>
            <a:off x="10329245" y="641889"/>
            <a:ext cx="1121203" cy="1094509"/>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9667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BC9F2197-48FD-E847-A498-66A947244082}"/>
              </a:ext>
            </a:extLst>
          </p:cNvPr>
          <p:cNvSpPr/>
          <p:nvPr/>
        </p:nvSpPr>
        <p:spPr>
          <a:xfrm>
            <a:off x="2265480" y="2074120"/>
            <a:ext cx="9504919" cy="3292537"/>
          </a:xfrm>
          <a:prstGeom prst="rect">
            <a:avLst/>
          </a:prstGeom>
          <a:solidFill>
            <a:srgbClr val="E6E6E6">
              <a:alpha val="3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228CC586-E11E-2942-9300-85748EC4E15E}"/>
              </a:ext>
            </a:extLst>
          </p:cNvPr>
          <p:cNvSpPr/>
          <p:nvPr/>
        </p:nvSpPr>
        <p:spPr>
          <a:xfrm>
            <a:off x="12097343" y="0"/>
            <a:ext cx="1618657" cy="10573987"/>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43C60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3 – Project Implementation</a:t>
            </a:r>
          </a:p>
        </p:txBody>
      </p:sp>
      <p:pic>
        <p:nvPicPr>
          <p:cNvPr id="82" name="Graphic 81" descr="Lightbulb with solid fill">
            <a:extLst>
              <a:ext uri="{FF2B5EF4-FFF2-40B4-BE49-F238E27FC236}">
                <a16:creationId xmlns:a16="http://schemas.microsoft.com/office/drawing/2014/main" id="{5BEA7072-147C-8848-8477-60F898D1929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94541" y="1041169"/>
            <a:ext cx="519872" cy="519872"/>
          </a:xfrm>
          <a:prstGeom prst="rect">
            <a:avLst/>
          </a:prstGeom>
        </p:spPr>
      </p:pic>
      <p:sp>
        <p:nvSpPr>
          <p:cNvPr id="5" name="Rectangle 4">
            <a:extLst>
              <a:ext uri="{FF2B5EF4-FFF2-40B4-BE49-F238E27FC236}">
                <a16:creationId xmlns:a16="http://schemas.microsoft.com/office/drawing/2014/main" id="{C8F534B6-F92B-804E-8A17-74809FA49C3E}"/>
              </a:ext>
            </a:extLst>
          </p:cNvPr>
          <p:cNvSpPr/>
          <p:nvPr/>
        </p:nvSpPr>
        <p:spPr>
          <a:xfrm>
            <a:off x="12097343" y="1561041"/>
            <a:ext cx="1514268" cy="26862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solidFill>
                  <a:srgbClr val="E61831"/>
                </a:solidFill>
              </a:rPr>
              <a:t>Tips: </a:t>
            </a:r>
            <a:endParaRPr lang="en-US" sz="1600" b="1" dirty="0">
              <a:solidFill>
                <a:schemeClr val="tx1"/>
              </a:solidFill>
            </a:endParaRPr>
          </a:p>
          <a:p>
            <a:pPr marL="171450" indent="-171450" algn="ctr">
              <a:buClr>
                <a:schemeClr val="dk1"/>
              </a:buClr>
              <a:buSzPts val="1200"/>
              <a:buFont typeface="Arial"/>
              <a:buChar char="•"/>
            </a:pPr>
            <a:r>
              <a:rPr lang="en-US" sz="900" dirty="0">
                <a:solidFill>
                  <a:schemeClr val="tx1"/>
                </a:solidFill>
                <a:ea typeface="Calibri"/>
                <a:cs typeface="Calibri"/>
                <a:sym typeface="Calibri"/>
              </a:rPr>
              <a:t>Try to manage students’ and parents’ expectations about when assignments are due</a:t>
            </a:r>
            <a:r>
              <a:rPr lang="en-US" sz="900" dirty="0">
                <a:solidFill>
                  <a:schemeClr val="dk1"/>
                </a:solidFill>
                <a:ea typeface="Calibri"/>
                <a:cs typeface="Calibri"/>
                <a:sym typeface="Calibri"/>
              </a:rPr>
              <a:t>.</a:t>
            </a:r>
            <a:endParaRPr lang="en-US" sz="900" dirty="0"/>
          </a:p>
          <a:p>
            <a:pPr marL="171450" indent="-171450" algn="ctr">
              <a:buClr>
                <a:schemeClr val="dk1"/>
              </a:buClr>
              <a:buSzPts val="1200"/>
              <a:buFont typeface="Arial"/>
              <a:buChar char="•"/>
            </a:pPr>
            <a:endParaRPr lang="en-US" sz="900" dirty="0">
              <a:solidFill>
                <a:schemeClr val="dk1"/>
              </a:solidFill>
              <a:ea typeface="Calibri"/>
              <a:cs typeface="Calibri"/>
              <a:sym typeface="Calibri"/>
            </a:endParaRPr>
          </a:p>
          <a:p>
            <a:pPr marL="171450" indent="-171450" algn="ctr">
              <a:buClr>
                <a:schemeClr val="dk1"/>
              </a:buClr>
              <a:buSzPts val="1200"/>
              <a:buFont typeface="Arial"/>
              <a:buChar char="•"/>
            </a:pPr>
            <a:r>
              <a:rPr lang="en-US" sz="900" dirty="0">
                <a:solidFill>
                  <a:schemeClr val="dk1"/>
                </a:solidFill>
                <a:ea typeface="Calibri"/>
                <a:cs typeface="Calibri"/>
                <a:sym typeface="Calibri"/>
              </a:rPr>
              <a:t>It is recommended to set up special sessions just to discuss the assignments</a:t>
            </a:r>
            <a:r>
              <a:rPr lang="en-US" sz="900" dirty="0">
                <a:solidFill>
                  <a:schemeClr val="dk1"/>
                </a:solidFill>
                <a:latin typeface="Calibri"/>
                <a:ea typeface="Calibri"/>
                <a:cs typeface="Calibri"/>
                <a:sym typeface="Calibri"/>
              </a:rPr>
              <a:t>.</a:t>
            </a:r>
            <a:endParaRPr lang="en-US" sz="900" dirty="0"/>
          </a:p>
        </p:txBody>
      </p:sp>
      <p:grpSp>
        <p:nvGrpSpPr>
          <p:cNvPr id="4" name="Group 3">
            <a:extLst>
              <a:ext uri="{FF2B5EF4-FFF2-40B4-BE49-F238E27FC236}">
                <a16:creationId xmlns:a16="http://schemas.microsoft.com/office/drawing/2014/main" id="{29BC9342-5020-E74E-A4E1-D2003F596FF6}"/>
              </a:ext>
            </a:extLst>
          </p:cNvPr>
          <p:cNvGrpSpPr/>
          <p:nvPr/>
        </p:nvGrpSpPr>
        <p:grpSpPr>
          <a:xfrm>
            <a:off x="2156421" y="5533525"/>
            <a:ext cx="9940922" cy="4273789"/>
            <a:chOff x="2141638" y="6300197"/>
            <a:chExt cx="9940922" cy="4273789"/>
          </a:xfrm>
        </p:grpSpPr>
        <p:sp>
          <p:nvSpPr>
            <p:cNvPr id="7" name="Content Placeholder 2">
              <a:extLst>
                <a:ext uri="{FF2B5EF4-FFF2-40B4-BE49-F238E27FC236}">
                  <a16:creationId xmlns:a16="http://schemas.microsoft.com/office/drawing/2014/main" id="{28E79790-FBF7-944B-82A9-A531BB0546B0}"/>
                </a:ext>
              </a:extLst>
            </p:cNvPr>
            <p:cNvSpPr txBox="1">
              <a:spLocks/>
            </p:cNvSpPr>
            <p:nvPr/>
          </p:nvSpPr>
          <p:spPr>
            <a:xfrm>
              <a:off x="2141638" y="6300197"/>
              <a:ext cx="9940922" cy="42737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US" sz="1100" dirty="0"/>
            </a:p>
            <a:p>
              <a:pPr lvl="1">
                <a:lnSpc>
                  <a:spcPct val="120000"/>
                </a:lnSpc>
                <a:buClr>
                  <a:schemeClr val="dk1"/>
                </a:buClr>
                <a:buSzPts val="1200"/>
                <a:buFont typeface="Arial"/>
                <a:buChar char="•"/>
              </a:pPr>
              <a:r>
                <a:rPr lang="en-US" sz="1400" b="1" dirty="0"/>
                <a:t>Radio:</a:t>
              </a:r>
              <a:br>
                <a:rPr lang="en-US" sz="1100" b="1" dirty="0"/>
              </a:br>
              <a:r>
                <a:rPr lang="en-US" sz="1100" dirty="0">
                  <a:ea typeface="Calibri"/>
                  <a:cs typeface="Calibri"/>
                  <a:sym typeface="Calibri"/>
                </a:rPr>
                <a:t>If there is a facilitator with the students listening to the radio, the facilitator can collect the work and answer students’ questions. However, if an educator is teaching on radio without a facilitator, then there are multiple ways for students to ask questions and deliver their work:</a:t>
              </a:r>
              <a:br>
                <a:rPr lang="en-US" sz="1100" dirty="0">
                  <a:ea typeface="Calibri"/>
                  <a:cs typeface="Calibri"/>
                  <a:sym typeface="Calibri"/>
                </a:rPr>
              </a:br>
              <a:r>
                <a:rPr lang="en-US" sz="1050" dirty="0">
                  <a:ea typeface="Calibri"/>
                  <a:cs typeface="Calibri"/>
                  <a:sym typeface="Calibri"/>
                </a:rPr>
                <a:t>   1) Students can call the radio station to describe their assignments or projects outcomes to the educator– same way a listener calls radio stations to request songs.</a:t>
              </a:r>
              <a:br>
                <a:rPr lang="en-US" sz="1050" dirty="0">
                  <a:ea typeface="Calibri"/>
                  <a:cs typeface="Calibri"/>
                  <a:sym typeface="Calibri"/>
                </a:rPr>
              </a:br>
              <a:r>
                <a:rPr lang="en-US" sz="1050" dirty="0">
                  <a:ea typeface="Calibri"/>
                  <a:cs typeface="Calibri"/>
                  <a:sym typeface="Calibri"/>
                </a:rPr>
                <a:t>   2) Students may want to send their work (pictures or document) via email or mail to radio station or wherever the educator prefers.</a:t>
              </a:r>
            </a:p>
            <a:p>
              <a:pPr lvl="1">
                <a:lnSpc>
                  <a:spcPct val="120000"/>
                </a:lnSpc>
                <a:buClr>
                  <a:schemeClr val="dk1"/>
                </a:buClr>
                <a:buSzPts val="1200"/>
                <a:buFont typeface="Arial"/>
                <a:buChar char="•"/>
              </a:pPr>
              <a:endParaRPr lang="en-US" sz="600" dirty="0"/>
            </a:p>
            <a:p>
              <a:pPr lvl="1">
                <a:lnSpc>
                  <a:spcPct val="120000"/>
                </a:lnSpc>
              </a:pPr>
              <a:r>
                <a:rPr lang="en-US" sz="1400" b="1" dirty="0"/>
                <a:t>Internet-Based Video Conferencing – (e.g., Zoom):</a:t>
              </a:r>
              <a:br>
                <a:rPr lang="en-US" sz="1100" b="1" dirty="0"/>
              </a:br>
              <a:r>
                <a:rPr lang="en-US" sz="1100" dirty="0"/>
                <a:t>You can ask students to show you their work on camera or even share their screen if their work is saved on the device they are using. They can also email or their work if internet connection does not permit video conferencing. </a:t>
              </a:r>
            </a:p>
            <a:p>
              <a:pPr lvl="1">
                <a:lnSpc>
                  <a:spcPct val="120000"/>
                </a:lnSpc>
              </a:pPr>
              <a:endParaRPr lang="en-US" sz="1100" dirty="0"/>
            </a:p>
            <a:p>
              <a:pPr marL="457200" lvl="1" indent="0">
                <a:lnSpc>
                  <a:spcPct val="120000"/>
                </a:lnSpc>
                <a:buNone/>
              </a:pPr>
              <a:endParaRPr lang="en-US" sz="1100" dirty="0"/>
            </a:p>
            <a:p>
              <a:pPr>
                <a:lnSpc>
                  <a:spcPct val="120000"/>
                </a:lnSpc>
              </a:pPr>
              <a:r>
                <a:rPr lang="en-US" sz="1100" dirty="0"/>
                <a:t>Suggestions based on what other educators, who implemented IFERB projects, have done:</a:t>
              </a:r>
            </a:p>
            <a:p>
              <a:pPr lvl="1">
                <a:lnSpc>
                  <a:spcPct val="120000"/>
                </a:lnSpc>
              </a:pPr>
              <a:r>
                <a:rPr lang="en-US" sz="1100" dirty="0"/>
                <a:t>Some educators visited students’ homes to collect assignments.</a:t>
              </a:r>
            </a:p>
            <a:p>
              <a:pPr lvl="1">
                <a:lnSpc>
                  <a:spcPct val="120000"/>
                </a:lnSpc>
              </a:pPr>
              <a:r>
                <a:rPr lang="en-US" sz="1100" dirty="0"/>
                <a:t>Some parents mailed the assignments to educators.</a:t>
              </a:r>
            </a:p>
            <a:p>
              <a:pPr lvl="1">
                <a:lnSpc>
                  <a:spcPct val="120000"/>
                </a:lnSpc>
                <a:buClr>
                  <a:schemeClr val="dk1"/>
                </a:buClr>
                <a:buSzPts val="1200"/>
                <a:buFont typeface="Arial"/>
                <a:buChar char="•"/>
              </a:pPr>
              <a:r>
                <a:rPr lang="en-US" sz="1100" dirty="0">
                  <a:solidFill>
                    <a:schemeClr val="dk1"/>
                  </a:solidFill>
                  <a:ea typeface="Calibri"/>
                  <a:cs typeface="Calibri"/>
                  <a:sym typeface="Calibri"/>
                </a:rPr>
                <a:t>Other parents took pictures of the assignment </a:t>
              </a:r>
              <a:r>
                <a:rPr lang="en-US" sz="1100" dirty="0">
                  <a:ea typeface="Calibri"/>
                  <a:cs typeface="Calibri"/>
                  <a:sym typeface="Calibri"/>
                </a:rPr>
                <a:t>and emailed it back to educators.</a:t>
              </a:r>
              <a:endParaRPr lang="en-US" sz="1100" dirty="0"/>
            </a:p>
            <a:p>
              <a:pPr lvl="1">
                <a:lnSpc>
                  <a:spcPct val="120000"/>
                </a:lnSpc>
                <a:buClr>
                  <a:schemeClr val="dk1"/>
                </a:buClr>
                <a:buSzPts val="1200"/>
                <a:buFont typeface="Arial"/>
                <a:buChar char="•"/>
              </a:pPr>
              <a:r>
                <a:rPr lang="en-US" sz="1100" dirty="0">
                  <a:ea typeface="Calibri"/>
                  <a:cs typeface="Calibri"/>
                  <a:sym typeface="Calibri"/>
                </a:rPr>
                <a:t>A few parents would go the extra mile and drop off students work at the educator’s </a:t>
              </a:r>
              <a:r>
                <a:rPr lang="en-US" sz="1100" dirty="0">
                  <a:solidFill>
                    <a:schemeClr val="dk1"/>
                  </a:solidFill>
                  <a:ea typeface="Calibri"/>
                  <a:cs typeface="Calibri"/>
                  <a:sym typeface="Calibri"/>
                </a:rPr>
                <a:t>place of work (e.g., school or organization).</a:t>
              </a:r>
              <a:endParaRPr lang="en-US" sz="1100" dirty="0"/>
            </a:p>
            <a:p>
              <a:pPr marL="457200" lvl="1" indent="0">
                <a:lnSpc>
                  <a:spcPct val="120000"/>
                </a:lnSpc>
                <a:buNone/>
              </a:pPr>
              <a:endParaRPr lang="en-US" sz="1100" dirty="0"/>
            </a:p>
            <a:p>
              <a:pPr marL="0" indent="0">
                <a:lnSpc>
                  <a:spcPct val="120000"/>
                </a:lnSpc>
                <a:buNone/>
              </a:pPr>
              <a:endParaRPr lang="en-US" sz="1100" dirty="0"/>
            </a:p>
            <a:p>
              <a:pPr marL="457200" lvl="1" indent="0">
                <a:lnSpc>
                  <a:spcPct val="120000"/>
                </a:lnSpc>
                <a:buNone/>
              </a:pPr>
              <a:endParaRPr lang="en-US" sz="1100" dirty="0"/>
            </a:p>
            <a:p>
              <a:pPr marL="0" indent="0">
                <a:lnSpc>
                  <a:spcPct val="120000"/>
                </a:lnSpc>
                <a:buNone/>
              </a:pPr>
              <a:endParaRPr lang="en-US" sz="1100" dirty="0"/>
            </a:p>
            <a:p>
              <a:pPr>
                <a:lnSpc>
                  <a:spcPct val="120000"/>
                </a:lnSpc>
              </a:pPr>
              <a:endParaRPr lang="en-US" sz="1100" dirty="0"/>
            </a:p>
            <a:p>
              <a:pPr>
                <a:lnSpc>
                  <a:spcPct val="120000"/>
                </a:lnSpc>
              </a:pPr>
              <a:endParaRPr lang="en-US" sz="1100" dirty="0"/>
            </a:p>
            <a:p>
              <a:pPr>
                <a:lnSpc>
                  <a:spcPct val="120000"/>
                </a:lnSpc>
              </a:pPr>
              <a:endParaRPr lang="en-US" sz="1100" dirty="0"/>
            </a:p>
            <a:p>
              <a:pPr>
                <a:lnSpc>
                  <a:spcPct val="120000"/>
                </a:lnSpc>
              </a:pPr>
              <a:endParaRPr lang="en-US" sz="1100" dirty="0"/>
            </a:p>
          </p:txBody>
        </p:sp>
        <p:pic>
          <p:nvPicPr>
            <p:cNvPr id="18" name="Graphic 17" descr="Radio with solid fill">
              <a:extLst>
                <a:ext uri="{FF2B5EF4-FFF2-40B4-BE49-F238E27FC236}">
                  <a16:creationId xmlns:a16="http://schemas.microsoft.com/office/drawing/2014/main" id="{90FB14B7-41D8-5A46-805A-0D5B130A2CD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65480" y="6403641"/>
              <a:ext cx="514592" cy="514592"/>
            </a:xfrm>
            <a:prstGeom prst="rect">
              <a:avLst/>
            </a:prstGeom>
          </p:spPr>
        </p:pic>
        <p:pic>
          <p:nvPicPr>
            <p:cNvPr id="19" name="Graphic 18" descr="Online meeting with solid fill">
              <a:extLst>
                <a:ext uri="{FF2B5EF4-FFF2-40B4-BE49-F238E27FC236}">
                  <a16:creationId xmlns:a16="http://schemas.microsoft.com/office/drawing/2014/main" id="{132B5FE3-8123-B54C-93A4-C095BB62055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98635" y="7750538"/>
              <a:ext cx="581437" cy="581437"/>
            </a:xfrm>
            <a:prstGeom prst="rect">
              <a:avLst/>
            </a:prstGeom>
          </p:spPr>
        </p:pic>
      </p:grpSp>
      <p:sp>
        <p:nvSpPr>
          <p:cNvPr id="20" name="Google Shape;120;p54">
            <a:extLst>
              <a:ext uri="{FF2B5EF4-FFF2-40B4-BE49-F238E27FC236}">
                <a16:creationId xmlns:a16="http://schemas.microsoft.com/office/drawing/2014/main" id="{62B1B69E-1218-7E47-ACA8-9BAA9FF1CD75}"/>
              </a:ext>
            </a:extLst>
          </p:cNvPr>
          <p:cNvSpPr txBox="1">
            <a:spLocks/>
          </p:cNvSpPr>
          <p:nvPr/>
        </p:nvSpPr>
        <p:spPr>
          <a:xfrm>
            <a:off x="2122348" y="214908"/>
            <a:ext cx="3876077"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sym typeface="Lustria"/>
              </a:rPr>
              <a:t>3.4. Receiving Students’ Work</a:t>
            </a:r>
            <a:endParaRPr lang="en-US" sz="2000" b="1" dirty="0">
              <a:solidFill>
                <a:srgbClr val="E52831"/>
              </a:solidFill>
              <a:latin typeface="Lustria"/>
            </a:endParaRPr>
          </a:p>
        </p:txBody>
      </p:sp>
      <p:sp>
        <p:nvSpPr>
          <p:cNvPr id="21" name="Content Placeholder 2">
            <a:extLst>
              <a:ext uri="{FF2B5EF4-FFF2-40B4-BE49-F238E27FC236}">
                <a16:creationId xmlns:a16="http://schemas.microsoft.com/office/drawing/2014/main" id="{B33D9FBE-BD45-1A4F-A87E-BBA7C8066CBC}"/>
              </a:ext>
            </a:extLst>
          </p:cNvPr>
          <p:cNvSpPr txBox="1">
            <a:spLocks/>
          </p:cNvSpPr>
          <p:nvPr/>
        </p:nvSpPr>
        <p:spPr>
          <a:xfrm>
            <a:off x="2113318" y="669579"/>
            <a:ext cx="9486828" cy="18419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100" dirty="0"/>
              <a:t>Collecting students’ work can be challenging when teaching remotely. Therefore, you will need to think of different ways to collect students’ work/assignments or final product.</a:t>
            </a:r>
          </a:p>
          <a:p>
            <a:pPr>
              <a:lnSpc>
                <a:spcPct val="120000"/>
              </a:lnSpc>
            </a:pPr>
            <a:r>
              <a:rPr lang="en-US" sz="1100" dirty="0"/>
              <a:t>Make sure that you give clear instructions on how you want the students to deliver their assignments.</a:t>
            </a:r>
          </a:p>
          <a:p>
            <a:pPr>
              <a:lnSpc>
                <a:spcPct val="120000"/>
              </a:lnSpc>
            </a:pPr>
            <a:r>
              <a:rPr lang="en-US" sz="1100" dirty="0"/>
              <a:t>Below is a list of real-life, practical recommendations to collect work, assignments or assessments from students: </a:t>
            </a:r>
          </a:p>
        </p:txBody>
      </p:sp>
      <p:pic>
        <p:nvPicPr>
          <p:cNvPr id="22" name="Graphic 21" descr="Lightbulb with solid fill">
            <a:extLst>
              <a:ext uri="{FF2B5EF4-FFF2-40B4-BE49-F238E27FC236}">
                <a16:creationId xmlns:a16="http://schemas.microsoft.com/office/drawing/2014/main" id="{286FF802-FD55-B345-AC74-C51AEB7B03D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8959" y="1210321"/>
            <a:ext cx="303043" cy="303043"/>
          </a:xfrm>
          <a:prstGeom prst="rect">
            <a:avLst/>
          </a:prstGeom>
        </p:spPr>
      </p:pic>
      <p:sp>
        <p:nvSpPr>
          <p:cNvPr id="32" name="Rectangle 31">
            <a:extLst>
              <a:ext uri="{FF2B5EF4-FFF2-40B4-BE49-F238E27FC236}">
                <a16:creationId xmlns:a16="http://schemas.microsoft.com/office/drawing/2014/main" id="{B1C882E4-F9C6-4963-8DAB-68F28DFEFA61}"/>
              </a:ext>
            </a:extLst>
          </p:cNvPr>
          <p:cNvSpPr/>
          <p:nvPr/>
        </p:nvSpPr>
        <p:spPr>
          <a:xfrm>
            <a:off x="2460214" y="2708081"/>
            <a:ext cx="2951550" cy="2404062"/>
          </a:xfrm>
          <a:prstGeom prst="rect">
            <a:avLst/>
          </a:prstGeom>
          <a:solidFill>
            <a:srgbClr val="FBF8F3"/>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BE00F7A-8C9C-4C60-87AA-EBA876A8F879}"/>
              </a:ext>
            </a:extLst>
          </p:cNvPr>
          <p:cNvSpPr/>
          <p:nvPr/>
        </p:nvSpPr>
        <p:spPr>
          <a:xfrm>
            <a:off x="5561200" y="2718689"/>
            <a:ext cx="2951550" cy="2404062"/>
          </a:xfrm>
          <a:prstGeom prst="rect">
            <a:avLst/>
          </a:prstGeom>
          <a:solidFill>
            <a:srgbClr val="FBF8F3"/>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370CE61-859A-4548-9FFB-2FDB96D502F6}"/>
              </a:ext>
            </a:extLst>
          </p:cNvPr>
          <p:cNvSpPr/>
          <p:nvPr/>
        </p:nvSpPr>
        <p:spPr>
          <a:xfrm>
            <a:off x="8651301" y="2706795"/>
            <a:ext cx="2951550" cy="2404062"/>
          </a:xfrm>
          <a:prstGeom prst="rect">
            <a:avLst/>
          </a:prstGeom>
          <a:solidFill>
            <a:srgbClr val="FBF8F3"/>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Graphic 41" descr="Smart Phone with solid fill">
            <a:extLst>
              <a:ext uri="{FF2B5EF4-FFF2-40B4-BE49-F238E27FC236}">
                <a16:creationId xmlns:a16="http://schemas.microsoft.com/office/drawing/2014/main" id="{70587ACD-FF41-DB49-AB60-11A03EB8389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67308" y="2731775"/>
            <a:ext cx="653032" cy="576903"/>
          </a:xfrm>
          <a:prstGeom prst="rect">
            <a:avLst/>
          </a:prstGeom>
        </p:spPr>
      </p:pic>
      <p:pic>
        <p:nvPicPr>
          <p:cNvPr id="43" name="Graphic 42" descr="Telephone with solid fill">
            <a:extLst>
              <a:ext uri="{FF2B5EF4-FFF2-40B4-BE49-F238E27FC236}">
                <a16:creationId xmlns:a16="http://schemas.microsoft.com/office/drawing/2014/main" id="{05D4DE0B-6D22-5747-9631-51BC2F99488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71527" y="2718689"/>
            <a:ext cx="653032" cy="576903"/>
          </a:xfrm>
          <a:prstGeom prst="rect">
            <a:avLst/>
          </a:prstGeom>
        </p:spPr>
      </p:pic>
      <p:sp>
        <p:nvSpPr>
          <p:cNvPr id="45" name="TextBox 44">
            <a:extLst>
              <a:ext uri="{FF2B5EF4-FFF2-40B4-BE49-F238E27FC236}">
                <a16:creationId xmlns:a16="http://schemas.microsoft.com/office/drawing/2014/main" id="{A6BEB84B-9A7F-F342-BE8A-BFB6F0D4B1D3}"/>
              </a:ext>
            </a:extLst>
          </p:cNvPr>
          <p:cNvSpPr txBox="1"/>
          <p:nvPr/>
        </p:nvSpPr>
        <p:spPr>
          <a:xfrm>
            <a:off x="3160715" y="2871193"/>
            <a:ext cx="1748023" cy="276999"/>
          </a:xfrm>
          <a:prstGeom prst="rect">
            <a:avLst/>
          </a:prstGeom>
          <a:noFill/>
        </p:spPr>
        <p:txBody>
          <a:bodyPr wrap="square">
            <a:spAutoFit/>
          </a:bodyPr>
          <a:lstStyle/>
          <a:p>
            <a:r>
              <a:rPr lang="en-US" sz="1200" b="1" dirty="0">
                <a:solidFill>
                  <a:srgbClr val="EA7E83"/>
                </a:solidFill>
                <a:latin typeface="Calibri" panose="020F0502020204030204" pitchFamily="34" charset="0"/>
                <a:cs typeface="Calibri" panose="020F0502020204030204" pitchFamily="34" charset="0"/>
              </a:rPr>
              <a:t>Voice/Audio:</a:t>
            </a:r>
          </a:p>
        </p:txBody>
      </p:sp>
      <p:sp>
        <p:nvSpPr>
          <p:cNvPr id="46" name="TextBox 45">
            <a:extLst>
              <a:ext uri="{FF2B5EF4-FFF2-40B4-BE49-F238E27FC236}">
                <a16:creationId xmlns:a16="http://schemas.microsoft.com/office/drawing/2014/main" id="{433247F9-82A7-384C-BF3B-5FC6182873AC}"/>
              </a:ext>
            </a:extLst>
          </p:cNvPr>
          <p:cNvSpPr txBox="1"/>
          <p:nvPr/>
        </p:nvSpPr>
        <p:spPr>
          <a:xfrm>
            <a:off x="6179965" y="2873437"/>
            <a:ext cx="1748023" cy="276999"/>
          </a:xfrm>
          <a:prstGeom prst="rect">
            <a:avLst/>
          </a:prstGeom>
          <a:noFill/>
        </p:spPr>
        <p:txBody>
          <a:bodyPr wrap="square">
            <a:spAutoFit/>
          </a:bodyPr>
          <a:lstStyle/>
          <a:p>
            <a:r>
              <a:rPr lang="en-US" sz="1200" b="1" dirty="0">
                <a:solidFill>
                  <a:srgbClr val="EA7E83"/>
                </a:solidFill>
                <a:latin typeface="Calibri" panose="020F0502020204030204" pitchFamily="34" charset="0"/>
                <a:cs typeface="Calibri" panose="020F0502020204030204" pitchFamily="34" charset="0"/>
              </a:rPr>
              <a:t>SMS/TEXT:</a:t>
            </a:r>
          </a:p>
        </p:txBody>
      </p:sp>
      <p:sp>
        <p:nvSpPr>
          <p:cNvPr id="47" name="TextBox 46">
            <a:extLst>
              <a:ext uri="{FF2B5EF4-FFF2-40B4-BE49-F238E27FC236}">
                <a16:creationId xmlns:a16="http://schemas.microsoft.com/office/drawing/2014/main" id="{B83D61D0-2BCF-EB4A-8BDD-26B6BD9BF411}"/>
              </a:ext>
            </a:extLst>
          </p:cNvPr>
          <p:cNvSpPr txBox="1"/>
          <p:nvPr/>
        </p:nvSpPr>
        <p:spPr>
          <a:xfrm>
            <a:off x="9292100" y="2828410"/>
            <a:ext cx="2861479" cy="462224"/>
          </a:xfrm>
          <a:prstGeom prst="rect">
            <a:avLst/>
          </a:prstGeom>
          <a:noFill/>
        </p:spPr>
        <p:txBody>
          <a:bodyPr wrap="square">
            <a:spAutoFit/>
          </a:bodyPr>
          <a:lstStyle/>
          <a:p>
            <a:r>
              <a:rPr lang="en-US" sz="1200" b="1" dirty="0">
                <a:solidFill>
                  <a:srgbClr val="EA7E83"/>
                </a:solidFill>
                <a:latin typeface="Calibri" panose="020F0502020204030204" pitchFamily="34" charset="0"/>
                <a:ea typeface="Calibri"/>
                <a:cs typeface="Calibri" panose="020F0502020204030204" pitchFamily="34" charset="0"/>
                <a:sym typeface="Calibri"/>
              </a:rPr>
              <a:t>Internet based multimedia</a:t>
            </a:r>
            <a:br>
              <a:rPr lang="en-US" sz="1200" b="1" dirty="0">
                <a:solidFill>
                  <a:srgbClr val="EA7E83"/>
                </a:solidFill>
                <a:latin typeface="Calibri" panose="020F0502020204030204" pitchFamily="34" charset="0"/>
                <a:ea typeface="Calibri"/>
                <a:cs typeface="Calibri" panose="020F0502020204030204" pitchFamily="34" charset="0"/>
                <a:sym typeface="Calibri"/>
              </a:rPr>
            </a:br>
            <a:r>
              <a:rPr lang="en-US" sz="1200" b="1" dirty="0">
                <a:solidFill>
                  <a:srgbClr val="EA7E83"/>
                </a:solidFill>
                <a:latin typeface="Calibri" panose="020F0502020204030204" pitchFamily="34" charset="0"/>
                <a:ea typeface="Calibri"/>
                <a:cs typeface="Calibri" panose="020F0502020204030204" pitchFamily="34" charset="0"/>
                <a:sym typeface="Calibri"/>
              </a:rPr>
              <a:t>messaging apps </a:t>
            </a:r>
            <a:r>
              <a:rPr lang="en-US" sz="1200" b="1" dirty="0">
                <a:solidFill>
                  <a:srgbClr val="EA7E83"/>
                </a:solidFill>
                <a:latin typeface="Calibri" panose="020F0502020204030204" pitchFamily="34" charset="0"/>
                <a:cs typeface="Calibri" panose="020F0502020204030204" pitchFamily="34" charset="0"/>
              </a:rPr>
              <a:t>(e.g. WhatsApp)</a:t>
            </a:r>
            <a:r>
              <a:rPr lang="en-US" sz="1200" b="1" dirty="0">
                <a:solidFill>
                  <a:srgbClr val="EA7E83"/>
                </a:solidFill>
                <a:latin typeface="Calibri" panose="020F0502020204030204" pitchFamily="34" charset="0"/>
                <a:ea typeface="Calibri"/>
                <a:cs typeface="Calibri" panose="020F0502020204030204" pitchFamily="34" charset="0"/>
                <a:sym typeface="Calibri"/>
              </a:rPr>
              <a:t>:</a:t>
            </a:r>
            <a:endParaRPr lang="en-US" sz="1200" b="1" dirty="0">
              <a:solidFill>
                <a:srgbClr val="EA7E83"/>
              </a:solidFill>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D21701E9-4072-F348-9A1F-23E60743BAAA}"/>
              </a:ext>
            </a:extLst>
          </p:cNvPr>
          <p:cNvSpPr txBox="1"/>
          <p:nvPr/>
        </p:nvSpPr>
        <p:spPr>
          <a:xfrm>
            <a:off x="8898663" y="3338519"/>
            <a:ext cx="2656014" cy="1763881"/>
          </a:xfrm>
          <a:prstGeom prst="rect">
            <a:avLst/>
          </a:prstGeom>
          <a:noFill/>
        </p:spPr>
        <p:txBody>
          <a:bodyPr wrap="square" rtlCol="0">
            <a:spAutoFit/>
          </a:bodyPr>
          <a:lstStyle/>
          <a:p>
            <a:pPr>
              <a:lnSpc>
                <a:spcPct val="150000"/>
              </a:lnSpc>
            </a:pPr>
            <a:r>
              <a:rPr lang="en-US" sz="1050" dirty="0"/>
              <a:t>If you are using video call, students can show you the work on the camera. However, If you are only using audio messages, students can deliver the assignment orally or describe their work orally. They can also take a picture/video of their work with their phone and send it via WhatsApp.</a:t>
            </a:r>
            <a:endParaRPr lang="en-US" sz="1100" dirty="0"/>
          </a:p>
        </p:txBody>
      </p:sp>
      <p:sp>
        <p:nvSpPr>
          <p:cNvPr id="55" name="TextBox 54">
            <a:extLst>
              <a:ext uri="{FF2B5EF4-FFF2-40B4-BE49-F238E27FC236}">
                <a16:creationId xmlns:a16="http://schemas.microsoft.com/office/drawing/2014/main" id="{20D15F98-E421-BA48-88C2-E086BAC50CD9}"/>
              </a:ext>
            </a:extLst>
          </p:cNvPr>
          <p:cNvSpPr txBox="1"/>
          <p:nvPr/>
        </p:nvSpPr>
        <p:spPr>
          <a:xfrm>
            <a:off x="5805703" y="3368998"/>
            <a:ext cx="2649675" cy="1521507"/>
          </a:xfrm>
          <a:prstGeom prst="rect">
            <a:avLst/>
          </a:prstGeom>
          <a:noFill/>
        </p:spPr>
        <p:txBody>
          <a:bodyPr wrap="square" rtlCol="0">
            <a:spAutoFit/>
          </a:bodyPr>
          <a:lstStyle/>
          <a:p>
            <a:pPr>
              <a:lnSpc>
                <a:spcPct val="150000"/>
              </a:lnSpc>
            </a:pPr>
            <a:r>
              <a:rPr lang="en-US" sz="1050" dirty="0"/>
              <a:t>With this communication channel, students can only send you a written description of their work. If the student is too young to construct sentences, then maybe their parents or caregivers can type the description for them.</a:t>
            </a:r>
            <a:endParaRPr lang="en-US" sz="1100" dirty="0"/>
          </a:p>
        </p:txBody>
      </p:sp>
      <p:sp>
        <p:nvSpPr>
          <p:cNvPr id="56" name="TextBox 55">
            <a:extLst>
              <a:ext uri="{FF2B5EF4-FFF2-40B4-BE49-F238E27FC236}">
                <a16:creationId xmlns:a16="http://schemas.microsoft.com/office/drawing/2014/main" id="{B92A23A0-C56D-224E-BB57-8F8D06BB0A76}"/>
              </a:ext>
            </a:extLst>
          </p:cNvPr>
          <p:cNvSpPr txBox="1"/>
          <p:nvPr/>
        </p:nvSpPr>
        <p:spPr>
          <a:xfrm>
            <a:off x="2571527" y="3333897"/>
            <a:ext cx="2849559" cy="1521507"/>
          </a:xfrm>
          <a:prstGeom prst="rect">
            <a:avLst/>
          </a:prstGeom>
          <a:noFill/>
        </p:spPr>
        <p:txBody>
          <a:bodyPr wrap="square" rtlCol="0">
            <a:spAutoFit/>
          </a:bodyPr>
          <a:lstStyle/>
          <a:p>
            <a:pPr>
              <a:lnSpc>
                <a:spcPct val="150000"/>
              </a:lnSpc>
            </a:pPr>
            <a:r>
              <a:rPr lang="en-US" sz="1050" dirty="0"/>
              <a:t>Students will have to verbally describe the project or what they learned. If it is difficult for the students to describe their tangible work, then try to ask explicit questions to rate how much they learned (See: Section 3.3.3. “Develop capacity for reflection”). </a:t>
            </a:r>
            <a:endParaRPr lang="en-US" sz="1100" dirty="0"/>
          </a:p>
        </p:txBody>
      </p:sp>
      <p:grpSp>
        <p:nvGrpSpPr>
          <p:cNvPr id="51" name="Group 50">
            <a:extLst>
              <a:ext uri="{FF2B5EF4-FFF2-40B4-BE49-F238E27FC236}">
                <a16:creationId xmlns:a16="http://schemas.microsoft.com/office/drawing/2014/main" id="{3B5A6FB9-46DE-374A-9D36-308C7DB8A467}"/>
              </a:ext>
            </a:extLst>
          </p:cNvPr>
          <p:cNvGrpSpPr/>
          <p:nvPr/>
        </p:nvGrpSpPr>
        <p:grpSpPr>
          <a:xfrm>
            <a:off x="2187444" y="2114338"/>
            <a:ext cx="1325826" cy="576903"/>
            <a:chOff x="2114182" y="3111005"/>
            <a:chExt cx="1325826" cy="576903"/>
          </a:xfrm>
        </p:grpSpPr>
        <p:pic>
          <p:nvPicPr>
            <p:cNvPr id="52" name="Graphic 51" descr="Speaker phone with solid fill">
              <a:extLst>
                <a:ext uri="{FF2B5EF4-FFF2-40B4-BE49-F238E27FC236}">
                  <a16:creationId xmlns:a16="http://schemas.microsoft.com/office/drawing/2014/main" id="{B68C4C8B-11A7-3E41-AFEA-7A0074826652}"/>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14182" y="3111005"/>
              <a:ext cx="576903" cy="576903"/>
            </a:xfrm>
            <a:prstGeom prst="rect">
              <a:avLst/>
            </a:prstGeom>
          </p:spPr>
        </p:pic>
        <p:sp>
          <p:nvSpPr>
            <p:cNvPr id="53" name="Rectangle 52">
              <a:extLst>
                <a:ext uri="{FF2B5EF4-FFF2-40B4-BE49-F238E27FC236}">
                  <a16:creationId xmlns:a16="http://schemas.microsoft.com/office/drawing/2014/main" id="{CB59E165-D447-3C40-AF70-37D2B77ABEAB}"/>
                </a:ext>
              </a:extLst>
            </p:cNvPr>
            <p:cNvSpPr/>
            <p:nvPr/>
          </p:nvSpPr>
          <p:spPr>
            <a:xfrm>
              <a:off x="2691085" y="3302494"/>
              <a:ext cx="748923" cy="307777"/>
            </a:xfrm>
            <a:prstGeom prst="rect">
              <a:avLst/>
            </a:prstGeom>
          </p:spPr>
          <p:txBody>
            <a:bodyPr wrap="none">
              <a:spAutoFit/>
            </a:bodyPr>
            <a:lstStyle/>
            <a:p>
              <a:r>
                <a:rPr lang="en-US" sz="1400" b="1" dirty="0">
                  <a:solidFill>
                    <a:prstClr val="black"/>
                  </a:solidFill>
                </a:rPr>
                <a:t>Phone: </a:t>
              </a:r>
              <a:endParaRPr lang="en-US" sz="1400" dirty="0"/>
            </a:p>
          </p:txBody>
        </p:sp>
      </p:grpSp>
      <p:pic>
        <p:nvPicPr>
          <p:cNvPr id="30" name="Graphic 29" descr="Phone Vibration with solid fill">
            <a:extLst>
              <a:ext uri="{FF2B5EF4-FFF2-40B4-BE49-F238E27FC236}">
                <a16:creationId xmlns:a16="http://schemas.microsoft.com/office/drawing/2014/main" id="{74B3C94B-22CC-4E17-97A1-D1B9128C33DA}"/>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95319" y="2684674"/>
            <a:ext cx="653032" cy="653032"/>
          </a:xfrm>
          <a:prstGeom prst="rect">
            <a:avLst/>
          </a:prstGeom>
        </p:spPr>
      </p:pic>
      <p:pic>
        <p:nvPicPr>
          <p:cNvPr id="31" name="Picture 2" descr="WhatsApp Message Icon, Whatsapp logo, WhatsApp logo, text, logo, grass png  | Call logo, Logo online shop, Facebook messenger logo">
            <a:extLst>
              <a:ext uri="{FF2B5EF4-FFF2-40B4-BE49-F238E27FC236}">
                <a16:creationId xmlns:a16="http://schemas.microsoft.com/office/drawing/2014/main" id="{F90C6FE9-7B03-4279-9317-6FB1F7BDF98E}"/>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344" b="93750" l="19022" r="75870">
                        <a14:foregroundMark x1="29891" y1="12891" x2="78152" y2="73242"/>
                        <a14:foregroundMark x1="78152" y1="73242" x2="67391" y2="83594"/>
                        <a14:foregroundMark x1="67391" y1="83594" x2="36304" y2="86133"/>
                        <a14:foregroundMark x1="36304" y1="86133" x2="30652" y2="79688"/>
                        <a14:foregroundMark x1="30652" y1="79688" x2="23696" y2="47070"/>
                        <a14:foregroundMark x1="23696" y1="47070" x2="28804" y2="37109"/>
                        <a14:foregroundMark x1="28804" y1="37109" x2="72935" y2="14063"/>
                        <a14:foregroundMark x1="72174" y1="10156" x2="58896" y2="3554"/>
                        <a14:foregroundMark x1="44991" y1="3054" x2="36739" y2="4297"/>
                        <a14:foregroundMark x1="36739" y1="4297" x2="26848" y2="14453"/>
                        <a14:foregroundMark x1="26848" y1="14453" x2="24239" y2="24023"/>
                        <a14:foregroundMark x1="24239" y1="24023" x2="23913" y2="49609"/>
                        <a14:foregroundMark x1="23913" y1="49609" x2="30217" y2="82813"/>
                        <a14:foregroundMark x1="30217" y1="82813" x2="37609" y2="92188"/>
                        <a14:foregroundMark x1="37609" y1="92188" x2="46739" y2="93750"/>
                        <a14:foregroundMark x1="46739" y1="93750" x2="53913" y2="92969"/>
                        <a14:foregroundMark x1="53913" y1="92969" x2="71957" y2="76367"/>
                        <a14:foregroundMark x1="71957" y1="76367" x2="78043" y2="65820"/>
                        <a14:foregroundMark x1="78043" y1="65820" x2="80435" y2="53711"/>
                        <a14:foregroundMark x1="80435" y1="53711" x2="80978" y2="40234"/>
                        <a14:foregroundMark x1="80978" y1="40234" x2="74130" y2="9961"/>
                        <a14:foregroundMark x1="74130" y1="9961" x2="66739" y2="2734"/>
                        <a14:foregroundMark x1="66739" y1="2734" x2="65870" y2="2734"/>
                        <a14:foregroundMark x1="42500" y1="9570" x2="43804" y2="22656"/>
                        <a14:foregroundMark x1="26413" y1="13672" x2="22500" y2="37891"/>
                        <a14:foregroundMark x1="22500" y1="37891" x2="22935" y2="67188"/>
                        <a14:foregroundMark x1="22935" y1="67188" x2="24457" y2="78906"/>
                        <a14:foregroundMark x1="24457" y1="78906" x2="28261" y2="87500"/>
                        <a14:foregroundMark x1="28261" y1="87500" x2="34348" y2="94531"/>
                        <a14:foregroundMark x1="34348" y1="94531" x2="56196" y2="97070"/>
                        <a14:foregroundMark x1="56196" y1="97070" x2="62609" y2="96289"/>
                        <a14:foregroundMark x1="62609" y1="96289" x2="69239" y2="91211"/>
                        <a14:foregroundMark x1="69239" y1="91211" x2="78370" y2="70508"/>
                        <a14:foregroundMark x1="78370" y1="70508" x2="80217" y2="60547"/>
                        <a14:foregroundMark x1="80217" y1="60547" x2="79565" y2="33203"/>
                        <a14:foregroundMark x1="79565" y1="33203" x2="75870" y2="17969"/>
                        <a14:foregroundMark x1="75870" y1="17969" x2="68261" y2="5469"/>
                        <a14:foregroundMark x1="68261" y1="5469" x2="65543" y2="3711"/>
                        <a14:foregroundMark x1="46848" y1="20898" x2="40217" y2="24609"/>
                        <a14:foregroundMark x1="40217" y1="24609" x2="35652" y2="32617"/>
                        <a14:foregroundMark x1="35652" y1="32617" x2="34457" y2="50977"/>
                        <a14:foregroundMark x1="34457" y1="50977" x2="37283" y2="60938"/>
                        <a14:foregroundMark x1="37283" y1="60938" x2="43913" y2="69531"/>
                        <a14:foregroundMark x1="43913" y1="69531" x2="53913" y2="60156"/>
                        <a14:foregroundMark x1="53913" y1="60156" x2="59457" y2="48438"/>
                        <a14:foregroundMark x1="59457" y1="48438" x2="61196" y2="39063"/>
                        <a14:foregroundMark x1="61196" y1="39063" x2="58804" y2="25391"/>
                        <a14:foregroundMark x1="58804" y1="25391" x2="54674" y2="18750"/>
                        <a14:foregroundMark x1="54674" y1="18750" x2="48913" y2="16797"/>
                        <a14:foregroundMark x1="48913" y1="16797" x2="39022" y2="23438"/>
                        <a14:foregroundMark x1="39022" y1="23438" x2="28478" y2="48633"/>
                        <a14:foregroundMark x1="28478" y1="48633" x2="28478" y2="48633"/>
                        <a14:foregroundMark x1="45870" y1="27734" x2="40000" y2="27344"/>
                        <a14:foregroundMark x1="40000" y1="27344" x2="35000" y2="43750"/>
                        <a14:foregroundMark x1="35000" y1="43750" x2="37609" y2="56836"/>
                        <a14:foregroundMark x1="37609" y1="56836" x2="42826" y2="68555"/>
                        <a14:foregroundMark x1="42826" y1="68555" x2="48370" y2="73633"/>
                        <a14:foregroundMark x1="48370" y1="73633" x2="56087" y2="71094"/>
                        <a14:foregroundMark x1="56087" y1="71094" x2="63261" y2="61133"/>
                        <a14:foregroundMark x1="63261" y1="61133" x2="66413" y2="51172"/>
                        <a14:foregroundMark x1="66413" y1="51172" x2="59239" y2="27344"/>
                        <a14:foregroundMark x1="59239" y1="27344" x2="50978" y2="18555"/>
                        <a14:foregroundMark x1="50978" y1="18555" x2="38913" y2="14063"/>
                        <a14:foregroundMark x1="38913" y1="14063" x2="31413" y2="17383"/>
                        <a14:foregroundMark x1="31413" y1="17383" x2="29891" y2="19727"/>
                        <a14:foregroundMark x1="51413" y1="31836" x2="47283" y2="40625"/>
                        <a14:foregroundMark x1="47283" y1="40625" x2="48370" y2="55469"/>
                        <a14:foregroundMark x1="48370" y1="55469" x2="56957" y2="54688"/>
                        <a14:foregroundMark x1="56957" y1="54688" x2="61087" y2="46875"/>
                        <a14:foregroundMark x1="61087" y1="46875" x2="61522" y2="42578"/>
                        <a14:foregroundMark x1="39891" y1="40234" x2="53478" y2="69336"/>
                        <a14:foregroundMark x1="53478" y1="69336" x2="56304" y2="73047"/>
                        <a14:foregroundMark x1="39022" y1="38086" x2="45109" y2="75391"/>
                        <a14:foregroundMark x1="29891" y1="77734" x2="60435" y2="71484"/>
                        <a14:foregroundMark x1="60435" y1="71484" x2="75978" y2="73047"/>
                        <a14:foregroundMark x1="70870" y1="75977" x2="44130" y2="81836"/>
                        <a14:foregroundMark x1="67174" y1="75000" x2="47717" y2="76563"/>
                        <a14:foregroundMark x1="47717" y1="76563" x2="45870" y2="78320"/>
                        <a14:foregroundMark x1="42717" y1="72070" x2="19130" y2="76563"/>
                        <a14:foregroundMark x1="31413" y1="94336" x2="63587" y2="90820"/>
                        <a14:foregroundMark x1="63587" y1="90820" x2="68696" y2="93750"/>
                        <a14:foregroundMark x1="52391" y1="68750" x2="48152" y2="71094"/>
                        <a14:foregroundMark x1="39239" y1="74414" x2="34674" y2="71484"/>
                        <a14:backgroundMark x1="58043" y1="1172" x2="44457" y2="1563"/>
                      </a14:backgroundRemoval>
                    </a14:imgEffect>
                  </a14:imgLayer>
                </a14:imgProps>
              </a:ext>
              <a:ext uri="{28A0092B-C50C-407E-A947-70E740481C1C}">
                <a14:useLocalDpi xmlns:a14="http://schemas.microsoft.com/office/drawing/2010/main" val="0"/>
              </a:ext>
            </a:extLst>
          </a:blip>
          <a:srcRect l="23913" t="2605" r="23913" b="3348"/>
          <a:stretch/>
        </p:blipFill>
        <p:spPr bwMode="auto">
          <a:xfrm>
            <a:off x="8946389" y="2955423"/>
            <a:ext cx="352137" cy="353255"/>
          </a:xfrm>
          <a:prstGeom prst="rect">
            <a:avLst/>
          </a:prstGeom>
          <a:noFill/>
          <a:extLst>
            <a:ext uri="{909E8E84-426E-40DD-AFC4-6F175D3DCCD1}">
              <a14:hiddenFill xmlns:a14="http://schemas.microsoft.com/office/drawing/2010/main">
                <a:solidFill>
                  <a:srgbClr val="FFFFFF"/>
                </a:solidFill>
              </a14:hiddenFill>
            </a:ext>
          </a:extLst>
        </p:spPr>
      </p:pic>
      <p:sp>
        <p:nvSpPr>
          <p:cNvPr id="35" name="Slide Number Placeholder 1">
            <a:extLst>
              <a:ext uri="{FF2B5EF4-FFF2-40B4-BE49-F238E27FC236}">
                <a16:creationId xmlns:a16="http://schemas.microsoft.com/office/drawing/2014/main" id="{F88D2B11-EDDA-4180-90A9-7C8EEF346925}"/>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40</a:t>
            </a:fld>
            <a:endParaRPr lang="en-US" dirty="0"/>
          </a:p>
        </p:txBody>
      </p:sp>
      <p:grpSp>
        <p:nvGrpSpPr>
          <p:cNvPr id="57" name="Group 56">
            <a:extLst>
              <a:ext uri="{FF2B5EF4-FFF2-40B4-BE49-F238E27FC236}">
                <a16:creationId xmlns:a16="http://schemas.microsoft.com/office/drawing/2014/main" id="{C510B760-BDFD-4263-8040-154C6E92FE0E}"/>
              </a:ext>
            </a:extLst>
          </p:cNvPr>
          <p:cNvGrpSpPr/>
          <p:nvPr/>
        </p:nvGrpSpPr>
        <p:grpSpPr>
          <a:xfrm>
            <a:off x="9527353" y="7677855"/>
            <a:ext cx="4188647" cy="1495643"/>
            <a:chOff x="10605714" y="8752252"/>
            <a:chExt cx="2560834" cy="914400"/>
          </a:xfrm>
          <a:solidFill>
            <a:srgbClr val="FFC000">
              <a:alpha val="69020"/>
            </a:srgbClr>
          </a:solidFill>
        </p:grpSpPr>
        <p:sp>
          <p:nvSpPr>
            <p:cNvPr id="58" name="Rectangle 57">
              <a:extLst>
                <a:ext uri="{FF2B5EF4-FFF2-40B4-BE49-F238E27FC236}">
                  <a16:creationId xmlns:a16="http://schemas.microsoft.com/office/drawing/2014/main" id="{417D1DAF-5089-4B54-8834-4DA37BD60023}"/>
                </a:ext>
              </a:extLst>
            </p:cNvPr>
            <p:cNvSpPr/>
            <p:nvPr/>
          </p:nvSpPr>
          <p:spPr>
            <a:xfrm>
              <a:off x="11417110" y="9124891"/>
              <a:ext cx="1749438" cy="378439"/>
            </a:xfrm>
            <a:prstGeom prst="rect">
              <a:avLst/>
            </a:prstGeom>
            <a:solidFill>
              <a:srgbClr val="FFD44F"/>
            </a:solidFill>
            <a:ln>
              <a:noFill/>
            </a:ln>
            <a:effectLst>
              <a:softEdge rad="1270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bg1"/>
                  </a:solidFill>
                </a:rPr>
                <a:t>Keep striving for progress! </a:t>
              </a:r>
            </a:p>
            <a:p>
              <a:pPr algn="ctr"/>
              <a:r>
                <a:rPr lang="en-US" sz="1400" b="1" dirty="0">
                  <a:solidFill>
                    <a:schemeClr val="bg1"/>
                  </a:solidFill>
                </a:rPr>
                <a:t>You almost completed this toolkit!</a:t>
              </a:r>
            </a:p>
          </p:txBody>
        </p:sp>
        <p:pic>
          <p:nvPicPr>
            <p:cNvPr id="59" name="Graphic 58" descr="Thumbs up sign with solid fill">
              <a:extLst>
                <a:ext uri="{FF2B5EF4-FFF2-40B4-BE49-F238E27FC236}">
                  <a16:creationId xmlns:a16="http://schemas.microsoft.com/office/drawing/2014/main" id="{3DED874A-AFA0-4D6E-92FC-D33239A2813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flipH="1">
              <a:off x="10605714" y="8752252"/>
              <a:ext cx="914400" cy="914400"/>
            </a:xfrm>
            <a:prstGeom prst="rect">
              <a:avLst/>
            </a:prstGeom>
            <a:effectLst>
              <a:softEdge rad="12700"/>
            </a:effectLst>
          </p:spPr>
        </p:pic>
      </p:grpSp>
    </p:spTree>
    <p:extLst>
      <p:ext uri="{BB962C8B-B14F-4D97-AF65-F5344CB8AC3E}">
        <p14:creationId xmlns:p14="http://schemas.microsoft.com/office/powerpoint/2010/main" val="414974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2">
            <a:extLst>
              <a:ext uri="{FF2B5EF4-FFF2-40B4-BE49-F238E27FC236}">
                <a16:creationId xmlns:a16="http://schemas.microsoft.com/office/drawing/2014/main" id="{C7DCEE69-43D9-EB41-93A2-79D4B1CC3EAB}"/>
              </a:ext>
            </a:extLst>
          </p:cNvPr>
          <p:cNvSpPr txBox="1">
            <a:spLocks/>
          </p:cNvSpPr>
          <p:nvPr/>
        </p:nvSpPr>
        <p:spPr>
          <a:xfrm>
            <a:off x="2094046" y="581566"/>
            <a:ext cx="9923672" cy="48369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Char char="§"/>
            </a:pPr>
            <a:r>
              <a:rPr lang="en-US" sz="1100" dirty="0"/>
              <a:t>When implementing PBL with your students, you can either choose to implement one project or a series of projects.</a:t>
            </a:r>
          </a:p>
          <a:p>
            <a:pPr>
              <a:lnSpc>
                <a:spcPct val="100000"/>
              </a:lnSpc>
              <a:buFont typeface="Wingdings" pitchFamily="2" charset="2"/>
              <a:buChar char="§"/>
            </a:pPr>
            <a:r>
              <a:rPr lang="en-US" sz="1100" dirty="0"/>
              <a:t>Please note that throughout each project, you will be probing for students’ understanding and learning through the following three techniques: KWL framework, Daily observations, and Quizzes.</a:t>
            </a:r>
          </a:p>
          <a:p>
            <a:pPr>
              <a:lnSpc>
                <a:spcPct val="100000"/>
              </a:lnSpc>
              <a:buFont typeface="Wingdings" pitchFamily="2" charset="2"/>
              <a:buChar char="§"/>
            </a:pPr>
            <a:r>
              <a:rPr lang="en-US" sz="1100" dirty="0"/>
              <a:t>If you choose to implement a series of projects (more than 3 projects), then try to do an assessment before you start teaching the first project (baseline assessment) and an assessment at the end of the last project to measure the growth of your students (end-line assessment).</a:t>
            </a:r>
          </a:p>
          <a:p>
            <a:pPr>
              <a:lnSpc>
                <a:spcPct val="100000"/>
              </a:lnSpc>
              <a:buFont typeface="Wingdings" pitchFamily="2" charset="2"/>
              <a:buChar char="§"/>
            </a:pPr>
            <a:r>
              <a:rPr lang="en-US" sz="1100" dirty="0"/>
              <a:t>Please note that if you are only conducting one project with your students, there is no need for baseline and end-line assessments. However, you are highly advised to follow the three techniques for all projects.</a:t>
            </a:r>
          </a:p>
          <a:p>
            <a:pPr>
              <a:lnSpc>
                <a:spcPct val="100000"/>
              </a:lnSpc>
              <a:buFont typeface="Wingdings" pitchFamily="2" charset="2"/>
              <a:buChar char="§"/>
            </a:pPr>
            <a:r>
              <a:rPr lang="en-US" sz="1100" dirty="0"/>
              <a:t>Below is a graphic overview of the recommended Assessments Framework:</a:t>
            </a:r>
          </a:p>
          <a:p>
            <a:pPr>
              <a:lnSpc>
                <a:spcPct val="100000"/>
              </a:lnSpc>
              <a:buFont typeface="Wingdings" pitchFamily="2" charset="2"/>
              <a:buChar char="§"/>
            </a:pPr>
            <a:endParaRPr lang="en-US" sz="1100" dirty="0"/>
          </a:p>
          <a:p>
            <a:pPr>
              <a:lnSpc>
                <a:spcPct val="100000"/>
              </a:lnSpc>
              <a:buFont typeface="Wingdings" pitchFamily="2" charset="2"/>
              <a:buChar char="§"/>
            </a:pPr>
            <a:endParaRPr lang="en-US" sz="1100" dirty="0"/>
          </a:p>
          <a:p>
            <a:pPr>
              <a:lnSpc>
                <a:spcPct val="100000"/>
              </a:lnSpc>
              <a:buFont typeface="Wingdings" pitchFamily="2" charset="2"/>
              <a:buChar char="§"/>
            </a:pPr>
            <a:endParaRPr lang="ar-SA" sz="1100" dirty="0"/>
          </a:p>
          <a:p>
            <a:pPr>
              <a:lnSpc>
                <a:spcPct val="100000"/>
              </a:lnSpc>
              <a:buFont typeface="Wingdings" pitchFamily="2" charset="2"/>
              <a:buChar char="§"/>
            </a:pPr>
            <a:endParaRPr lang="en-US" sz="1100" dirty="0"/>
          </a:p>
          <a:p>
            <a:pPr marL="0" indent="0">
              <a:lnSpc>
                <a:spcPct val="100000"/>
              </a:lnSpc>
              <a:buNone/>
            </a:pPr>
            <a:endParaRPr lang="en-US" sz="1100" dirty="0"/>
          </a:p>
          <a:p>
            <a:pPr>
              <a:lnSpc>
                <a:spcPct val="120000"/>
              </a:lnSpc>
            </a:pPr>
            <a:r>
              <a:rPr lang="en-US" sz="1100" dirty="0"/>
              <a:t>The objective of conducting assessments is to use what you learn about students’ current and learned skills to adjust the project(s) accordingly. You can refer to section 2.3.1 (in Booklet 2) to adjust your project contextualization based on students learning level.  Kindly note that you might need multiple iterations of such adjustments until you can see that the project is effectively contextualized, as mentioned in Booklet 2; i.e., your students are learning and growing.</a:t>
            </a:r>
          </a:p>
          <a:p>
            <a:pPr>
              <a:lnSpc>
                <a:spcPct val="100000"/>
              </a:lnSpc>
              <a:buFont typeface="Wingdings" pitchFamily="2" charset="2"/>
              <a:buChar char="§"/>
            </a:pPr>
            <a:r>
              <a:rPr lang="en-US" sz="1100" dirty="0"/>
              <a:t>Let’s learn about these assessments in more details.</a:t>
            </a:r>
          </a:p>
        </p:txBody>
      </p:sp>
      <p:sp>
        <p:nvSpPr>
          <p:cNvPr id="32" name="Rectangle 31">
            <a:extLst>
              <a:ext uri="{FF2B5EF4-FFF2-40B4-BE49-F238E27FC236}">
                <a16:creationId xmlns:a16="http://schemas.microsoft.com/office/drawing/2014/main" id="{8DF06F78-9B38-AC45-81BC-914A1DFC5FD0}"/>
              </a:ext>
            </a:extLst>
          </p:cNvPr>
          <p:cNvSpPr/>
          <p:nvPr/>
        </p:nvSpPr>
        <p:spPr>
          <a:xfrm>
            <a:off x="5073573" y="7801126"/>
            <a:ext cx="3694009" cy="2562279"/>
          </a:xfrm>
          <a:prstGeom prst="rect">
            <a:avLst/>
          </a:prstGeom>
          <a:solidFill>
            <a:srgbClr val="E6E6E6">
              <a:alpha val="50196"/>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US" dirty="0"/>
          </a:p>
        </p:txBody>
      </p:sp>
      <p:sp>
        <p:nvSpPr>
          <p:cNvPr id="33" name="Rectangle 32">
            <a:extLst>
              <a:ext uri="{FF2B5EF4-FFF2-40B4-BE49-F238E27FC236}">
                <a16:creationId xmlns:a16="http://schemas.microsoft.com/office/drawing/2014/main" id="{9997B00A-F896-7941-8902-C2BF230DEA17}"/>
              </a:ext>
            </a:extLst>
          </p:cNvPr>
          <p:cNvSpPr/>
          <p:nvPr/>
        </p:nvSpPr>
        <p:spPr>
          <a:xfrm>
            <a:off x="8875258" y="7813091"/>
            <a:ext cx="3062720" cy="2550313"/>
          </a:xfrm>
          <a:prstGeom prst="rect">
            <a:avLst/>
          </a:prstGeom>
          <a:solidFill>
            <a:srgbClr val="E6E6E6">
              <a:alpha val="50196"/>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US" dirty="0"/>
          </a:p>
        </p:txBody>
      </p:sp>
      <p:sp>
        <p:nvSpPr>
          <p:cNvPr id="16" name="Rectangle 15">
            <a:extLst>
              <a:ext uri="{FF2B5EF4-FFF2-40B4-BE49-F238E27FC236}">
                <a16:creationId xmlns:a16="http://schemas.microsoft.com/office/drawing/2014/main" id="{1589CBED-EB79-1241-8586-5F0402C7C477}"/>
              </a:ext>
            </a:extLst>
          </p:cNvPr>
          <p:cNvSpPr/>
          <p:nvPr/>
        </p:nvSpPr>
        <p:spPr>
          <a:xfrm>
            <a:off x="1993559" y="7776083"/>
            <a:ext cx="2972339" cy="2587321"/>
          </a:xfrm>
          <a:prstGeom prst="rect">
            <a:avLst/>
          </a:prstGeom>
          <a:solidFill>
            <a:srgbClr val="E6E6E6">
              <a:alpha val="50196"/>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US" dirty="0"/>
          </a:p>
        </p:txBody>
      </p:sp>
      <p:sp>
        <p:nvSpPr>
          <p:cNvPr id="83" name="Rectangle 82">
            <a:extLst>
              <a:ext uri="{FF2B5EF4-FFF2-40B4-BE49-F238E27FC236}">
                <a16:creationId xmlns:a16="http://schemas.microsoft.com/office/drawing/2014/main" id="{228CC586-E11E-2942-9300-85748EC4E15E}"/>
              </a:ext>
            </a:extLst>
          </p:cNvPr>
          <p:cNvSpPr/>
          <p:nvPr/>
        </p:nvSpPr>
        <p:spPr>
          <a:xfrm>
            <a:off x="12097343" y="1"/>
            <a:ext cx="1618657" cy="10515600"/>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43C60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3 – Project Implementation</a:t>
            </a:r>
          </a:p>
        </p:txBody>
      </p:sp>
      <p:sp>
        <p:nvSpPr>
          <p:cNvPr id="6" name="Rectangle 5">
            <a:extLst>
              <a:ext uri="{FF2B5EF4-FFF2-40B4-BE49-F238E27FC236}">
                <a16:creationId xmlns:a16="http://schemas.microsoft.com/office/drawing/2014/main" id="{2276E267-A9E0-4345-B14F-FE3569721594}"/>
              </a:ext>
            </a:extLst>
          </p:cNvPr>
          <p:cNvSpPr/>
          <p:nvPr/>
        </p:nvSpPr>
        <p:spPr>
          <a:xfrm>
            <a:off x="12057529" y="806208"/>
            <a:ext cx="1698281" cy="3000821"/>
          </a:xfrm>
          <a:prstGeom prst="rect">
            <a:avLst/>
          </a:prstGeom>
        </p:spPr>
        <p:txBody>
          <a:bodyPr wrap="square">
            <a:spAutoFit/>
          </a:bodyPr>
          <a:lstStyle/>
          <a:p>
            <a:pPr lvl="0" algn="ctr"/>
            <a:r>
              <a:rPr lang="en-US" sz="1600" b="1" dirty="0">
                <a:solidFill>
                  <a:srgbClr val="E61831"/>
                </a:solidFill>
              </a:rPr>
              <a:t>Tip: </a:t>
            </a:r>
          </a:p>
          <a:p>
            <a:pPr lvl="0" algn="ctr"/>
            <a:r>
              <a:rPr lang="en-US" sz="900" dirty="0">
                <a:solidFill>
                  <a:prstClr val="black"/>
                </a:solidFill>
              </a:rPr>
              <a:t>Assessments include three steps: </a:t>
            </a:r>
          </a:p>
          <a:p>
            <a:pPr marL="171450" lvl="0" indent="-171450" algn="ctr">
              <a:buFont typeface="Arial" panose="020B0604020202020204" pitchFamily="34" charset="0"/>
              <a:buChar char="•"/>
            </a:pPr>
            <a:endParaRPr lang="en-US" sz="900" dirty="0">
              <a:solidFill>
                <a:prstClr val="black"/>
              </a:solidFill>
            </a:endParaRPr>
          </a:p>
          <a:p>
            <a:pPr marL="171450" lvl="0" indent="-171450" algn="ctr">
              <a:buFont typeface="Arial" panose="020B0604020202020204" pitchFamily="34" charset="0"/>
              <a:buChar char="•"/>
            </a:pPr>
            <a:r>
              <a:rPr lang="en-US" sz="900" dirty="0">
                <a:solidFill>
                  <a:prstClr val="black"/>
                </a:solidFill>
              </a:rPr>
              <a:t>ask question (giving instruction to students)</a:t>
            </a:r>
          </a:p>
          <a:p>
            <a:pPr marL="171450" lvl="0" indent="-171450" algn="ctr">
              <a:buFont typeface="Arial" panose="020B0604020202020204" pitchFamily="34" charset="0"/>
              <a:buChar char="•"/>
            </a:pPr>
            <a:endParaRPr lang="en-US" sz="900" dirty="0">
              <a:solidFill>
                <a:prstClr val="black"/>
              </a:solidFill>
            </a:endParaRPr>
          </a:p>
          <a:p>
            <a:pPr marL="171450" lvl="0" indent="-171450" algn="ctr">
              <a:buFont typeface="Arial" panose="020B0604020202020204" pitchFamily="34" charset="0"/>
              <a:buChar char="•"/>
            </a:pPr>
            <a:r>
              <a:rPr lang="en-US" sz="900" dirty="0">
                <a:solidFill>
                  <a:prstClr val="black"/>
                </a:solidFill>
              </a:rPr>
              <a:t>student answers (receiving students work – i.e. presentation or project product) </a:t>
            </a:r>
          </a:p>
          <a:p>
            <a:pPr marL="171450" lvl="0" indent="-171450" algn="ctr">
              <a:buFont typeface="Arial" panose="020B0604020202020204" pitchFamily="34" charset="0"/>
              <a:buChar char="•"/>
            </a:pPr>
            <a:endParaRPr lang="en-US" sz="900" dirty="0">
              <a:solidFill>
                <a:prstClr val="black"/>
              </a:solidFill>
            </a:endParaRPr>
          </a:p>
          <a:p>
            <a:pPr marL="171450" lvl="0" indent="-171450" algn="ctr">
              <a:buFont typeface="Arial" panose="020B0604020202020204" pitchFamily="34" charset="0"/>
              <a:buChar char="•"/>
            </a:pPr>
            <a:r>
              <a:rPr lang="en-US" sz="900" dirty="0">
                <a:solidFill>
                  <a:prstClr val="black"/>
                </a:solidFill>
              </a:rPr>
              <a:t>assess answer (conducting assessments &amp; evaluation – assessment framework).</a:t>
            </a:r>
          </a:p>
          <a:p>
            <a:pPr marL="171450" lvl="0" indent="-171450" algn="ctr">
              <a:buFont typeface="Arial" panose="020B0604020202020204" pitchFamily="34" charset="0"/>
              <a:buChar char="•"/>
            </a:pPr>
            <a:endParaRPr lang="en-US" sz="900" dirty="0">
              <a:solidFill>
                <a:prstClr val="black"/>
              </a:solidFill>
            </a:endParaRPr>
          </a:p>
          <a:p>
            <a:pPr lvl="0" algn="ctr"/>
            <a:r>
              <a:rPr lang="en-US" sz="900" dirty="0">
                <a:solidFill>
                  <a:prstClr val="black"/>
                </a:solidFill>
              </a:rPr>
              <a:t> Section 3.6. (in Booklet 3) covers conducting assessments remotely  in more details.</a:t>
            </a:r>
          </a:p>
          <a:p>
            <a:pPr lvl="0" algn="ctr"/>
            <a:endParaRPr lang="en-US" sz="1100" dirty="0">
              <a:solidFill>
                <a:prstClr val="black"/>
              </a:solidFill>
            </a:endParaRPr>
          </a:p>
        </p:txBody>
      </p:sp>
      <p:sp>
        <p:nvSpPr>
          <p:cNvPr id="7" name="Rectangle 6">
            <a:extLst>
              <a:ext uri="{FF2B5EF4-FFF2-40B4-BE49-F238E27FC236}">
                <a16:creationId xmlns:a16="http://schemas.microsoft.com/office/drawing/2014/main" id="{0C6948D1-B5EA-FA44-A264-D6AD42BDE9DC}"/>
              </a:ext>
            </a:extLst>
          </p:cNvPr>
          <p:cNvSpPr/>
          <p:nvPr/>
        </p:nvSpPr>
        <p:spPr>
          <a:xfrm>
            <a:off x="12097343" y="5853376"/>
            <a:ext cx="1618657" cy="2062103"/>
          </a:xfrm>
          <a:prstGeom prst="rect">
            <a:avLst/>
          </a:prstGeom>
        </p:spPr>
        <p:txBody>
          <a:bodyPr wrap="square">
            <a:spAutoFit/>
          </a:bodyPr>
          <a:lstStyle/>
          <a:p>
            <a:pPr lvl="0" algn="ctr"/>
            <a:r>
              <a:rPr lang="en-US" sz="1600" b="1" dirty="0">
                <a:solidFill>
                  <a:srgbClr val="E61831"/>
                </a:solidFill>
              </a:rPr>
              <a:t>Tip: </a:t>
            </a:r>
          </a:p>
          <a:p>
            <a:pPr marL="171450" lvl="0" indent="-171450" algn="ctr">
              <a:buFont typeface="Arial" panose="020B0604020202020204" pitchFamily="34" charset="0"/>
              <a:buChar char="•"/>
            </a:pPr>
            <a:r>
              <a:rPr lang="en-US" sz="900" dirty="0">
                <a:solidFill>
                  <a:prstClr val="black"/>
                </a:solidFill>
              </a:rPr>
              <a:t>Baseline and end-line assessments are summative assessment; which measures for student’s overall growth.</a:t>
            </a:r>
          </a:p>
          <a:p>
            <a:pPr marL="171450" lvl="0" indent="-171450" algn="ctr">
              <a:buFont typeface="Arial" panose="020B0604020202020204" pitchFamily="34" charset="0"/>
              <a:buChar char="•"/>
            </a:pPr>
            <a:endParaRPr lang="en-US" sz="900" dirty="0">
              <a:solidFill>
                <a:prstClr val="black"/>
              </a:solidFill>
            </a:endParaRPr>
          </a:p>
          <a:p>
            <a:pPr marL="171450" lvl="0" indent="-171450" algn="ctr">
              <a:buFont typeface="Arial" panose="020B0604020202020204" pitchFamily="34" charset="0"/>
              <a:buChar char="•"/>
            </a:pPr>
            <a:r>
              <a:rPr lang="en-US" sz="900" dirty="0">
                <a:solidFill>
                  <a:prstClr val="black"/>
                </a:solidFill>
              </a:rPr>
              <a:t>Quizzes are a type of formative assessment; which checks for understanding.</a:t>
            </a:r>
          </a:p>
          <a:p>
            <a:pPr marL="171450" lvl="0" indent="-171450" algn="ctr">
              <a:buFont typeface="Arial" panose="020B0604020202020204" pitchFamily="34" charset="0"/>
              <a:buChar char="•"/>
            </a:pPr>
            <a:endParaRPr lang="en-US" sz="1100" dirty="0">
              <a:solidFill>
                <a:prstClr val="black"/>
              </a:solidFill>
            </a:endParaRPr>
          </a:p>
          <a:p>
            <a:pPr lvl="0" algn="ctr"/>
            <a:endParaRPr lang="en-US" sz="1100" dirty="0">
              <a:solidFill>
                <a:prstClr val="black"/>
              </a:solidFill>
            </a:endParaRPr>
          </a:p>
        </p:txBody>
      </p:sp>
      <p:grpSp>
        <p:nvGrpSpPr>
          <p:cNvPr id="72" name="Group 71">
            <a:extLst>
              <a:ext uri="{FF2B5EF4-FFF2-40B4-BE49-F238E27FC236}">
                <a16:creationId xmlns:a16="http://schemas.microsoft.com/office/drawing/2014/main" id="{C24B90D3-EE16-EE44-97AA-2D62793C0AA4}"/>
              </a:ext>
            </a:extLst>
          </p:cNvPr>
          <p:cNvGrpSpPr/>
          <p:nvPr/>
        </p:nvGrpSpPr>
        <p:grpSpPr>
          <a:xfrm>
            <a:off x="2011487" y="7776083"/>
            <a:ext cx="9926490" cy="2521691"/>
            <a:chOff x="2011487" y="7449507"/>
            <a:chExt cx="9926490" cy="2521691"/>
          </a:xfrm>
        </p:grpSpPr>
        <p:sp>
          <p:nvSpPr>
            <p:cNvPr id="12" name="TextBox 11">
              <a:extLst>
                <a:ext uri="{FF2B5EF4-FFF2-40B4-BE49-F238E27FC236}">
                  <a16:creationId xmlns:a16="http://schemas.microsoft.com/office/drawing/2014/main" id="{977EC17E-8BF6-5843-9BD1-4AC3AFBBE445}"/>
                </a:ext>
              </a:extLst>
            </p:cNvPr>
            <p:cNvSpPr txBox="1"/>
            <p:nvPr/>
          </p:nvSpPr>
          <p:spPr>
            <a:xfrm>
              <a:off x="5094636" y="7964943"/>
              <a:ext cx="3606756" cy="2006255"/>
            </a:xfrm>
            <a:prstGeom prst="rect">
              <a:avLst/>
            </a:prstGeom>
            <a:noFill/>
          </p:spPr>
          <p:txBody>
            <a:bodyPr wrap="square">
              <a:spAutoFit/>
            </a:bodyPr>
            <a:lstStyle/>
            <a:p>
              <a:pPr marL="82550">
                <a:lnSpc>
                  <a:spcPct val="150000"/>
                </a:lnSpc>
                <a:buSzPts val="2300"/>
              </a:pPr>
              <a:r>
                <a:rPr lang="en-US" sz="1050" dirty="0">
                  <a:ea typeface="Calibri"/>
                  <a:cs typeface="Calibri"/>
                  <a:sym typeface="Calibri"/>
                </a:rPr>
                <a:t>These questions target learners' ability to demonstrate both understanding of concepts and application of knowledge in different ways including writing, reading comprehension, illustration and representation of information in different formats etc. The skills may be directly or indirectly related to the project theme. Examples: compare between two concepts; represent the data in a graph; draw a diagram; solve the following problem; choose the correct tense.</a:t>
              </a:r>
            </a:p>
          </p:txBody>
        </p:sp>
        <p:sp>
          <p:nvSpPr>
            <p:cNvPr id="13" name="TextBox 12">
              <a:extLst>
                <a:ext uri="{FF2B5EF4-FFF2-40B4-BE49-F238E27FC236}">
                  <a16:creationId xmlns:a16="http://schemas.microsoft.com/office/drawing/2014/main" id="{ECE1E3C2-D632-CC41-B227-4645AF133F85}"/>
                </a:ext>
              </a:extLst>
            </p:cNvPr>
            <p:cNvSpPr txBox="1"/>
            <p:nvPr/>
          </p:nvSpPr>
          <p:spPr>
            <a:xfrm>
              <a:off x="5826322" y="7561707"/>
              <a:ext cx="1748023" cy="369332"/>
            </a:xfrm>
            <a:prstGeom prst="rect">
              <a:avLst/>
            </a:prstGeom>
            <a:noFill/>
          </p:spPr>
          <p:txBody>
            <a:bodyPr wrap="square">
              <a:spAutoFit/>
            </a:bodyPr>
            <a:lstStyle/>
            <a:p>
              <a:r>
                <a:rPr lang="en-US" b="1" dirty="0">
                  <a:solidFill>
                    <a:srgbClr val="EA7E83"/>
                  </a:solidFill>
                  <a:latin typeface="Calibri" panose="020F0502020204030204" pitchFamily="34" charset="0"/>
                  <a:cs typeface="Calibri" panose="020F0502020204030204" pitchFamily="34" charset="0"/>
                </a:rPr>
                <a:t>Skills</a:t>
              </a:r>
            </a:p>
          </p:txBody>
        </p:sp>
        <p:sp>
          <p:nvSpPr>
            <p:cNvPr id="14" name="TextBox 13">
              <a:extLst>
                <a:ext uri="{FF2B5EF4-FFF2-40B4-BE49-F238E27FC236}">
                  <a16:creationId xmlns:a16="http://schemas.microsoft.com/office/drawing/2014/main" id="{BE9DEA28-1A1B-5D42-9748-DEFA7C094929}"/>
                </a:ext>
              </a:extLst>
            </p:cNvPr>
            <p:cNvSpPr txBox="1"/>
            <p:nvPr/>
          </p:nvSpPr>
          <p:spPr>
            <a:xfrm>
              <a:off x="8993328" y="7964943"/>
              <a:ext cx="2944649" cy="1763881"/>
            </a:xfrm>
            <a:prstGeom prst="rect">
              <a:avLst/>
            </a:prstGeom>
            <a:noFill/>
          </p:spPr>
          <p:txBody>
            <a:bodyPr wrap="square">
              <a:spAutoFit/>
            </a:bodyPr>
            <a:lstStyle/>
            <a:p>
              <a:pPr>
                <a:lnSpc>
                  <a:spcPct val="150000"/>
                </a:lnSpc>
              </a:pPr>
              <a:r>
                <a:rPr lang="en-US" sz="1050" dirty="0">
                  <a:solidFill>
                    <a:srgbClr val="000000"/>
                  </a:solidFill>
                  <a:latin typeface="Calibri" panose="020F0502020204030204" pitchFamily="34" charset="0"/>
                  <a:ea typeface="Times New Roman" panose="02020603050405020304" pitchFamily="18" charset="0"/>
                </a:rPr>
                <a:t>These questions test learners' understanding of concepts that are central to the project theme and acquired by applying learning. Learners should be able to understand these concepts through the execution of the projects' tasks, experiments etc. Examples: What are some ways we can conserve water? What happens if we bury a plastic item?</a:t>
              </a:r>
              <a:endParaRPr lang="en-US" sz="1050" dirty="0"/>
            </a:p>
          </p:txBody>
        </p:sp>
        <p:sp>
          <p:nvSpPr>
            <p:cNvPr id="15" name="TextBox 14">
              <a:extLst>
                <a:ext uri="{FF2B5EF4-FFF2-40B4-BE49-F238E27FC236}">
                  <a16:creationId xmlns:a16="http://schemas.microsoft.com/office/drawing/2014/main" id="{16D23C2B-CF3E-4E44-BD31-764CFA18929B}"/>
                </a:ext>
              </a:extLst>
            </p:cNvPr>
            <p:cNvSpPr txBox="1"/>
            <p:nvPr/>
          </p:nvSpPr>
          <p:spPr>
            <a:xfrm>
              <a:off x="9532436" y="7621634"/>
              <a:ext cx="2393220" cy="369332"/>
            </a:xfrm>
            <a:prstGeom prst="rect">
              <a:avLst/>
            </a:prstGeom>
            <a:noFill/>
          </p:spPr>
          <p:txBody>
            <a:bodyPr wrap="square">
              <a:spAutoFit/>
            </a:bodyPr>
            <a:lstStyle/>
            <a:p>
              <a:r>
                <a:rPr lang="en-US" b="1" dirty="0">
                  <a:solidFill>
                    <a:srgbClr val="EA7E83"/>
                  </a:solidFill>
                  <a:latin typeface="Calibri" panose="020F0502020204030204" pitchFamily="34" charset="0"/>
                  <a:cs typeface="Calibri" panose="020F0502020204030204" pitchFamily="34" charset="0"/>
                </a:rPr>
                <a:t>Discovery / Conceptual</a:t>
              </a:r>
            </a:p>
          </p:txBody>
        </p:sp>
        <p:sp>
          <p:nvSpPr>
            <p:cNvPr id="17" name="TextBox 16">
              <a:extLst>
                <a:ext uri="{FF2B5EF4-FFF2-40B4-BE49-F238E27FC236}">
                  <a16:creationId xmlns:a16="http://schemas.microsoft.com/office/drawing/2014/main" id="{90B2496C-FB8F-C549-A645-692BD49032C4}"/>
                </a:ext>
              </a:extLst>
            </p:cNvPr>
            <p:cNvSpPr txBox="1"/>
            <p:nvPr/>
          </p:nvSpPr>
          <p:spPr>
            <a:xfrm>
              <a:off x="2011487" y="7990966"/>
              <a:ext cx="2997393" cy="1521507"/>
            </a:xfrm>
            <a:prstGeom prst="rect">
              <a:avLst/>
            </a:prstGeom>
            <a:noFill/>
            <a:ln>
              <a:noFill/>
            </a:ln>
          </p:spPr>
          <p:txBody>
            <a:bodyPr wrap="square">
              <a:spAutoFit/>
            </a:bodyPr>
            <a:lstStyle/>
            <a:p>
              <a:pPr marL="82550">
                <a:lnSpc>
                  <a:spcPct val="150000"/>
                </a:lnSpc>
                <a:buSzPts val="2300"/>
              </a:pPr>
              <a:r>
                <a:rPr lang="en-US" sz="1050" dirty="0">
                  <a:ea typeface="Calibri"/>
                  <a:cs typeface="Calibri"/>
                  <a:sym typeface="Calibri"/>
                </a:rPr>
                <a:t>These questions test learners' knowledge of concepts covered in the projects that do not require application skills and are more theoretical in nature. Examples: list two uses of plants; name three planets; how many sides does a rectangle have? </a:t>
              </a:r>
            </a:p>
          </p:txBody>
        </p:sp>
        <p:sp>
          <p:nvSpPr>
            <p:cNvPr id="18" name="TextBox 17">
              <a:extLst>
                <a:ext uri="{FF2B5EF4-FFF2-40B4-BE49-F238E27FC236}">
                  <a16:creationId xmlns:a16="http://schemas.microsoft.com/office/drawing/2014/main" id="{00E9539A-0C69-9843-8928-7BAED43FC59A}"/>
                </a:ext>
              </a:extLst>
            </p:cNvPr>
            <p:cNvSpPr txBox="1"/>
            <p:nvPr/>
          </p:nvSpPr>
          <p:spPr>
            <a:xfrm>
              <a:off x="2563247" y="7560057"/>
              <a:ext cx="2197285" cy="369332"/>
            </a:xfrm>
            <a:prstGeom prst="rect">
              <a:avLst/>
            </a:prstGeom>
            <a:noFill/>
            <a:ln>
              <a:noFill/>
            </a:ln>
          </p:spPr>
          <p:txBody>
            <a:bodyPr wrap="square">
              <a:spAutoFit/>
            </a:bodyPr>
            <a:lstStyle/>
            <a:p>
              <a:r>
                <a:rPr lang="en-US" b="1" dirty="0">
                  <a:solidFill>
                    <a:srgbClr val="EA7E83"/>
                  </a:solidFill>
                  <a:latin typeface="Calibri" panose="020F0502020204030204" pitchFamily="34" charset="0"/>
                  <a:cs typeface="Calibri" panose="020F0502020204030204" pitchFamily="34" charset="0"/>
                </a:rPr>
                <a:t>Knowledge</a:t>
              </a:r>
            </a:p>
          </p:txBody>
        </p:sp>
        <p:pic>
          <p:nvPicPr>
            <p:cNvPr id="26" name="Graphic 25" descr="Brain in head with solid fill">
              <a:extLst>
                <a:ext uri="{FF2B5EF4-FFF2-40B4-BE49-F238E27FC236}">
                  <a16:creationId xmlns:a16="http://schemas.microsoft.com/office/drawing/2014/main" id="{45139841-8FD2-EC43-90BC-B210D7DA14C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94046" y="7449507"/>
              <a:ext cx="516416" cy="516416"/>
            </a:xfrm>
            <a:prstGeom prst="rect">
              <a:avLst/>
            </a:prstGeom>
          </p:spPr>
        </p:pic>
        <p:pic>
          <p:nvPicPr>
            <p:cNvPr id="28" name="Graphic 27" descr="Mining tools with solid fill">
              <a:extLst>
                <a:ext uri="{FF2B5EF4-FFF2-40B4-BE49-F238E27FC236}">
                  <a16:creationId xmlns:a16="http://schemas.microsoft.com/office/drawing/2014/main" id="{A9439FEF-B4F2-3146-A88A-3B02F7227D4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30843" y="7486515"/>
              <a:ext cx="516416" cy="516416"/>
            </a:xfrm>
            <a:prstGeom prst="rect">
              <a:avLst/>
            </a:prstGeom>
          </p:spPr>
        </p:pic>
        <p:pic>
          <p:nvPicPr>
            <p:cNvPr id="29" name="Graphic 28" descr="Treasure Map with solid fill">
              <a:extLst>
                <a:ext uri="{FF2B5EF4-FFF2-40B4-BE49-F238E27FC236}">
                  <a16:creationId xmlns:a16="http://schemas.microsoft.com/office/drawing/2014/main" id="{634C0148-923B-0B48-92BE-182FE23355D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34304" y="7527104"/>
              <a:ext cx="516416" cy="516416"/>
            </a:xfrm>
            <a:prstGeom prst="rect">
              <a:avLst/>
            </a:prstGeom>
          </p:spPr>
        </p:pic>
      </p:grpSp>
      <p:sp>
        <p:nvSpPr>
          <p:cNvPr id="34" name="Google Shape;120;p54">
            <a:extLst>
              <a:ext uri="{FF2B5EF4-FFF2-40B4-BE49-F238E27FC236}">
                <a16:creationId xmlns:a16="http://schemas.microsoft.com/office/drawing/2014/main" id="{E074DD3F-7131-8045-8B4C-E1F8D3D971C9}"/>
              </a:ext>
            </a:extLst>
          </p:cNvPr>
          <p:cNvSpPr txBox="1">
            <a:spLocks/>
          </p:cNvSpPr>
          <p:nvPr/>
        </p:nvSpPr>
        <p:spPr>
          <a:xfrm>
            <a:off x="2098709" y="5496832"/>
            <a:ext cx="6264267" cy="335174"/>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200" b="1" dirty="0">
                <a:solidFill>
                  <a:srgbClr val="C43E38"/>
                </a:solidFill>
                <a:latin typeface="Lustria"/>
                <a:sym typeface="Lustria"/>
              </a:rPr>
              <a:t>3.5.1. Baseline &amp; End-line Summative Assessments (1/2)</a:t>
            </a:r>
          </a:p>
        </p:txBody>
      </p:sp>
      <p:sp>
        <p:nvSpPr>
          <p:cNvPr id="35" name="Content Placeholder 2">
            <a:extLst>
              <a:ext uri="{FF2B5EF4-FFF2-40B4-BE49-F238E27FC236}">
                <a16:creationId xmlns:a16="http://schemas.microsoft.com/office/drawing/2014/main" id="{0966BEC6-0C85-3341-A023-6F2D349F0552}"/>
              </a:ext>
            </a:extLst>
          </p:cNvPr>
          <p:cNvSpPr txBox="1">
            <a:spLocks/>
          </p:cNvSpPr>
          <p:nvPr/>
        </p:nvSpPr>
        <p:spPr>
          <a:xfrm>
            <a:off x="2202523" y="5848314"/>
            <a:ext cx="9419431" cy="19253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
            </a:pPr>
            <a:r>
              <a:rPr lang="en-US" sz="1100" dirty="0"/>
              <a:t>When teaching multiple projects over a period of time, try to conduct assessment before you start your first project (baseline assessment) to measure what your students already know and what knowledge gaps they have. After the last project is finalized, conduct the same assessment you conducted at the beginning to measure how much your students have grown during this journey (summative assessment).</a:t>
            </a:r>
          </a:p>
          <a:p>
            <a:pPr>
              <a:lnSpc>
                <a:spcPct val="100000"/>
              </a:lnSpc>
              <a:buFont typeface="Wingdings" panose="05000000000000000000" pitchFamily="2" charset="2"/>
              <a:buChar char="§"/>
            </a:pPr>
            <a:r>
              <a:rPr lang="en-US" sz="1100" dirty="0"/>
              <a:t>Usually, you use the same baseline questions, or rubric, for conducting end-line assessment to better measure students’ growth.</a:t>
            </a:r>
          </a:p>
          <a:p>
            <a:pPr>
              <a:lnSpc>
                <a:spcPct val="100000"/>
              </a:lnSpc>
              <a:buClr>
                <a:schemeClr val="dk1"/>
              </a:buClr>
              <a:buSzPts val="1200"/>
              <a:buFont typeface="Wingdings" panose="05000000000000000000" pitchFamily="2" charset="2"/>
              <a:buChar char="§"/>
            </a:pPr>
            <a:r>
              <a:rPr lang="en-US" sz="1100" dirty="0">
                <a:ea typeface="Calibri"/>
                <a:cs typeface="Calibri"/>
                <a:sym typeface="Calibri"/>
              </a:rPr>
              <a:t>IFERB includes two types of assessments: Academic and Non-Academic. Academic assessments assess students’ academic skills and knowledge, while non-academic skills focuses on non-academic acumen, such as 21</a:t>
            </a:r>
            <a:r>
              <a:rPr lang="en-US" sz="1100" baseline="30000" dirty="0">
                <a:ea typeface="Calibri"/>
                <a:cs typeface="Calibri"/>
                <a:sym typeface="Calibri"/>
              </a:rPr>
              <a:t>st</a:t>
            </a:r>
            <a:r>
              <a:rPr lang="en-US" sz="1100" dirty="0">
                <a:ea typeface="Calibri"/>
                <a:cs typeface="Calibri"/>
                <a:sym typeface="Calibri"/>
              </a:rPr>
              <a:t> century skills and social and emotional learning.</a:t>
            </a:r>
            <a:endParaRPr lang="en-US" sz="1100" dirty="0"/>
          </a:p>
          <a:p>
            <a:pPr>
              <a:lnSpc>
                <a:spcPct val="100000"/>
              </a:lnSpc>
              <a:buFont typeface="Wingdings" pitchFamily="2" charset="2"/>
              <a:buChar char="§"/>
            </a:pPr>
            <a:r>
              <a:rPr lang="en-US" sz="1100" dirty="0"/>
              <a:t>There are three types of academic questions in IFERB’s </a:t>
            </a:r>
            <a:r>
              <a:rPr lang="en-US" sz="1100" b="1" u="sng" dirty="0"/>
              <a:t>academic assessment</a:t>
            </a:r>
            <a:r>
              <a:rPr lang="en-US" sz="1100" dirty="0"/>
              <a:t>:</a:t>
            </a:r>
          </a:p>
          <a:p>
            <a:pPr>
              <a:lnSpc>
                <a:spcPct val="100000"/>
              </a:lnSpc>
              <a:buFont typeface="Wingdings" pitchFamily="2" charset="2"/>
              <a:buChar char="§"/>
            </a:pPr>
            <a:endParaRPr lang="en-US" sz="1100" dirty="0"/>
          </a:p>
        </p:txBody>
      </p:sp>
      <p:sp>
        <p:nvSpPr>
          <p:cNvPr id="39" name="Google Shape;120;p54">
            <a:extLst>
              <a:ext uri="{FF2B5EF4-FFF2-40B4-BE49-F238E27FC236}">
                <a16:creationId xmlns:a16="http://schemas.microsoft.com/office/drawing/2014/main" id="{B27F3FCE-85EA-BF41-9B42-8F0F91F89D5E}"/>
              </a:ext>
            </a:extLst>
          </p:cNvPr>
          <p:cNvSpPr txBox="1">
            <a:spLocks/>
          </p:cNvSpPr>
          <p:nvPr/>
        </p:nvSpPr>
        <p:spPr>
          <a:xfrm>
            <a:off x="2065997" y="123274"/>
            <a:ext cx="9859659" cy="407318"/>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sym typeface="Lustria"/>
              </a:rPr>
              <a:t>3.5. Conducting Assessments &amp; Evaluation - Assessments Framework (1/4)</a:t>
            </a:r>
          </a:p>
        </p:txBody>
      </p:sp>
      <p:grpSp>
        <p:nvGrpSpPr>
          <p:cNvPr id="42" name="Group 41">
            <a:extLst>
              <a:ext uri="{FF2B5EF4-FFF2-40B4-BE49-F238E27FC236}">
                <a16:creationId xmlns:a16="http://schemas.microsoft.com/office/drawing/2014/main" id="{311D6CFE-6DC1-1B4B-AF0E-E75962F363EE}"/>
              </a:ext>
            </a:extLst>
          </p:cNvPr>
          <p:cNvGrpSpPr/>
          <p:nvPr/>
        </p:nvGrpSpPr>
        <p:grpSpPr>
          <a:xfrm>
            <a:off x="12646734" y="5333504"/>
            <a:ext cx="519872" cy="519872"/>
            <a:chOff x="12646735" y="4233872"/>
            <a:chExt cx="519872" cy="519872"/>
          </a:xfrm>
        </p:grpSpPr>
        <p:pic>
          <p:nvPicPr>
            <p:cNvPr id="43" name="Graphic 42" descr="Lightbulb with solid fill">
              <a:extLst>
                <a:ext uri="{FF2B5EF4-FFF2-40B4-BE49-F238E27FC236}">
                  <a16:creationId xmlns:a16="http://schemas.microsoft.com/office/drawing/2014/main" id="{21D0E3D8-36C8-8345-AEAD-20B282F9F6D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646735" y="4233872"/>
              <a:ext cx="519872" cy="519872"/>
            </a:xfrm>
            <a:prstGeom prst="rect">
              <a:avLst/>
            </a:prstGeom>
          </p:spPr>
        </p:pic>
        <p:sp>
          <p:nvSpPr>
            <p:cNvPr id="44" name="TextBox 43">
              <a:extLst>
                <a:ext uri="{FF2B5EF4-FFF2-40B4-BE49-F238E27FC236}">
                  <a16:creationId xmlns:a16="http://schemas.microsoft.com/office/drawing/2014/main" id="{20E93CD8-4C10-0241-87AA-086D7D9782D1}"/>
                </a:ext>
              </a:extLst>
            </p:cNvPr>
            <p:cNvSpPr txBox="1"/>
            <p:nvPr/>
          </p:nvSpPr>
          <p:spPr>
            <a:xfrm>
              <a:off x="12776051" y="4268073"/>
              <a:ext cx="286638" cy="276999"/>
            </a:xfrm>
            <a:prstGeom prst="rect">
              <a:avLst/>
            </a:prstGeom>
            <a:noFill/>
          </p:spPr>
          <p:txBody>
            <a:bodyPr wrap="square" rtlCol="0">
              <a:spAutoFit/>
            </a:bodyPr>
            <a:lstStyle/>
            <a:p>
              <a:r>
                <a:rPr lang="en-US" sz="1200" dirty="0">
                  <a:latin typeface="+mj-lt"/>
                </a:rPr>
                <a:t>2</a:t>
              </a:r>
            </a:p>
          </p:txBody>
        </p:sp>
      </p:grpSp>
      <p:grpSp>
        <p:nvGrpSpPr>
          <p:cNvPr id="45" name="Group 44">
            <a:extLst>
              <a:ext uri="{FF2B5EF4-FFF2-40B4-BE49-F238E27FC236}">
                <a16:creationId xmlns:a16="http://schemas.microsoft.com/office/drawing/2014/main" id="{5B613C7C-ABF9-CF42-829D-C6D0A3A7A109}"/>
              </a:ext>
            </a:extLst>
          </p:cNvPr>
          <p:cNvGrpSpPr/>
          <p:nvPr/>
        </p:nvGrpSpPr>
        <p:grpSpPr>
          <a:xfrm>
            <a:off x="12646734" y="252135"/>
            <a:ext cx="519872" cy="519872"/>
            <a:chOff x="12646735" y="4233872"/>
            <a:chExt cx="519872" cy="519872"/>
          </a:xfrm>
        </p:grpSpPr>
        <p:pic>
          <p:nvPicPr>
            <p:cNvPr id="46" name="Graphic 45" descr="Lightbulb with solid fill">
              <a:extLst>
                <a:ext uri="{FF2B5EF4-FFF2-40B4-BE49-F238E27FC236}">
                  <a16:creationId xmlns:a16="http://schemas.microsoft.com/office/drawing/2014/main" id="{80D8C84F-8A93-D740-9CD5-D7C07170D5A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646735" y="4233872"/>
              <a:ext cx="519872" cy="519872"/>
            </a:xfrm>
            <a:prstGeom prst="rect">
              <a:avLst/>
            </a:prstGeom>
          </p:spPr>
        </p:pic>
        <p:sp>
          <p:nvSpPr>
            <p:cNvPr id="47" name="TextBox 46">
              <a:extLst>
                <a:ext uri="{FF2B5EF4-FFF2-40B4-BE49-F238E27FC236}">
                  <a16:creationId xmlns:a16="http://schemas.microsoft.com/office/drawing/2014/main" id="{0963B073-CEB3-174A-9CCD-51F010C91F2A}"/>
                </a:ext>
              </a:extLst>
            </p:cNvPr>
            <p:cNvSpPr txBox="1"/>
            <p:nvPr/>
          </p:nvSpPr>
          <p:spPr>
            <a:xfrm>
              <a:off x="12776051" y="4268074"/>
              <a:ext cx="286638" cy="276999"/>
            </a:xfrm>
            <a:prstGeom prst="rect">
              <a:avLst/>
            </a:prstGeom>
            <a:noFill/>
          </p:spPr>
          <p:txBody>
            <a:bodyPr wrap="square" rtlCol="0">
              <a:spAutoFit/>
            </a:bodyPr>
            <a:lstStyle/>
            <a:p>
              <a:r>
                <a:rPr lang="en-US" sz="1200" dirty="0">
                  <a:latin typeface="+mj-lt"/>
                </a:rPr>
                <a:t>1</a:t>
              </a:r>
            </a:p>
          </p:txBody>
        </p:sp>
      </p:grpSp>
      <p:grpSp>
        <p:nvGrpSpPr>
          <p:cNvPr id="48" name="Group 47">
            <a:extLst>
              <a:ext uri="{FF2B5EF4-FFF2-40B4-BE49-F238E27FC236}">
                <a16:creationId xmlns:a16="http://schemas.microsoft.com/office/drawing/2014/main" id="{BFA35D63-82C8-5849-958B-078F1F5595EB}"/>
              </a:ext>
            </a:extLst>
          </p:cNvPr>
          <p:cNvGrpSpPr/>
          <p:nvPr/>
        </p:nvGrpSpPr>
        <p:grpSpPr>
          <a:xfrm>
            <a:off x="11325282" y="4550465"/>
            <a:ext cx="350699" cy="350699"/>
            <a:chOff x="11441685" y="5490058"/>
            <a:chExt cx="414620" cy="414620"/>
          </a:xfrm>
        </p:grpSpPr>
        <p:pic>
          <p:nvPicPr>
            <p:cNvPr id="49" name="Graphic 48" descr="Lightbulb with solid fill">
              <a:extLst>
                <a:ext uri="{FF2B5EF4-FFF2-40B4-BE49-F238E27FC236}">
                  <a16:creationId xmlns:a16="http://schemas.microsoft.com/office/drawing/2014/main" id="{4EB95ED9-E5BB-264D-9913-48543492683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41685" y="5490058"/>
              <a:ext cx="414620" cy="414620"/>
            </a:xfrm>
            <a:prstGeom prst="rect">
              <a:avLst/>
            </a:prstGeom>
          </p:spPr>
        </p:pic>
        <p:sp>
          <p:nvSpPr>
            <p:cNvPr id="50" name="TextBox 49">
              <a:extLst>
                <a:ext uri="{FF2B5EF4-FFF2-40B4-BE49-F238E27FC236}">
                  <a16:creationId xmlns:a16="http://schemas.microsoft.com/office/drawing/2014/main" id="{AB1290E0-A82B-2F48-BE09-4CDF42EA7C53}"/>
                </a:ext>
              </a:extLst>
            </p:cNvPr>
            <p:cNvSpPr txBox="1"/>
            <p:nvPr/>
          </p:nvSpPr>
          <p:spPr>
            <a:xfrm>
              <a:off x="11574611" y="5493627"/>
              <a:ext cx="146205" cy="246221"/>
            </a:xfrm>
            <a:prstGeom prst="rect">
              <a:avLst/>
            </a:prstGeom>
            <a:noFill/>
          </p:spPr>
          <p:txBody>
            <a:bodyPr wrap="square" rtlCol="0">
              <a:spAutoFit/>
            </a:bodyPr>
            <a:lstStyle/>
            <a:p>
              <a:pPr algn="ctr"/>
              <a:r>
                <a:rPr lang="en-US" sz="1000" dirty="0">
                  <a:latin typeface="+mj-lt"/>
                </a:rPr>
                <a:t>1</a:t>
              </a:r>
            </a:p>
          </p:txBody>
        </p:sp>
      </p:grpSp>
      <p:grpSp>
        <p:nvGrpSpPr>
          <p:cNvPr id="51" name="Group 50">
            <a:extLst>
              <a:ext uri="{FF2B5EF4-FFF2-40B4-BE49-F238E27FC236}">
                <a16:creationId xmlns:a16="http://schemas.microsoft.com/office/drawing/2014/main" id="{5E423D3C-2D7E-D54B-843A-318353D108BE}"/>
              </a:ext>
            </a:extLst>
          </p:cNvPr>
          <p:cNvGrpSpPr/>
          <p:nvPr/>
        </p:nvGrpSpPr>
        <p:grpSpPr>
          <a:xfrm>
            <a:off x="11576068" y="4554663"/>
            <a:ext cx="327645" cy="334976"/>
            <a:chOff x="11441685" y="5480781"/>
            <a:chExt cx="414620" cy="423897"/>
          </a:xfrm>
        </p:grpSpPr>
        <p:pic>
          <p:nvPicPr>
            <p:cNvPr id="52" name="Graphic 51" descr="Lightbulb with solid fill">
              <a:extLst>
                <a:ext uri="{FF2B5EF4-FFF2-40B4-BE49-F238E27FC236}">
                  <a16:creationId xmlns:a16="http://schemas.microsoft.com/office/drawing/2014/main" id="{56F4BE07-EE1E-5749-9D40-578B9CCDA12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41685" y="5490058"/>
              <a:ext cx="414620" cy="414620"/>
            </a:xfrm>
            <a:prstGeom prst="rect">
              <a:avLst/>
            </a:prstGeom>
          </p:spPr>
        </p:pic>
        <p:sp>
          <p:nvSpPr>
            <p:cNvPr id="53" name="TextBox 52">
              <a:extLst>
                <a:ext uri="{FF2B5EF4-FFF2-40B4-BE49-F238E27FC236}">
                  <a16:creationId xmlns:a16="http://schemas.microsoft.com/office/drawing/2014/main" id="{F0A659EB-01B5-224D-8C01-41A8F19A948B}"/>
                </a:ext>
              </a:extLst>
            </p:cNvPr>
            <p:cNvSpPr txBox="1"/>
            <p:nvPr/>
          </p:nvSpPr>
          <p:spPr>
            <a:xfrm>
              <a:off x="11582118" y="5480781"/>
              <a:ext cx="146206" cy="246221"/>
            </a:xfrm>
            <a:prstGeom prst="rect">
              <a:avLst/>
            </a:prstGeom>
            <a:noFill/>
          </p:spPr>
          <p:txBody>
            <a:bodyPr wrap="square" rtlCol="0">
              <a:spAutoFit/>
            </a:bodyPr>
            <a:lstStyle/>
            <a:p>
              <a:pPr algn="ctr"/>
              <a:r>
                <a:rPr lang="en-US" sz="1000" dirty="0">
                  <a:latin typeface="+mj-lt"/>
                </a:rPr>
                <a:t>2</a:t>
              </a:r>
            </a:p>
          </p:txBody>
        </p:sp>
      </p:grpSp>
      <p:grpSp>
        <p:nvGrpSpPr>
          <p:cNvPr id="54" name="Group 53">
            <a:extLst>
              <a:ext uri="{FF2B5EF4-FFF2-40B4-BE49-F238E27FC236}">
                <a16:creationId xmlns:a16="http://schemas.microsoft.com/office/drawing/2014/main" id="{F3FC337B-9747-5B4B-9AF5-CE2A45F87ED8}"/>
              </a:ext>
            </a:extLst>
          </p:cNvPr>
          <p:cNvGrpSpPr/>
          <p:nvPr/>
        </p:nvGrpSpPr>
        <p:grpSpPr>
          <a:xfrm>
            <a:off x="2235566" y="2631276"/>
            <a:ext cx="9584269" cy="1252393"/>
            <a:chOff x="888411" y="1491344"/>
            <a:chExt cx="9584269" cy="1252393"/>
          </a:xfrm>
        </p:grpSpPr>
        <p:sp>
          <p:nvSpPr>
            <p:cNvPr id="55" name="Rectangle 54">
              <a:extLst>
                <a:ext uri="{FF2B5EF4-FFF2-40B4-BE49-F238E27FC236}">
                  <a16:creationId xmlns:a16="http://schemas.microsoft.com/office/drawing/2014/main" id="{ED9E5FE8-B2D8-714C-A514-80C51DDB95F4}"/>
                </a:ext>
              </a:extLst>
            </p:cNvPr>
            <p:cNvSpPr/>
            <p:nvPr/>
          </p:nvSpPr>
          <p:spPr>
            <a:xfrm>
              <a:off x="8661699" y="1886565"/>
              <a:ext cx="1735875" cy="285441"/>
            </a:xfrm>
            <a:prstGeom prst="rect">
              <a:avLst/>
            </a:prstGeom>
            <a:solidFill>
              <a:srgbClr val="EDEBDF"/>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S" dirty="0"/>
            </a:p>
          </p:txBody>
        </p:sp>
        <p:sp>
          <p:nvSpPr>
            <p:cNvPr id="59" name="TextBox 58">
              <a:extLst>
                <a:ext uri="{FF2B5EF4-FFF2-40B4-BE49-F238E27FC236}">
                  <a16:creationId xmlns:a16="http://schemas.microsoft.com/office/drawing/2014/main" id="{4F613E77-03D0-674A-8B23-AEE8A14A618E}"/>
                </a:ext>
              </a:extLst>
            </p:cNvPr>
            <p:cNvSpPr txBox="1"/>
            <p:nvPr/>
          </p:nvSpPr>
          <p:spPr>
            <a:xfrm>
              <a:off x="8673847" y="1886779"/>
              <a:ext cx="1735875" cy="276999"/>
            </a:xfrm>
            <a:prstGeom prst="rect">
              <a:avLst/>
            </a:prstGeom>
            <a:noFill/>
          </p:spPr>
          <p:txBody>
            <a:bodyPr wrap="square">
              <a:spAutoFit/>
            </a:bodyPr>
            <a:lstStyle/>
            <a:p>
              <a:pPr algn="ctr"/>
              <a:r>
                <a:rPr lang="en-US" sz="1200" b="1" dirty="0">
                  <a:solidFill>
                    <a:srgbClr val="C43E38"/>
                  </a:solidFill>
                </a:rPr>
                <a:t>End-line Assessment</a:t>
              </a:r>
            </a:p>
          </p:txBody>
        </p:sp>
        <p:sp>
          <p:nvSpPr>
            <p:cNvPr id="60" name="TextBox 59">
              <a:extLst>
                <a:ext uri="{FF2B5EF4-FFF2-40B4-BE49-F238E27FC236}">
                  <a16:creationId xmlns:a16="http://schemas.microsoft.com/office/drawing/2014/main" id="{DE58A1C6-24F0-AA48-8213-E5A13FFE9B8C}"/>
                </a:ext>
              </a:extLst>
            </p:cNvPr>
            <p:cNvSpPr txBox="1"/>
            <p:nvPr/>
          </p:nvSpPr>
          <p:spPr>
            <a:xfrm>
              <a:off x="3544584" y="1554370"/>
              <a:ext cx="4479928" cy="276999"/>
            </a:xfrm>
            <a:prstGeom prst="rect">
              <a:avLst/>
            </a:prstGeom>
            <a:solidFill>
              <a:srgbClr val="EDEBDF"/>
            </a:solidFill>
          </p:spPr>
          <p:txBody>
            <a:bodyPr wrap="square">
              <a:spAutoFit/>
            </a:bodyPr>
            <a:lstStyle/>
            <a:p>
              <a:r>
                <a:rPr lang="en-US" sz="1200" b="1" dirty="0">
                  <a:solidFill>
                    <a:srgbClr val="C43E38"/>
                  </a:solidFill>
                </a:rPr>
                <a:t>KWL framework: </a:t>
              </a:r>
              <a:r>
                <a:rPr lang="en-US" sz="1200" i="1" dirty="0"/>
                <a:t>What I Know, What I want to Know, What I Learned</a:t>
              </a:r>
              <a:endParaRPr lang="en-US" sz="1200" i="1" dirty="0">
                <a:solidFill>
                  <a:srgbClr val="EA7E83"/>
                </a:solidFill>
              </a:endParaRPr>
            </a:p>
          </p:txBody>
        </p:sp>
        <p:sp>
          <p:nvSpPr>
            <p:cNvPr id="61" name="TextBox 60">
              <a:extLst>
                <a:ext uri="{FF2B5EF4-FFF2-40B4-BE49-F238E27FC236}">
                  <a16:creationId xmlns:a16="http://schemas.microsoft.com/office/drawing/2014/main" id="{62F51563-CD22-C343-B03A-737E8BD30FA2}"/>
                </a:ext>
              </a:extLst>
            </p:cNvPr>
            <p:cNvSpPr txBox="1"/>
            <p:nvPr/>
          </p:nvSpPr>
          <p:spPr>
            <a:xfrm>
              <a:off x="3544584" y="1890786"/>
              <a:ext cx="4479928" cy="276999"/>
            </a:xfrm>
            <a:prstGeom prst="rect">
              <a:avLst/>
            </a:prstGeom>
            <a:solidFill>
              <a:srgbClr val="EDEBDF"/>
            </a:solidFill>
          </p:spPr>
          <p:txBody>
            <a:bodyPr wrap="square">
              <a:spAutoFit/>
            </a:bodyPr>
            <a:lstStyle/>
            <a:p>
              <a:r>
                <a:rPr lang="en-US" sz="1200" b="1" dirty="0">
                  <a:solidFill>
                    <a:srgbClr val="C43E38"/>
                  </a:solidFill>
                </a:rPr>
                <a:t>Daily observations </a:t>
              </a:r>
              <a:r>
                <a:rPr lang="en-US" sz="1200" i="1" dirty="0"/>
                <a:t>on students’ progress</a:t>
              </a:r>
              <a:endParaRPr lang="en-US" sz="1200" i="1" dirty="0">
                <a:solidFill>
                  <a:srgbClr val="EA7E83"/>
                </a:solidFill>
              </a:endParaRPr>
            </a:p>
          </p:txBody>
        </p:sp>
        <p:sp>
          <p:nvSpPr>
            <p:cNvPr id="62" name="TextBox 61">
              <a:extLst>
                <a:ext uri="{FF2B5EF4-FFF2-40B4-BE49-F238E27FC236}">
                  <a16:creationId xmlns:a16="http://schemas.microsoft.com/office/drawing/2014/main" id="{9D594128-1078-9944-8A1E-4D15259E221E}"/>
                </a:ext>
              </a:extLst>
            </p:cNvPr>
            <p:cNvSpPr txBox="1"/>
            <p:nvPr/>
          </p:nvSpPr>
          <p:spPr>
            <a:xfrm>
              <a:off x="3562901" y="2234847"/>
              <a:ext cx="4461611" cy="276999"/>
            </a:xfrm>
            <a:prstGeom prst="rect">
              <a:avLst/>
            </a:prstGeom>
            <a:solidFill>
              <a:srgbClr val="EDEBDF"/>
            </a:solidFill>
          </p:spPr>
          <p:txBody>
            <a:bodyPr wrap="square">
              <a:spAutoFit/>
            </a:bodyPr>
            <a:lstStyle/>
            <a:p>
              <a:r>
                <a:rPr lang="en-US" sz="1200" b="1" dirty="0">
                  <a:solidFill>
                    <a:srgbClr val="C43E38"/>
                  </a:solidFill>
                </a:rPr>
                <a:t>Quizzes</a:t>
              </a:r>
              <a:r>
                <a:rPr lang="en-US" sz="1200" b="1" dirty="0">
                  <a:solidFill>
                    <a:srgbClr val="EA7E83"/>
                  </a:solidFill>
                </a:rPr>
                <a:t> </a:t>
              </a:r>
              <a:r>
                <a:rPr lang="en-US" sz="1200" dirty="0"/>
                <a:t>to assess students’ understanding</a:t>
              </a:r>
              <a:endParaRPr lang="en-US" sz="1200" i="1" dirty="0">
                <a:solidFill>
                  <a:srgbClr val="EA7E83"/>
                </a:solidFill>
              </a:endParaRPr>
            </a:p>
          </p:txBody>
        </p:sp>
        <p:cxnSp>
          <p:nvCxnSpPr>
            <p:cNvPr id="63" name="Straight Arrow Connector 62">
              <a:extLst>
                <a:ext uri="{FF2B5EF4-FFF2-40B4-BE49-F238E27FC236}">
                  <a16:creationId xmlns:a16="http://schemas.microsoft.com/office/drawing/2014/main" id="{38527524-6767-9A4A-803B-D8B075E0C4E5}"/>
                </a:ext>
              </a:extLst>
            </p:cNvPr>
            <p:cNvCxnSpPr>
              <a:cxnSpLocks/>
            </p:cNvCxnSpPr>
            <p:nvPr/>
          </p:nvCxnSpPr>
          <p:spPr>
            <a:xfrm>
              <a:off x="2677013" y="2029285"/>
              <a:ext cx="538837" cy="0"/>
            </a:xfrm>
            <a:prstGeom prst="straightConnector1">
              <a:avLst/>
            </a:prstGeom>
            <a:ln>
              <a:solidFill>
                <a:srgbClr val="44C503"/>
              </a:solidFill>
              <a:tailEnd type="triangle"/>
            </a:ln>
          </p:spPr>
          <p:style>
            <a:lnRef idx="1">
              <a:schemeClr val="accent1"/>
            </a:lnRef>
            <a:fillRef idx="0">
              <a:schemeClr val="accent1"/>
            </a:fillRef>
            <a:effectRef idx="0">
              <a:schemeClr val="accent1"/>
            </a:effectRef>
            <a:fontRef idx="minor">
              <a:schemeClr val="tx1"/>
            </a:fontRef>
          </p:style>
        </p:cxnSp>
        <p:sp>
          <p:nvSpPr>
            <p:cNvPr id="64" name="Left Brace 63">
              <a:extLst>
                <a:ext uri="{FF2B5EF4-FFF2-40B4-BE49-F238E27FC236}">
                  <a16:creationId xmlns:a16="http://schemas.microsoft.com/office/drawing/2014/main" id="{34F901D0-1436-3946-8AC8-FFB2EEA732F9}"/>
                </a:ext>
              </a:extLst>
            </p:cNvPr>
            <p:cNvSpPr/>
            <p:nvPr/>
          </p:nvSpPr>
          <p:spPr>
            <a:xfrm>
              <a:off x="3242225" y="1511487"/>
              <a:ext cx="170847" cy="1035597"/>
            </a:xfrm>
            <a:prstGeom prst="leftBrace">
              <a:avLst/>
            </a:prstGeom>
            <a:ln>
              <a:solidFill>
                <a:srgbClr val="44C5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5" name="Right Brace 64">
              <a:extLst>
                <a:ext uri="{FF2B5EF4-FFF2-40B4-BE49-F238E27FC236}">
                  <a16:creationId xmlns:a16="http://schemas.microsoft.com/office/drawing/2014/main" id="{447B29C3-D644-AB4E-BB62-AE899FD9C82F}"/>
                </a:ext>
              </a:extLst>
            </p:cNvPr>
            <p:cNvSpPr/>
            <p:nvPr/>
          </p:nvSpPr>
          <p:spPr>
            <a:xfrm>
              <a:off x="8042833" y="1491344"/>
              <a:ext cx="113419" cy="1075882"/>
            </a:xfrm>
            <a:prstGeom prst="rightBrace">
              <a:avLst/>
            </a:prstGeom>
            <a:ln>
              <a:solidFill>
                <a:srgbClr val="44C5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66" name="Straight Arrow Connector 65">
              <a:extLst>
                <a:ext uri="{FF2B5EF4-FFF2-40B4-BE49-F238E27FC236}">
                  <a16:creationId xmlns:a16="http://schemas.microsoft.com/office/drawing/2014/main" id="{7E434902-98EA-C74B-843A-7EEF139325FB}"/>
                </a:ext>
              </a:extLst>
            </p:cNvPr>
            <p:cNvCxnSpPr>
              <a:cxnSpLocks/>
            </p:cNvCxnSpPr>
            <p:nvPr/>
          </p:nvCxnSpPr>
          <p:spPr>
            <a:xfrm>
              <a:off x="8192889" y="2029285"/>
              <a:ext cx="468810" cy="0"/>
            </a:xfrm>
            <a:prstGeom prst="straightConnector1">
              <a:avLst/>
            </a:prstGeom>
            <a:ln>
              <a:solidFill>
                <a:srgbClr val="44C503"/>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67E2D636-E543-B049-AACD-AD7CAD068102}"/>
                </a:ext>
              </a:extLst>
            </p:cNvPr>
            <p:cNvSpPr txBox="1"/>
            <p:nvPr/>
          </p:nvSpPr>
          <p:spPr>
            <a:xfrm>
              <a:off x="888411" y="2150899"/>
              <a:ext cx="1931134" cy="261610"/>
            </a:xfrm>
            <a:prstGeom prst="rect">
              <a:avLst/>
            </a:prstGeom>
            <a:noFill/>
          </p:spPr>
          <p:txBody>
            <a:bodyPr wrap="square" rtlCol="0">
              <a:spAutoFit/>
            </a:bodyPr>
            <a:lstStyle/>
            <a:p>
              <a:pPr algn="ctr"/>
              <a:r>
                <a:rPr lang="en-US" sz="1100" i="1" dirty="0">
                  <a:solidFill>
                    <a:srgbClr val="44C503"/>
                  </a:solidFill>
                </a:rPr>
                <a:t>Before Starting First Project</a:t>
              </a:r>
            </a:p>
          </p:txBody>
        </p:sp>
        <p:sp>
          <p:nvSpPr>
            <p:cNvPr id="70" name="TextBox 69">
              <a:extLst>
                <a:ext uri="{FF2B5EF4-FFF2-40B4-BE49-F238E27FC236}">
                  <a16:creationId xmlns:a16="http://schemas.microsoft.com/office/drawing/2014/main" id="{17850205-D949-E147-A224-5F08AC72E16B}"/>
                </a:ext>
              </a:extLst>
            </p:cNvPr>
            <p:cNvSpPr txBox="1"/>
            <p:nvPr/>
          </p:nvSpPr>
          <p:spPr>
            <a:xfrm>
              <a:off x="3481641" y="2482127"/>
              <a:ext cx="4524553" cy="261610"/>
            </a:xfrm>
            <a:prstGeom prst="rect">
              <a:avLst/>
            </a:prstGeom>
            <a:noFill/>
          </p:spPr>
          <p:txBody>
            <a:bodyPr wrap="square" rtlCol="0">
              <a:spAutoFit/>
            </a:bodyPr>
            <a:lstStyle/>
            <a:p>
              <a:pPr algn="ctr"/>
              <a:r>
                <a:rPr lang="en-US" sz="1100" i="1" dirty="0">
                  <a:solidFill>
                    <a:srgbClr val="44C503"/>
                  </a:solidFill>
                </a:rPr>
                <a:t>During Each Project Implementation</a:t>
              </a:r>
            </a:p>
          </p:txBody>
        </p:sp>
        <p:sp>
          <p:nvSpPr>
            <p:cNvPr id="71" name="TextBox 70">
              <a:extLst>
                <a:ext uri="{FF2B5EF4-FFF2-40B4-BE49-F238E27FC236}">
                  <a16:creationId xmlns:a16="http://schemas.microsoft.com/office/drawing/2014/main" id="{25973975-8368-8B45-B45C-5D23B10A02E2}"/>
                </a:ext>
              </a:extLst>
            </p:cNvPr>
            <p:cNvSpPr txBox="1"/>
            <p:nvPr/>
          </p:nvSpPr>
          <p:spPr>
            <a:xfrm>
              <a:off x="8555878" y="2147999"/>
              <a:ext cx="1916802" cy="261610"/>
            </a:xfrm>
            <a:prstGeom prst="rect">
              <a:avLst/>
            </a:prstGeom>
            <a:noFill/>
          </p:spPr>
          <p:txBody>
            <a:bodyPr wrap="square" rtlCol="0">
              <a:spAutoFit/>
            </a:bodyPr>
            <a:lstStyle/>
            <a:p>
              <a:pPr algn="ctr"/>
              <a:r>
                <a:rPr lang="en-US" sz="1100" i="1" dirty="0">
                  <a:solidFill>
                    <a:srgbClr val="44C503"/>
                  </a:solidFill>
                </a:rPr>
                <a:t>After Completing Last Project</a:t>
              </a:r>
            </a:p>
          </p:txBody>
        </p:sp>
      </p:grpSp>
      <p:sp>
        <p:nvSpPr>
          <p:cNvPr id="74" name="Slide Number Placeholder 1">
            <a:extLst>
              <a:ext uri="{FF2B5EF4-FFF2-40B4-BE49-F238E27FC236}">
                <a16:creationId xmlns:a16="http://schemas.microsoft.com/office/drawing/2014/main" id="{B718E548-E6AB-4C33-AE27-45FA1692268C}"/>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41</a:t>
            </a:fld>
            <a:endParaRPr lang="en-US" dirty="0"/>
          </a:p>
        </p:txBody>
      </p:sp>
      <p:sp>
        <p:nvSpPr>
          <p:cNvPr id="73" name="Rectangle 72">
            <a:extLst>
              <a:ext uri="{FF2B5EF4-FFF2-40B4-BE49-F238E27FC236}">
                <a16:creationId xmlns:a16="http://schemas.microsoft.com/office/drawing/2014/main" id="{A8E00677-6630-41C0-8B79-FCC054F4D967}"/>
              </a:ext>
            </a:extLst>
          </p:cNvPr>
          <p:cNvSpPr/>
          <p:nvPr/>
        </p:nvSpPr>
        <p:spPr>
          <a:xfrm>
            <a:off x="4825543" y="2694302"/>
            <a:ext cx="113419" cy="281221"/>
          </a:xfrm>
          <a:prstGeom prst="rect">
            <a:avLst/>
          </a:prstGeom>
          <a:solidFill>
            <a:srgbClr val="C5E0B4">
              <a:alpha val="73333"/>
            </a:srgbClr>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69F5AEE9-4B60-4964-B3B3-B674B81191D2}"/>
              </a:ext>
            </a:extLst>
          </p:cNvPr>
          <p:cNvSpPr/>
          <p:nvPr/>
        </p:nvSpPr>
        <p:spPr>
          <a:xfrm>
            <a:off x="4828796" y="3030717"/>
            <a:ext cx="113419" cy="281221"/>
          </a:xfrm>
          <a:prstGeom prst="rect">
            <a:avLst/>
          </a:prstGeom>
          <a:solidFill>
            <a:srgbClr val="C5E0B4">
              <a:alpha val="73333"/>
            </a:srgbClr>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S" dirty="0"/>
          </a:p>
        </p:txBody>
      </p:sp>
      <p:sp>
        <p:nvSpPr>
          <p:cNvPr id="76" name="Rectangle 75">
            <a:extLst>
              <a:ext uri="{FF2B5EF4-FFF2-40B4-BE49-F238E27FC236}">
                <a16:creationId xmlns:a16="http://schemas.microsoft.com/office/drawing/2014/main" id="{C3068ED5-5BF9-4857-9C57-8A667F30C37E}"/>
              </a:ext>
            </a:extLst>
          </p:cNvPr>
          <p:cNvSpPr/>
          <p:nvPr/>
        </p:nvSpPr>
        <p:spPr>
          <a:xfrm>
            <a:off x="4825543" y="3374779"/>
            <a:ext cx="113419" cy="281221"/>
          </a:xfrm>
          <a:prstGeom prst="rect">
            <a:avLst/>
          </a:prstGeom>
          <a:solidFill>
            <a:srgbClr val="C5E0B4">
              <a:alpha val="73333"/>
            </a:srgbClr>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S" dirty="0"/>
          </a:p>
        </p:txBody>
      </p:sp>
      <p:sp>
        <p:nvSpPr>
          <p:cNvPr id="78" name="TextBox 77">
            <a:extLst>
              <a:ext uri="{FF2B5EF4-FFF2-40B4-BE49-F238E27FC236}">
                <a16:creationId xmlns:a16="http://schemas.microsoft.com/office/drawing/2014/main" id="{5C2B549A-D390-45EA-B7AC-AA088DBB4801}"/>
              </a:ext>
            </a:extLst>
          </p:cNvPr>
          <p:cNvSpPr txBox="1"/>
          <p:nvPr/>
        </p:nvSpPr>
        <p:spPr>
          <a:xfrm>
            <a:off x="2327122" y="3037498"/>
            <a:ext cx="1748023" cy="276999"/>
          </a:xfrm>
          <a:prstGeom prst="rect">
            <a:avLst/>
          </a:prstGeom>
          <a:solidFill>
            <a:srgbClr val="EDEBDF"/>
          </a:solidFill>
          <a:ln w="19050">
            <a:solidFill>
              <a:srgbClr val="E8F3DB"/>
            </a:solidFill>
          </a:ln>
        </p:spPr>
        <p:txBody>
          <a:bodyPr wrap="square">
            <a:spAutoFit/>
          </a:bodyPr>
          <a:lstStyle/>
          <a:p>
            <a:pPr algn="ctr"/>
            <a:r>
              <a:rPr lang="en-US" sz="1200" b="1" dirty="0">
                <a:solidFill>
                  <a:srgbClr val="C43E38"/>
                </a:solidFill>
              </a:rPr>
              <a:t>Baseline Assessment</a:t>
            </a:r>
          </a:p>
        </p:txBody>
      </p:sp>
    </p:spTree>
    <p:extLst>
      <p:ext uri="{BB962C8B-B14F-4D97-AF65-F5344CB8AC3E}">
        <p14:creationId xmlns:p14="http://schemas.microsoft.com/office/powerpoint/2010/main" val="1790747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F47873F-F849-D543-B0DA-F4FC3E81A04E}"/>
              </a:ext>
            </a:extLst>
          </p:cNvPr>
          <p:cNvSpPr/>
          <p:nvPr/>
        </p:nvSpPr>
        <p:spPr>
          <a:xfrm>
            <a:off x="2369251" y="7879950"/>
            <a:ext cx="7384350" cy="2097369"/>
          </a:xfrm>
          <a:prstGeom prst="rect">
            <a:avLst/>
          </a:prstGeom>
        </p:spPr>
        <p:txBody>
          <a:bodyPr wrap="square">
            <a:spAutoFit/>
          </a:bodyPr>
          <a:lstStyle/>
          <a:p>
            <a:pPr marL="171450" indent="-171450">
              <a:lnSpc>
                <a:spcPct val="150000"/>
              </a:lnSpc>
              <a:buClr>
                <a:prstClr val="black"/>
              </a:buClr>
              <a:buSzPts val="1200"/>
              <a:buFont typeface="Wingdings" pitchFamily="2" charset="2"/>
              <a:buChar char="§"/>
            </a:pPr>
            <a:r>
              <a:rPr lang="en-US" sz="1100" dirty="0">
                <a:solidFill>
                  <a:prstClr val="black"/>
                </a:solidFill>
                <a:ea typeface="Calibri"/>
                <a:cs typeface="Calibri"/>
                <a:sym typeface="Calibri"/>
              </a:rPr>
              <a:t>Please know how to differentiate between students who are getting external help and those who like to think before they answer or who usually self-correct their answers if they realized it is wrong.</a:t>
            </a:r>
          </a:p>
          <a:p>
            <a:pPr marL="171450" indent="-171450">
              <a:lnSpc>
                <a:spcPct val="150000"/>
              </a:lnSpc>
              <a:buClr>
                <a:prstClr val="black"/>
              </a:buClr>
              <a:buSzPts val="1200"/>
              <a:buFont typeface="Wingdings" pitchFamily="2" charset="2"/>
              <a:buChar char="§"/>
            </a:pPr>
            <a:r>
              <a:rPr lang="en-US" sz="1100" dirty="0">
                <a:solidFill>
                  <a:prstClr val="black"/>
                </a:solidFill>
                <a:ea typeface="Calibri"/>
                <a:cs typeface="Calibri"/>
                <a:sym typeface="Calibri"/>
              </a:rPr>
              <a:t>These signs are critical for you to adjust your student’s behavior and re-explain why it is important not to get any extra help. Try to explain that the consequences of this help could be that students are placed in the wrong group or given wrong tasks.  This would not allow them to learn or grow from this experience. </a:t>
            </a:r>
          </a:p>
          <a:p>
            <a:pPr marL="171450" indent="-171450">
              <a:lnSpc>
                <a:spcPct val="150000"/>
              </a:lnSpc>
              <a:buClr>
                <a:prstClr val="black"/>
              </a:buClr>
              <a:buSzPts val="1200"/>
              <a:buFont typeface="Wingdings" pitchFamily="2" charset="2"/>
              <a:buChar char="§"/>
            </a:pPr>
            <a:r>
              <a:rPr lang="en-US" sz="1100" dirty="0">
                <a:solidFill>
                  <a:prstClr val="black"/>
                </a:solidFill>
                <a:ea typeface="Calibri"/>
                <a:cs typeface="Calibri"/>
                <a:sym typeface="Calibri"/>
              </a:rPr>
              <a:t>When realizing that a student is receiving extra help to answer assessment questions, it is important</a:t>
            </a:r>
            <a:r>
              <a:rPr lang="en-US" sz="1100" b="1" i="1" dirty="0">
                <a:solidFill>
                  <a:prstClr val="black"/>
                </a:solidFill>
                <a:ea typeface="Calibri"/>
                <a:cs typeface="Calibri"/>
                <a:sym typeface="Calibri"/>
              </a:rPr>
              <a:t> not </a:t>
            </a:r>
            <a:r>
              <a:rPr lang="en-US" sz="1100" dirty="0">
                <a:solidFill>
                  <a:prstClr val="black"/>
                </a:solidFill>
                <a:ea typeface="Calibri"/>
                <a:cs typeface="Calibri"/>
                <a:sym typeface="Calibri"/>
              </a:rPr>
              <a:t>to punish them.  Just re-explain the reason you are doing this assessment and politely ask them to try again without any help.</a:t>
            </a:r>
          </a:p>
          <a:p>
            <a:pPr marL="171450" indent="-171450">
              <a:lnSpc>
                <a:spcPct val="150000"/>
              </a:lnSpc>
              <a:buClr>
                <a:prstClr val="black"/>
              </a:buClr>
              <a:buSzPts val="1200"/>
              <a:buFont typeface="Wingdings" pitchFamily="2" charset="2"/>
              <a:buChar char="§"/>
            </a:pPr>
            <a:endParaRPr lang="en-US" sz="1100" dirty="0">
              <a:solidFill>
                <a:prstClr val="black"/>
              </a:solidFill>
              <a:ea typeface="Calibri"/>
              <a:cs typeface="Calibri"/>
              <a:sym typeface="Calibri"/>
            </a:endParaRPr>
          </a:p>
        </p:txBody>
      </p:sp>
      <p:sp>
        <p:nvSpPr>
          <p:cNvPr id="39" name="Rectangle 38">
            <a:extLst>
              <a:ext uri="{FF2B5EF4-FFF2-40B4-BE49-F238E27FC236}">
                <a16:creationId xmlns:a16="http://schemas.microsoft.com/office/drawing/2014/main" id="{6465FB5B-0D70-7C41-9D9C-33A5030AE732}"/>
              </a:ext>
            </a:extLst>
          </p:cNvPr>
          <p:cNvSpPr/>
          <p:nvPr/>
        </p:nvSpPr>
        <p:spPr>
          <a:xfrm>
            <a:off x="8748766" y="6617920"/>
            <a:ext cx="2708940" cy="917375"/>
          </a:xfrm>
          <a:prstGeom prst="rect">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US" dirty="0"/>
          </a:p>
        </p:txBody>
      </p:sp>
      <p:sp>
        <p:nvSpPr>
          <p:cNvPr id="25" name="Content Placeholder 2">
            <a:extLst>
              <a:ext uri="{FF2B5EF4-FFF2-40B4-BE49-F238E27FC236}">
                <a16:creationId xmlns:a16="http://schemas.microsoft.com/office/drawing/2014/main" id="{7653A0E6-3AF0-BD4B-A7FA-20D1B4B77397}"/>
              </a:ext>
            </a:extLst>
          </p:cNvPr>
          <p:cNvSpPr txBox="1">
            <a:spLocks/>
          </p:cNvSpPr>
          <p:nvPr/>
        </p:nvSpPr>
        <p:spPr>
          <a:xfrm>
            <a:off x="2058683" y="3133954"/>
            <a:ext cx="9011653" cy="3249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200" b="1" dirty="0">
                <a:solidFill>
                  <a:srgbClr val="EA7E83"/>
                </a:solidFill>
              </a:rPr>
              <a:t>Best Practices in Conducting Baseline and End-line Assessments:</a:t>
            </a:r>
          </a:p>
          <a:p>
            <a:pPr>
              <a:lnSpc>
                <a:spcPct val="120000"/>
              </a:lnSpc>
            </a:pPr>
            <a:r>
              <a:rPr lang="en-US" sz="1100" dirty="0"/>
              <a:t>Choose 10-12 questions for baseline </a:t>
            </a:r>
            <a:r>
              <a:rPr lang="en-US" sz="1100" dirty="0">
                <a:ea typeface="Calibri"/>
                <a:cs typeface="Calibri"/>
                <a:sym typeface="Calibri"/>
              </a:rPr>
              <a:t>and end-line assessments; more details on how to choose questions can be found in Appendix B – (see B.4).</a:t>
            </a:r>
            <a:endParaRPr lang="en-US" sz="1100" dirty="0"/>
          </a:p>
          <a:p>
            <a:pPr>
              <a:lnSpc>
                <a:spcPct val="120000"/>
              </a:lnSpc>
              <a:buClr>
                <a:schemeClr val="dk1"/>
              </a:buClr>
              <a:buSzPts val="1200"/>
              <a:buFont typeface="Arial"/>
              <a:buChar char="•"/>
            </a:pPr>
            <a:r>
              <a:rPr lang="en-US" sz="1100" dirty="0">
                <a:ea typeface="Calibri"/>
                <a:cs typeface="Calibri"/>
                <a:sym typeface="Calibri"/>
              </a:rPr>
              <a:t>Make sure that students understand why they are going through this assessment. Explain this to parents as well! From our experience, parents and students may think that it is a major exam and tend to be overly stressed about it or even cheat! It is important to explain to students and parents that this is just for educators to know how to help students improve throughout the project’s duration and that it is not graded.</a:t>
            </a:r>
            <a:endParaRPr lang="en-US" sz="1100" dirty="0"/>
          </a:p>
          <a:p>
            <a:pPr>
              <a:lnSpc>
                <a:spcPct val="120000"/>
              </a:lnSpc>
            </a:pPr>
            <a:r>
              <a:rPr lang="en-US" sz="1100" dirty="0"/>
              <a:t>Another common error is underestimating students’ levels. One recommendation is to pick questions with different difficulties (based on what you know about your current students’ learning levels) and display them from easiest to hardest to see how many students complete the whole assessment. This way you can have a more realistic indication about where your students stand, academic level wise. </a:t>
            </a:r>
          </a:p>
          <a:p>
            <a:pPr>
              <a:lnSpc>
                <a:spcPct val="120000"/>
              </a:lnSpc>
              <a:buClr>
                <a:schemeClr val="dk1"/>
              </a:buClr>
              <a:buSzPts val="1200"/>
              <a:buFont typeface="Arial"/>
              <a:buChar char="•"/>
            </a:pPr>
            <a:r>
              <a:rPr lang="en-US" sz="1100" dirty="0">
                <a:ea typeface="Calibri"/>
                <a:cs typeface="Calibri"/>
                <a:sym typeface="Calibri"/>
              </a:rPr>
              <a:t>It can be challenging to conduct these assessments over the phone (audio, text or WhatsApp) or other remote channels like zoom. There are some signs that can give you an indication if a student is receiving help from their parents or from another source.  </a:t>
            </a:r>
            <a:endParaRPr lang="en-US" sz="1100" dirty="0"/>
          </a:p>
          <a:p>
            <a:pPr>
              <a:lnSpc>
                <a:spcPct val="120000"/>
              </a:lnSpc>
              <a:buClr>
                <a:schemeClr val="dk1"/>
              </a:buClr>
              <a:buSzPts val="1200"/>
              <a:buFont typeface="Arial"/>
              <a:buChar char="•"/>
            </a:pPr>
            <a:r>
              <a:rPr lang="en-US" sz="1100" dirty="0">
                <a:ea typeface="Calibri"/>
                <a:cs typeface="Calibri"/>
                <a:sym typeface="Calibri"/>
              </a:rPr>
              <a:t>Some of these signs are: </a:t>
            </a:r>
          </a:p>
          <a:p>
            <a:pPr marL="0" indent="0">
              <a:lnSpc>
                <a:spcPct val="150000"/>
              </a:lnSpc>
              <a:buNone/>
            </a:pPr>
            <a:endParaRPr lang="en-US" sz="1100" dirty="0"/>
          </a:p>
          <a:p>
            <a:pPr>
              <a:lnSpc>
                <a:spcPct val="120000"/>
              </a:lnSpc>
            </a:pPr>
            <a:endParaRPr lang="en-US" sz="1100" dirty="0"/>
          </a:p>
          <a:p>
            <a:pPr>
              <a:lnSpc>
                <a:spcPct val="120000"/>
              </a:lnSpc>
            </a:pPr>
            <a:endParaRPr lang="en-US" sz="1100" dirty="0"/>
          </a:p>
        </p:txBody>
      </p:sp>
      <p:sp>
        <p:nvSpPr>
          <p:cNvPr id="30" name="Rectangle 29">
            <a:extLst>
              <a:ext uri="{FF2B5EF4-FFF2-40B4-BE49-F238E27FC236}">
                <a16:creationId xmlns:a16="http://schemas.microsoft.com/office/drawing/2014/main" id="{CA053E72-8974-7F43-A2C2-3DADB7291D2D}"/>
              </a:ext>
            </a:extLst>
          </p:cNvPr>
          <p:cNvSpPr/>
          <p:nvPr/>
        </p:nvSpPr>
        <p:spPr>
          <a:xfrm>
            <a:off x="2462264" y="6617920"/>
            <a:ext cx="2708940" cy="917375"/>
          </a:xfrm>
          <a:prstGeom prst="rect">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US" dirty="0"/>
          </a:p>
        </p:txBody>
      </p:sp>
      <p:sp>
        <p:nvSpPr>
          <p:cNvPr id="36" name="Rectangle 35">
            <a:extLst>
              <a:ext uri="{FF2B5EF4-FFF2-40B4-BE49-F238E27FC236}">
                <a16:creationId xmlns:a16="http://schemas.microsoft.com/office/drawing/2014/main" id="{9E999D08-6380-E642-8A2E-109F13592762}"/>
              </a:ext>
            </a:extLst>
          </p:cNvPr>
          <p:cNvSpPr/>
          <p:nvPr/>
        </p:nvSpPr>
        <p:spPr>
          <a:xfrm>
            <a:off x="5605515" y="6617920"/>
            <a:ext cx="2708940" cy="917375"/>
          </a:xfrm>
          <a:prstGeom prst="rect">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S" dirty="0"/>
          </a:p>
        </p:txBody>
      </p:sp>
      <p:sp>
        <p:nvSpPr>
          <p:cNvPr id="83" name="Rectangle 82">
            <a:extLst>
              <a:ext uri="{FF2B5EF4-FFF2-40B4-BE49-F238E27FC236}">
                <a16:creationId xmlns:a16="http://schemas.microsoft.com/office/drawing/2014/main" id="{228CC586-E11E-2942-9300-85748EC4E15E}"/>
              </a:ext>
            </a:extLst>
          </p:cNvPr>
          <p:cNvSpPr/>
          <p:nvPr/>
        </p:nvSpPr>
        <p:spPr>
          <a:xfrm>
            <a:off x="12097343" y="0"/>
            <a:ext cx="1618657" cy="10573987"/>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43C60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3 – Project Implementation</a:t>
            </a:r>
          </a:p>
        </p:txBody>
      </p:sp>
      <p:grpSp>
        <p:nvGrpSpPr>
          <p:cNvPr id="5" name="Group 4">
            <a:extLst>
              <a:ext uri="{FF2B5EF4-FFF2-40B4-BE49-F238E27FC236}">
                <a16:creationId xmlns:a16="http://schemas.microsoft.com/office/drawing/2014/main" id="{0E886EBC-891F-CC42-995D-D9BDD589E5CA}"/>
              </a:ext>
            </a:extLst>
          </p:cNvPr>
          <p:cNvGrpSpPr/>
          <p:nvPr/>
        </p:nvGrpSpPr>
        <p:grpSpPr>
          <a:xfrm>
            <a:off x="9461747" y="8908494"/>
            <a:ext cx="4254255" cy="1495645"/>
            <a:chOff x="10596841" y="8752252"/>
            <a:chExt cx="2600945" cy="914400"/>
          </a:xfrm>
          <a:solidFill>
            <a:schemeClr val="accent1">
              <a:lumMod val="40000"/>
              <a:lumOff val="60000"/>
            </a:schemeClr>
          </a:solidFill>
        </p:grpSpPr>
        <p:sp>
          <p:nvSpPr>
            <p:cNvPr id="6" name="Rectangle 5">
              <a:extLst>
                <a:ext uri="{FF2B5EF4-FFF2-40B4-BE49-F238E27FC236}">
                  <a16:creationId xmlns:a16="http://schemas.microsoft.com/office/drawing/2014/main" id="{D7DBC9E1-8843-224A-B620-3E3C6C4982D9}"/>
                </a:ext>
              </a:extLst>
            </p:cNvPr>
            <p:cNvSpPr/>
            <p:nvPr/>
          </p:nvSpPr>
          <p:spPr>
            <a:xfrm>
              <a:off x="11417110" y="9124891"/>
              <a:ext cx="1780676" cy="378439"/>
            </a:xfrm>
            <a:prstGeom prst="rect">
              <a:avLst/>
            </a:prstGeom>
            <a:solidFill>
              <a:srgbClr val="43C602"/>
            </a:solidFill>
            <a:ln>
              <a:noFill/>
            </a:ln>
            <a:effectLst>
              <a:softEdge rad="1270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bg1"/>
                  </a:solidFill>
                </a:rPr>
                <a:t>Keep an open mind &amp; a big heart!</a:t>
              </a:r>
            </a:p>
          </p:txBody>
        </p:sp>
        <p:pic>
          <p:nvPicPr>
            <p:cNvPr id="7" name="Graphic 6" descr="Thumbs up sign with solid fill">
              <a:extLst>
                <a:ext uri="{FF2B5EF4-FFF2-40B4-BE49-F238E27FC236}">
                  <a16:creationId xmlns:a16="http://schemas.microsoft.com/office/drawing/2014/main" id="{FDC83AC6-9FC7-BA46-8EDB-4802E30268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0596841" y="8752252"/>
              <a:ext cx="914400" cy="914400"/>
            </a:xfrm>
            <a:prstGeom prst="rect">
              <a:avLst/>
            </a:prstGeom>
            <a:effectLst>
              <a:softEdge rad="12700"/>
            </a:effectLst>
          </p:spPr>
        </p:pic>
      </p:grpSp>
      <p:sp>
        <p:nvSpPr>
          <p:cNvPr id="2" name="Rectangle 1">
            <a:extLst>
              <a:ext uri="{FF2B5EF4-FFF2-40B4-BE49-F238E27FC236}">
                <a16:creationId xmlns:a16="http://schemas.microsoft.com/office/drawing/2014/main" id="{C41F55DC-4203-BE4B-ACBD-6953C0DACF66}"/>
              </a:ext>
            </a:extLst>
          </p:cNvPr>
          <p:cNvSpPr/>
          <p:nvPr/>
        </p:nvSpPr>
        <p:spPr>
          <a:xfrm>
            <a:off x="12172663" y="5925228"/>
            <a:ext cx="1478022" cy="2554545"/>
          </a:xfrm>
          <a:prstGeom prst="rect">
            <a:avLst/>
          </a:prstGeom>
        </p:spPr>
        <p:txBody>
          <a:bodyPr wrap="square" rIns="180000">
            <a:spAutoFit/>
          </a:bodyPr>
          <a:lstStyle/>
          <a:p>
            <a:pPr lvl="0" algn="ctr"/>
            <a:r>
              <a:rPr lang="en-US" sz="1600" b="1" dirty="0">
                <a:solidFill>
                  <a:srgbClr val="E61831"/>
                </a:solidFill>
              </a:rPr>
              <a:t>Tip: </a:t>
            </a:r>
          </a:p>
          <a:p>
            <a:pPr marL="171450" indent="-171450">
              <a:buFont typeface="Arial" panose="020B0604020202020204" pitchFamily="34" charset="0"/>
              <a:buChar char="•"/>
            </a:pPr>
            <a:r>
              <a:rPr lang="en-US" sz="900" dirty="0">
                <a:solidFill>
                  <a:schemeClr val="tx1"/>
                </a:solidFill>
              </a:rPr>
              <a:t>When choosing the questions, take into consideration what you know about your students’ levels. </a:t>
            </a:r>
            <a:br>
              <a:rPr lang="en-US" sz="900" dirty="0">
                <a:solidFill>
                  <a:schemeClr val="tx1"/>
                </a:solidFill>
              </a:rPr>
            </a:br>
            <a:endParaRPr lang="en-US" sz="900" dirty="0">
              <a:solidFill>
                <a:schemeClr val="tx1"/>
              </a:solidFill>
            </a:endParaRPr>
          </a:p>
          <a:p>
            <a:pPr marL="171450" indent="-171450">
              <a:buFont typeface="Arial" panose="020B0604020202020204" pitchFamily="34" charset="0"/>
              <a:buChar char="•"/>
            </a:pPr>
            <a:r>
              <a:rPr lang="en-US" sz="900" dirty="0">
                <a:solidFill>
                  <a:schemeClr val="tx1"/>
                </a:solidFill>
              </a:rPr>
              <a:t>If you are conducting a full program that includes 12 projects or more, then you can do 2-3 baseline and end-line assessments (for example, every 6-8 weeks); especially if the projects are spaced out.</a:t>
            </a:r>
            <a:endParaRPr lang="en-US" sz="900" dirty="0">
              <a:solidFill>
                <a:prstClr val="black"/>
              </a:solidFill>
            </a:endParaRPr>
          </a:p>
        </p:txBody>
      </p:sp>
      <p:sp>
        <p:nvSpPr>
          <p:cNvPr id="9" name="Google Shape;120;p54">
            <a:extLst>
              <a:ext uri="{FF2B5EF4-FFF2-40B4-BE49-F238E27FC236}">
                <a16:creationId xmlns:a16="http://schemas.microsoft.com/office/drawing/2014/main" id="{B4E7F87A-0145-A94E-B2B6-F8E3B4F3B231}"/>
              </a:ext>
            </a:extLst>
          </p:cNvPr>
          <p:cNvSpPr txBox="1">
            <a:spLocks/>
          </p:cNvSpPr>
          <p:nvPr/>
        </p:nvSpPr>
        <p:spPr>
          <a:xfrm>
            <a:off x="2058683" y="490861"/>
            <a:ext cx="5285547"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200" b="1" dirty="0">
                <a:solidFill>
                  <a:srgbClr val="C43E38"/>
                </a:solidFill>
                <a:latin typeface="Lustria"/>
                <a:ea typeface="Lustria"/>
                <a:cs typeface="Lustria"/>
                <a:sym typeface="Lustria"/>
              </a:rPr>
              <a:t>3.5.1. Baseline &amp; End-line Summative Assessments (2/2)</a:t>
            </a:r>
          </a:p>
        </p:txBody>
      </p:sp>
      <p:sp>
        <p:nvSpPr>
          <p:cNvPr id="10" name="Content Placeholder 2">
            <a:extLst>
              <a:ext uri="{FF2B5EF4-FFF2-40B4-BE49-F238E27FC236}">
                <a16:creationId xmlns:a16="http://schemas.microsoft.com/office/drawing/2014/main" id="{1D93276E-6E37-AC40-B186-4ACAD36D37D4}"/>
              </a:ext>
            </a:extLst>
          </p:cNvPr>
          <p:cNvSpPr txBox="1">
            <a:spLocks/>
          </p:cNvSpPr>
          <p:nvPr/>
        </p:nvSpPr>
        <p:spPr>
          <a:xfrm>
            <a:off x="2058683" y="921976"/>
            <a:ext cx="9905846" cy="19868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100" dirty="0"/>
              <a:t>IFERB provides </a:t>
            </a:r>
            <a:r>
              <a:rPr lang="en-US" sz="1100" i="1" dirty="0"/>
              <a:t>Projects’ Questions Bank </a:t>
            </a:r>
            <a:r>
              <a:rPr lang="en-US" sz="1100" dirty="0"/>
              <a:t>in an Excel document that includes questions (the three types of academic-assessments) for all available projects. You can choose from these questions to form your baseline and end-line assessments. This Excel document, along with instructions on how to use it, can be found in Appendix B – (B.4: </a:t>
            </a:r>
            <a:r>
              <a:rPr lang="en-US" sz="1100" i="1" dirty="0"/>
              <a:t>IFERB Projects’ Questions Bank</a:t>
            </a:r>
            <a:r>
              <a:rPr lang="en-US" sz="1100" dirty="0"/>
              <a:t>).</a:t>
            </a:r>
          </a:p>
          <a:p>
            <a:pPr>
              <a:lnSpc>
                <a:spcPct val="120000"/>
              </a:lnSpc>
            </a:pPr>
            <a:r>
              <a:rPr lang="en-US" sz="1100" dirty="0"/>
              <a:t>You can also benchmark your students 21</a:t>
            </a:r>
            <a:r>
              <a:rPr lang="en-US" sz="1100" baseline="30000" dirty="0"/>
              <a:t>st</a:t>
            </a:r>
            <a:r>
              <a:rPr lang="en-US" sz="1100" dirty="0"/>
              <a:t> century skills during your first session with them. You can use </a:t>
            </a:r>
            <a:r>
              <a:rPr lang="en-US" sz="1100" i="1" dirty="0"/>
              <a:t>21</a:t>
            </a:r>
            <a:r>
              <a:rPr lang="en-US" sz="1100" i="1" baseline="30000" dirty="0"/>
              <a:t>st</a:t>
            </a:r>
            <a:r>
              <a:rPr lang="en-US" sz="1100" i="1" dirty="0"/>
              <a:t> Century Rubric </a:t>
            </a:r>
            <a:r>
              <a:rPr lang="en-US" sz="1100" dirty="0"/>
              <a:t>in Appendix B – (</a:t>
            </a:r>
            <a:r>
              <a:rPr lang="en-US" sz="1100" i="1" dirty="0"/>
              <a:t>B.5: 21</a:t>
            </a:r>
            <a:r>
              <a:rPr lang="en-US" sz="1100" i="1" baseline="30000" dirty="0"/>
              <a:t>st</a:t>
            </a:r>
            <a:r>
              <a:rPr lang="en-US" sz="1100" i="1" dirty="0"/>
              <a:t> Century Rubric</a:t>
            </a:r>
            <a:r>
              <a:rPr lang="en-US" sz="1100" dirty="0"/>
              <a:t>) to perform baseline and end-line assessment; </a:t>
            </a:r>
            <a:r>
              <a:rPr lang="en-US" sz="1100" b="1" u="sng" dirty="0"/>
              <a:t>non-academic assessment</a:t>
            </a:r>
            <a:r>
              <a:rPr lang="en-US" sz="1100" dirty="0"/>
              <a:t>.</a:t>
            </a:r>
          </a:p>
          <a:p>
            <a:pPr>
              <a:lnSpc>
                <a:spcPct val="120000"/>
              </a:lnSpc>
            </a:pPr>
            <a:r>
              <a:rPr lang="en-US" sz="1100" dirty="0"/>
              <a:t>Baseline assessment reflects what the students already know. If they score high, the project needs to have higher level to be more challenging and interesting to them.  However, if they score poorly, then you need to decide if the project level is sufficient to teach them the new skills/topics, or if you need to chose a lower level. If the project is too hard for your students, they might lose interest in it very fast.</a:t>
            </a:r>
          </a:p>
        </p:txBody>
      </p:sp>
      <p:sp>
        <p:nvSpPr>
          <p:cNvPr id="11" name="Google Shape;120;p54">
            <a:extLst>
              <a:ext uri="{FF2B5EF4-FFF2-40B4-BE49-F238E27FC236}">
                <a16:creationId xmlns:a16="http://schemas.microsoft.com/office/drawing/2014/main" id="{F4D90CF0-E51B-B548-80EF-A7488F6ECCCB}"/>
              </a:ext>
            </a:extLst>
          </p:cNvPr>
          <p:cNvSpPr txBox="1">
            <a:spLocks/>
          </p:cNvSpPr>
          <p:nvPr/>
        </p:nvSpPr>
        <p:spPr>
          <a:xfrm>
            <a:off x="2058683" y="181098"/>
            <a:ext cx="9905846" cy="51570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sym typeface="Lustria"/>
              </a:rPr>
              <a:t>3.5. Conducting Assessments &amp; Evaluation - Assessments Framework (2/4)</a:t>
            </a:r>
          </a:p>
          <a:p>
            <a:pPr>
              <a:spcBef>
                <a:spcPts val="0"/>
              </a:spcBef>
              <a:buClr>
                <a:srgbClr val="C23C3A"/>
              </a:buClr>
              <a:buSzPts val="4400"/>
            </a:pPr>
            <a:endParaRPr lang="en-US" sz="2000" b="1" dirty="0">
              <a:solidFill>
                <a:srgbClr val="E52831"/>
              </a:solidFill>
              <a:latin typeface="Lustria"/>
              <a:sym typeface="Lustria"/>
            </a:endParaRPr>
          </a:p>
        </p:txBody>
      </p:sp>
      <p:grpSp>
        <p:nvGrpSpPr>
          <p:cNvPr id="12" name="Group 11">
            <a:extLst>
              <a:ext uri="{FF2B5EF4-FFF2-40B4-BE49-F238E27FC236}">
                <a16:creationId xmlns:a16="http://schemas.microsoft.com/office/drawing/2014/main" id="{FB45CC09-8985-4547-821F-4F3E06FADE8F}"/>
              </a:ext>
            </a:extLst>
          </p:cNvPr>
          <p:cNvGrpSpPr/>
          <p:nvPr/>
        </p:nvGrpSpPr>
        <p:grpSpPr>
          <a:xfrm>
            <a:off x="12651738" y="5434612"/>
            <a:ext cx="519872" cy="519872"/>
            <a:chOff x="12646735" y="4233872"/>
            <a:chExt cx="519872" cy="519872"/>
          </a:xfrm>
        </p:grpSpPr>
        <p:pic>
          <p:nvPicPr>
            <p:cNvPr id="13" name="Graphic 12" descr="Lightbulb with solid fill">
              <a:extLst>
                <a:ext uri="{FF2B5EF4-FFF2-40B4-BE49-F238E27FC236}">
                  <a16:creationId xmlns:a16="http://schemas.microsoft.com/office/drawing/2014/main" id="{6CDA8CAE-48F8-CE41-A64E-D1871DF778D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46735" y="4233872"/>
              <a:ext cx="519872" cy="519872"/>
            </a:xfrm>
            <a:prstGeom prst="rect">
              <a:avLst/>
            </a:prstGeom>
          </p:spPr>
        </p:pic>
        <p:sp>
          <p:nvSpPr>
            <p:cNvPr id="14" name="TextBox 13">
              <a:extLst>
                <a:ext uri="{FF2B5EF4-FFF2-40B4-BE49-F238E27FC236}">
                  <a16:creationId xmlns:a16="http://schemas.microsoft.com/office/drawing/2014/main" id="{9E9623F3-0A3F-CA42-9293-8F2AB9024933}"/>
                </a:ext>
              </a:extLst>
            </p:cNvPr>
            <p:cNvSpPr txBox="1"/>
            <p:nvPr/>
          </p:nvSpPr>
          <p:spPr>
            <a:xfrm>
              <a:off x="12776051" y="4268073"/>
              <a:ext cx="286638" cy="276999"/>
            </a:xfrm>
            <a:prstGeom prst="rect">
              <a:avLst/>
            </a:prstGeom>
            <a:noFill/>
          </p:spPr>
          <p:txBody>
            <a:bodyPr wrap="square" rtlCol="0">
              <a:spAutoFit/>
            </a:bodyPr>
            <a:lstStyle/>
            <a:p>
              <a:r>
                <a:rPr lang="en-US" sz="1200" dirty="0">
                  <a:latin typeface="+mj-lt"/>
                </a:rPr>
                <a:t>2</a:t>
              </a:r>
            </a:p>
          </p:txBody>
        </p:sp>
      </p:grpSp>
      <p:grpSp>
        <p:nvGrpSpPr>
          <p:cNvPr id="15" name="Group 14">
            <a:extLst>
              <a:ext uri="{FF2B5EF4-FFF2-40B4-BE49-F238E27FC236}">
                <a16:creationId xmlns:a16="http://schemas.microsoft.com/office/drawing/2014/main" id="{95057D71-A930-FD41-A4B1-2331EF334F9A}"/>
              </a:ext>
            </a:extLst>
          </p:cNvPr>
          <p:cNvGrpSpPr/>
          <p:nvPr/>
        </p:nvGrpSpPr>
        <p:grpSpPr>
          <a:xfrm>
            <a:off x="12651738" y="252135"/>
            <a:ext cx="519872" cy="519872"/>
            <a:chOff x="12646735" y="4233872"/>
            <a:chExt cx="519872" cy="519872"/>
          </a:xfrm>
        </p:grpSpPr>
        <p:pic>
          <p:nvPicPr>
            <p:cNvPr id="16" name="Graphic 15" descr="Lightbulb with solid fill">
              <a:extLst>
                <a:ext uri="{FF2B5EF4-FFF2-40B4-BE49-F238E27FC236}">
                  <a16:creationId xmlns:a16="http://schemas.microsoft.com/office/drawing/2014/main" id="{6AE13FE7-D4F3-434F-968F-BB6863C160A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46735" y="4233872"/>
              <a:ext cx="519872" cy="519872"/>
            </a:xfrm>
            <a:prstGeom prst="rect">
              <a:avLst/>
            </a:prstGeom>
          </p:spPr>
        </p:pic>
        <p:sp>
          <p:nvSpPr>
            <p:cNvPr id="17" name="TextBox 16">
              <a:extLst>
                <a:ext uri="{FF2B5EF4-FFF2-40B4-BE49-F238E27FC236}">
                  <a16:creationId xmlns:a16="http://schemas.microsoft.com/office/drawing/2014/main" id="{62EB2B35-F5CC-2D45-B6D2-ED47EB4F7C2A}"/>
                </a:ext>
              </a:extLst>
            </p:cNvPr>
            <p:cNvSpPr txBox="1"/>
            <p:nvPr/>
          </p:nvSpPr>
          <p:spPr>
            <a:xfrm>
              <a:off x="12776051" y="4268074"/>
              <a:ext cx="286638" cy="276999"/>
            </a:xfrm>
            <a:prstGeom prst="rect">
              <a:avLst/>
            </a:prstGeom>
            <a:noFill/>
          </p:spPr>
          <p:txBody>
            <a:bodyPr wrap="square" rtlCol="0">
              <a:spAutoFit/>
            </a:bodyPr>
            <a:lstStyle/>
            <a:p>
              <a:r>
                <a:rPr lang="en-US" sz="1200" dirty="0">
                  <a:latin typeface="+mj-lt"/>
                </a:rPr>
                <a:t>1</a:t>
              </a:r>
            </a:p>
          </p:txBody>
        </p:sp>
      </p:grpSp>
      <p:grpSp>
        <p:nvGrpSpPr>
          <p:cNvPr id="18" name="Group 17">
            <a:extLst>
              <a:ext uri="{FF2B5EF4-FFF2-40B4-BE49-F238E27FC236}">
                <a16:creationId xmlns:a16="http://schemas.microsoft.com/office/drawing/2014/main" id="{BBDD3D5D-8919-4149-AB80-BB058CCCBBA1}"/>
              </a:ext>
            </a:extLst>
          </p:cNvPr>
          <p:cNvGrpSpPr/>
          <p:nvPr/>
        </p:nvGrpSpPr>
        <p:grpSpPr>
          <a:xfrm>
            <a:off x="11438482" y="2691656"/>
            <a:ext cx="350699" cy="350699"/>
            <a:chOff x="11441685" y="5490058"/>
            <a:chExt cx="414620" cy="414620"/>
          </a:xfrm>
        </p:grpSpPr>
        <p:pic>
          <p:nvPicPr>
            <p:cNvPr id="19" name="Graphic 18" descr="Lightbulb with solid fill">
              <a:extLst>
                <a:ext uri="{FF2B5EF4-FFF2-40B4-BE49-F238E27FC236}">
                  <a16:creationId xmlns:a16="http://schemas.microsoft.com/office/drawing/2014/main" id="{AB392A7E-2D2F-8144-8249-B93692F7312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41685" y="5490058"/>
              <a:ext cx="414620" cy="414620"/>
            </a:xfrm>
            <a:prstGeom prst="rect">
              <a:avLst/>
            </a:prstGeom>
          </p:spPr>
        </p:pic>
        <p:sp>
          <p:nvSpPr>
            <p:cNvPr id="20" name="TextBox 19">
              <a:extLst>
                <a:ext uri="{FF2B5EF4-FFF2-40B4-BE49-F238E27FC236}">
                  <a16:creationId xmlns:a16="http://schemas.microsoft.com/office/drawing/2014/main" id="{1B5E4171-CD66-CF48-97C6-DACDA560AE43}"/>
                </a:ext>
              </a:extLst>
            </p:cNvPr>
            <p:cNvSpPr txBox="1"/>
            <p:nvPr/>
          </p:nvSpPr>
          <p:spPr>
            <a:xfrm>
              <a:off x="11582118" y="5504888"/>
              <a:ext cx="146205" cy="246221"/>
            </a:xfrm>
            <a:prstGeom prst="rect">
              <a:avLst/>
            </a:prstGeom>
            <a:noFill/>
          </p:spPr>
          <p:txBody>
            <a:bodyPr wrap="square" rtlCol="0">
              <a:spAutoFit/>
            </a:bodyPr>
            <a:lstStyle/>
            <a:p>
              <a:pPr algn="ctr"/>
              <a:r>
                <a:rPr lang="en-US" sz="1000" dirty="0">
                  <a:latin typeface="+mj-lt"/>
                </a:rPr>
                <a:t>1</a:t>
              </a:r>
            </a:p>
          </p:txBody>
        </p:sp>
      </p:grpSp>
      <p:grpSp>
        <p:nvGrpSpPr>
          <p:cNvPr id="21" name="Group 20">
            <a:extLst>
              <a:ext uri="{FF2B5EF4-FFF2-40B4-BE49-F238E27FC236}">
                <a16:creationId xmlns:a16="http://schemas.microsoft.com/office/drawing/2014/main" id="{23FBCDE4-8863-8743-826F-870D129F7E82}"/>
              </a:ext>
            </a:extLst>
          </p:cNvPr>
          <p:cNvGrpSpPr/>
          <p:nvPr/>
        </p:nvGrpSpPr>
        <p:grpSpPr>
          <a:xfrm>
            <a:off x="8805200" y="9427005"/>
            <a:ext cx="327645" cy="330440"/>
            <a:chOff x="11441685" y="5486521"/>
            <a:chExt cx="414620" cy="418157"/>
          </a:xfrm>
        </p:grpSpPr>
        <p:pic>
          <p:nvPicPr>
            <p:cNvPr id="22" name="Graphic 21" descr="Lightbulb with solid fill">
              <a:extLst>
                <a:ext uri="{FF2B5EF4-FFF2-40B4-BE49-F238E27FC236}">
                  <a16:creationId xmlns:a16="http://schemas.microsoft.com/office/drawing/2014/main" id="{A526EE8A-34A8-A141-B037-BB709699A37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41685" y="5490058"/>
              <a:ext cx="414620" cy="414620"/>
            </a:xfrm>
            <a:prstGeom prst="rect">
              <a:avLst/>
            </a:prstGeom>
          </p:spPr>
        </p:pic>
        <p:sp>
          <p:nvSpPr>
            <p:cNvPr id="23" name="TextBox 22">
              <a:extLst>
                <a:ext uri="{FF2B5EF4-FFF2-40B4-BE49-F238E27FC236}">
                  <a16:creationId xmlns:a16="http://schemas.microsoft.com/office/drawing/2014/main" id="{2681C218-8F11-5142-990D-532F56DF6127}"/>
                </a:ext>
              </a:extLst>
            </p:cNvPr>
            <p:cNvSpPr txBox="1"/>
            <p:nvPr/>
          </p:nvSpPr>
          <p:spPr>
            <a:xfrm>
              <a:off x="11572934" y="5486521"/>
              <a:ext cx="146206" cy="246221"/>
            </a:xfrm>
            <a:prstGeom prst="rect">
              <a:avLst/>
            </a:prstGeom>
            <a:noFill/>
          </p:spPr>
          <p:txBody>
            <a:bodyPr wrap="square" rtlCol="0">
              <a:spAutoFit/>
            </a:bodyPr>
            <a:lstStyle/>
            <a:p>
              <a:pPr algn="ctr"/>
              <a:r>
                <a:rPr lang="en-US" sz="1000" dirty="0">
                  <a:latin typeface="+mj-lt"/>
                </a:rPr>
                <a:t>2</a:t>
              </a:r>
            </a:p>
          </p:txBody>
        </p:sp>
      </p:grpSp>
      <p:sp>
        <p:nvSpPr>
          <p:cNvPr id="3" name="Rectangle 2">
            <a:extLst>
              <a:ext uri="{FF2B5EF4-FFF2-40B4-BE49-F238E27FC236}">
                <a16:creationId xmlns:a16="http://schemas.microsoft.com/office/drawing/2014/main" id="{FCC27497-5772-9C40-8CE5-5F61BFE60D86}"/>
              </a:ext>
            </a:extLst>
          </p:cNvPr>
          <p:cNvSpPr/>
          <p:nvPr/>
        </p:nvSpPr>
        <p:spPr>
          <a:xfrm>
            <a:off x="12134339" y="780429"/>
            <a:ext cx="1554671" cy="3139321"/>
          </a:xfrm>
          <a:prstGeom prst="rect">
            <a:avLst/>
          </a:prstGeom>
        </p:spPr>
        <p:txBody>
          <a:bodyPr wrap="square">
            <a:spAutoFit/>
          </a:bodyPr>
          <a:lstStyle/>
          <a:p>
            <a:pPr lvl="0" algn="ctr"/>
            <a:r>
              <a:rPr lang="en-US" sz="1600" b="1" dirty="0">
                <a:solidFill>
                  <a:srgbClr val="E61831"/>
                </a:solidFill>
              </a:rPr>
              <a:t>Tip: </a:t>
            </a:r>
          </a:p>
          <a:p>
            <a:pPr algn="ctr"/>
            <a:r>
              <a:rPr lang="en-US" sz="900" dirty="0">
                <a:solidFill>
                  <a:schemeClr val="tx1"/>
                </a:solidFill>
              </a:rPr>
              <a:t>When selecting the questions for academic or non-academic assessments, keep in mind that you want to test for skills that are relevant to the project and/or targeted by you, your school or your organization.  After all, you will be focusing on developing these skills for your students and it is a good idea to assess how much they already know and how much they will learn by the end of the program’s duration; a program includes selecting, contextualizing and implementing more than 3 projects.</a:t>
            </a:r>
          </a:p>
          <a:p>
            <a:pPr lvl="0" algn="ctr"/>
            <a:endParaRPr lang="en-US" sz="1100" dirty="0">
              <a:solidFill>
                <a:prstClr val="black"/>
              </a:solidFill>
            </a:endParaRPr>
          </a:p>
        </p:txBody>
      </p:sp>
      <p:sp>
        <p:nvSpPr>
          <p:cNvPr id="28" name="TextBox 27">
            <a:extLst>
              <a:ext uri="{FF2B5EF4-FFF2-40B4-BE49-F238E27FC236}">
                <a16:creationId xmlns:a16="http://schemas.microsoft.com/office/drawing/2014/main" id="{1F3260D7-BEE0-AF4A-B71A-59F5E4DF0AD8}"/>
              </a:ext>
            </a:extLst>
          </p:cNvPr>
          <p:cNvSpPr txBox="1"/>
          <p:nvPr/>
        </p:nvSpPr>
        <p:spPr>
          <a:xfrm>
            <a:off x="3123858" y="6845775"/>
            <a:ext cx="1860504" cy="461665"/>
          </a:xfrm>
          <a:prstGeom prst="rect">
            <a:avLst/>
          </a:prstGeom>
          <a:noFill/>
        </p:spPr>
        <p:txBody>
          <a:bodyPr wrap="square">
            <a:spAutoFit/>
          </a:bodyPr>
          <a:lstStyle/>
          <a:p>
            <a:pPr algn="ctr"/>
            <a:r>
              <a:rPr lang="en-US" sz="1200" dirty="0">
                <a:solidFill>
                  <a:srgbClr val="EA7E83"/>
                </a:solidFill>
                <a:latin typeface="Calibri" panose="020F0502020204030204" pitchFamily="34" charset="0"/>
                <a:ea typeface="Times New Roman" panose="02020603050405020304" pitchFamily="18" charset="0"/>
              </a:rPr>
              <a:t>Students </a:t>
            </a:r>
            <a:r>
              <a:rPr lang="en-US" sz="1200" dirty="0">
                <a:solidFill>
                  <a:srgbClr val="EA7E83"/>
                </a:solidFill>
                <a:ea typeface="Calibri"/>
                <a:cs typeface="Calibri"/>
                <a:sym typeface="Calibri"/>
              </a:rPr>
              <a:t>are taking too long to answer.</a:t>
            </a:r>
            <a:endParaRPr lang="en-US" sz="1200" dirty="0">
              <a:solidFill>
                <a:srgbClr val="EA7E83"/>
              </a:solidFill>
            </a:endParaRPr>
          </a:p>
        </p:txBody>
      </p:sp>
      <p:sp>
        <p:nvSpPr>
          <p:cNvPr id="31" name="TextBox 30">
            <a:extLst>
              <a:ext uri="{FF2B5EF4-FFF2-40B4-BE49-F238E27FC236}">
                <a16:creationId xmlns:a16="http://schemas.microsoft.com/office/drawing/2014/main" id="{AE8071B2-270E-4449-A77F-EDAB2B01DEE3}"/>
              </a:ext>
            </a:extLst>
          </p:cNvPr>
          <p:cNvSpPr txBox="1"/>
          <p:nvPr/>
        </p:nvSpPr>
        <p:spPr>
          <a:xfrm>
            <a:off x="6444343" y="6753442"/>
            <a:ext cx="1674313" cy="646331"/>
          </a:xfrm>
          <a:prstGeom prst="rect">
            <a:avLst/>
          </a:prstGeom>
          <a:noFill/>
        </p:spPr>
        <p:txBody>
          <a:bodyPr wrap="square">
            <a:spAutoFit/>
          </a:bodyPr>
          <a:lstStyle/>
          <a:p>
            <a:pPr algn="ctr"/>
            <a:r>
              <a:rPr lang="en-US" sz="1200" dirty="0">
                <a:solidFill>
                  <a:srgbClr val="EA7E83"/>
                </a:solidFill>
                <a:ea typeface="Calibri"/>
                <a:cs typeface="Calibri"/>
                <a:sym typeface="Calibri"/>
              </a:rPr>
              <a:t>Students are answering but keep rapidly changing their answers.</a:t>
            </a:r>
            <a:endParaRPr lang="en-US" sz="1200" dirty="0">
              <a:solidFill>
                <a:srgbClr val="EA7E83"/>
              </a:solidFill>
            </a:endParaRPr>
          </a:p>
        </p:txBody>
      </p:sp>
      <p:sp>
        <p:nvSpPr>
          <p:cNvPr id="32" name="TextBox 31">
            <a:extLst>
              <a:ext uri="{FF2B5EF4-FFF2-40B4-BE49-F238E27FC236}">
                <a16:creationId xmlns:a16="http://schemas.microsoft.com/office/drawing/2014/main" id="{6129EB59-D778-6345-876F-86862D76EA71}"/>
              </a:ext>
            </a:extLst>
          </p:cNvPr>
          <p:cNvSpPr txBox="1"/>
          <p:nvPr/>
        </p:nvSpPr>
        <p:spPr>
          <a:xfrm>
            <a:off x="9461294" y="6753442"/>
            <a:ext cx="1820497" cy="646331"/>
          </a:xfrm>
          <a:prstGeom prst="rect">
            <a:avLst/>
          </a:prstGeom>
          <a:noFill/>
        </p:spPr>
        <p:txBody>
          <a:bodyPr wrap="square">
            <a:spAutoFit/>
          </a:bodyPr>
          <a:lstStyle/>
          <a:p>
            <a:pPr algn="ctr"/>
            <a:r>
              <a:rPr lang="en-US" sz="1200" dirty="0">
                <a:solidFill>
                  <a:srgbClr val="EA7E83"/>
                </a:solidFill>
                <a:ea typeface="Calibri"/>
                <a:cs typeface="Calibri"/>
                <a:sym typeface="Calibri"/>
              </a:rPr>
              <a:t>You keep hearing a voice of someone helping them in the background.</a:t>
            </a:r>
            <a:endParaRPr lang="en-US" sz="1200" dirty="0">
              <a:solidFill>
                <a:srgbClr val="EA7E83"/>
              </a:solidFill>
            </a:endParaRPr>
          </a:p>
        </p:txBody>
      </p:sp>
      <p:pic>
        <p:nvPicPr>
          <p:cNvPr id="33" name="Graphic 32" descr="Hourglass Finished with solid fill">
            <a:extLst>
              <a:ext uri="{FF2B5EF4-FFF2-40B4-BE49-F238E27FC236}">
                <a16:creationId xmlns:a16="http://schemas.microsoft.com/office/drawing/2014/main" id="{77F2B953-FF46-5D4B-ABEE-7097EF01B5E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62011" y="6725106"/>
            <a:ext cx="703002" cy="703002"/>
          </a:xfrm>
          <a:prstGeom prst="rect">
            <a:avLst/>
          </a:prstGeom>
        </p:spPr>
      </p:pic>
      <p:pic>
        <p:nvPicPr>
          <p:cNvPr id="34" name="Graphic 33" descr="Dice with solid fill">
            <a:extLst>
              <a:ext uri="{FF2B5EF4-FFF2-40B4-BE49-F238E27FC236}">
                <a16:creationId xmlns:a16="http://schemas.microsoft.com/office/drawing/2014/main" id="{BD6B5028-9E41-C74F-BE10-637CC17EA8E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54777" y="6617920"/>
            <a:ext cx="917374" cy="917374"/>
          </a:xfrm>
          <a:prstGeom prst="rect">
            <a:avLst/>
          </a:prstGeom>
        </p:spPr>
      </p:pic>
      <p:pic>
        <p:nvPicPr>
          <p:cNvPr id="35" name="Graphic 34" descr="Professor female with solid fill">
            <a:extLst>
              <a:ext uri="{FF2B5EF4-FFF2-40B4-BE49-F238E27FC236}">
                <a16:creationId xmlns:a16="http://schemas.microsoft.com/office/drawing/2014/main" id="{77F138B8-6A90-2C4C-8B2B-565E6A197F4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09558" y="6716203"/>
            <a:ext cx="720808" cy="720808"/>
          </a:xfrm>
          <a:prstGeom prst="rect">
            <a:avLst/>
          </a:prstGeom>
        </p:spPr>
      </p:pic>
    </p:spTree>
    <p:extLst>
      <p:ext uri="{BB962C8B-B14F-4D97-AF65-F5344CB8AC3E}">
        <p14:creationId xmlns:p14="http://schemas.microsoft.com/office/powerpoint/2010/main" val="2757820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228CC586-E11E-2942-9300-85748EC4E15E}"/>
              </a:ext>
            </a:extLst>
          </p:cNvPr>
          <p:cNvSpPr/>
          <p:nvPr/>
        </p:nvSpPr>
        <p:spPr>
          <a:xfrm>
            <a:off x="12097343" y="1"/>
            <a:ext cx="1618657" cy="10515600"/>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43C60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3 – Project Implementation</a:t>
            </a:r>
          </a:p>
        </p:txBody>
      </p:sp>
      <p:sp>
        <p:nvSpPr>
          <p:cNvPr id="2" name="Rectangle 1">
            <a:extLst>
              <a:ext uri="{FF2B5EF4-FFF2-40B4-BE49-F238E27FC236}">
                <a16:creationId xmlns:a16="http://schemas.microsoft.com/office/drawing/2014/main" id="{C41F55DC-4203-BE4B-ACBD-6953C0DACF66}"/>
              </a:ext>
            </a:extLst>
          </p:cNvPr>
          <p:cNvSpPr/>
          <p:nvPr/>
        </p:nvSpPr>
        <p:spPr>
          <a:xfrm>
            <a:off x="12135556" y="5925228"/>
            <a:ext cx="1672789" cy="2502223"/>
          </a:xfrm>
          <a:prstGeom prst="rect">
            <a:avLst/>
          </a:prstGeom>
        </p:spPr>
        <p:txBody>
          <a:bodyPr wrap="square" rIns="180000">
            <a:spAutoFit/>
          </a:bodyPr>
          <a:lstStyle/>
          <a:p>
            <a:pPr lvl="0" algn="ctr"/>
            <a:r>
              <a:rPr lang="en-US" sz="1600" b="1" dirty="0">
                <a:solidFill>
                  <a:srgbClr val="E61831"/>
                </a:solidFill>
              </a:rPr>
              <a:t>Tip: </a:t>
            </a:r>
          </a:p>
          <a:p>
            <a:pPr lvl="0" algn="ctr">
              <a:lnSpc>
                <a:spcPct val="120000"/>
              </a:lnSpc>
            </a:pPr>
            <a:r>
              <a:rPr lang="en-US" sz="900" dirty="0">
                <a:solidFill>
                  <a:prstClr val="black"/>
                </a:solidFill>
              </a:rPr>
              <a:t>If your students find an activity too easy or too challenging, you can include additional support (such as modeling, breaking down the task, etc.), eliminate it, or replace it with simplified or enriching activities provided in the </a:t>
            </a:r>
            <a:r>
              <a:rPr lang="en-US" sz="900" i="1" dirty="0">
                <a:solidFill>
                  <a:prstClr val="black"/>
                </a:solidFill>
              </a:rPr>
              <a:t>Project Document</a:t>
            </a:r>
            <a:r>
              <a:rPr lang="en-US" sz="900" dirty="0">
                <a:solidFill>
                  <a:prstClr val="black"/>
                </a:solidFill>
              </a:rPr>
              <a:t>. For more details, review section </a:t>
            </a:r>
            <a:r>
              <a:rPr lang="en-US" sz="900" i="1" dirty="0">
                <a:solidFill>
                  <a:prstClr val="black"/>
                </a:solidFill>
              </a:rPr>
              <a:t>2.3.1: Students’ Learning Level </a:t>
            </a:r>
            <a:r>
              <a:rPr lang="en-US" sz="900" dirty="0">
                <a:solidFill>
                  <a:prstClr val="black"/>
                </a:solidFill>
              </a:rPr>
              <a:t>in Booklet 2.</a:t>
            </a:r>
          </a:p>
          <a:p>
            <a:pPr lvl="0" algn="ctr"/>
            <a:r>
              <a:rPr lang="en-US" sz="1100" dirty="0">
                <a:solidFill>
                  <a:prstClr val="white"/>
                </a:solidFill>
              </a:rPr>
              <a:t>.</a:t>
            </a:r>
            <a:endParaRPr lang="en-US" sz="1100" dirty="0">
              <a:solidFill>
                <a:prstClr val="black"/>
              </a:solidFill>
            </a:endParaRPr>
          </a:p>
        </p:txBody>
      </p:sp>
      <p:sp>
        <p:nvSpPr>
          <p:cNvPr id="37" name="Google Shape;120;p54">
            <a:extLst>
              <a:ext uri="{FF2B5EF4-FFF2-40B4-BE49-F238E27FC236}">
                <a16:creationId xmlns:a16="http://schemas.microsoft.com/office/drawing/2014/main" id="{15E41416-9987-8942-9642-F1F8711F7860}"/>
              </a:ext>
            </a:extLst>
          </p:cNvPr>
          <p:cNvSpPr txBox="1">
            <a:spLocks/>
          </p:cNvSpPr>
          <p:nvPr/>
        </p:nvSpPr>
        <p:spPr>
          <a:xfrm>
            <a:off x="2007706" y="714941"/>
            <a:ext cx="5285547"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200" b="1" dirty="0">
                <a:solidFill>
                  <a:srgbClr val="C43E38"/>
                </a:solidFill>
                <a:latin typeface="Lustria"/>
                <a:ea typeface="Lustria"/>
                <a:cs typeface="Lustria"/>
                <a:sym typeface="Lustria"/>
              </a:rPr>
              <a:t>3.5.2. KWL Framework for Assessments Purposes</a:t>
            </a:r>
          </a:p>
        </p:txBody>
      </p:sp>
      <p:sp>
        <p:nvSpPr>
          <p:cNvPr id="38" name="Content Placeholder 2">
            <a:extLst>
              <a:ext uri="{FF2B5EF4-FFF2-40B4-BE49-F238E27FC236}">
                <a16:creationId xmlns:a16="http://schemas.microsoft.com/office/drawing/2014/main" id="{8D2ECE03-4C15-3F43-9A26-8E52E9CB8461}"/>
              </a:ext>
            </a:extLst>
          </p:cNvPr>
          <p:cNvSpPr txBox="1">
            <a:spLocks/>
          </p:cNvSpPr>
          <p:nvPr/>
        </p:nvSpPr>
        <p:spPr>
          <a:xfrm>
            <a:off x="1991402" y="1192789"/>
            <a:ext cx="6739768" cy="16525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457200">
              <a:lnSpc>
                <a:spcPct val="150000"/>
              </a:lnSpc>
              <a:spcBef>
                <a:spcPts val="0"/>
              </a:spcBef>
              <a:buFont typeface="Wingdings" pitchFamily="2" charset="2"/>
              <a:buChar char="§"/>
            </a:pPr>
            <a:r>
              <a:rPr lang="en-US" sz="1100" dirty="0">
                <a:solidFill>
                  <a:prstClr val="black"/>
                </a:solidFill>
              </a:rPr>
              <a:t>The </a:t>
            </a:r>
            <a:r>
              <a:rPr lang="en-US" sz="1100" b="1" u="sng" dirty="0">
                <a:solidFill>
                  <a:prstClr val="black"/>
                </a:solidFill>
              </a:rPr>
              <a:t>KWL</a:t>
            </a:r>
            <a:r>
              <a:rPr lang="en-US" sz="1100" b="1" dirty="0">
                <a:solidFill>
                  <a:prstClr val="black"/>
                </a:solidFill>
              </a:rPr>
              <a:t> </a:t>
            </a:r>
            <a:r>
              <a:rPr lang="en-US" sz="1100" dirty="0">
                <a:solidFill>
                  <a:prstClr val="black"/>
                </a:solidFill>
              </a:rPr>
              <a:t>framework in Figure 3.5 was used for the purpose of engaging students. </a:t>
            </a:r>
          </a:p>
          <a:p>
            <a:pPr lvl="0" defTabSz="457200">
              <a:lnSpc>
                <a:spcPct val="150000"/>
              </a:lnSpc>
              <a:spcBef>
                <a:spcPts val="0"/>
              </a:spcBef>
              <a:buFont typeface="Wingdings" pitchFamily="2" charset="2"/>
              <a:buChar char="§"/>
            </a:pPr>
            <a:r>
              <a:rPr lang="en-US" sz="1100" dirty="0">
                <a:solidFill>
                  <a:prstClr val="black"/>
                </a:solidFill>
              </a:rPr>
              <a:t>It is important to understand how this framework is enabling you, as an educator, to conduct assessments to gather what your students already know about a topic or an activity (what I </a:t>
            </a:r>
            <a:r>
              <a:rPr lang="en-US" sz="1100" b="1" u="sng" dirty="0">
                <a:solidFill>
                  <a:prstClr val="black"/>
                </a:solidFill>
              </a:rPr>
              <a:t>K</a:t>
            </a:r>
            <a:r>
              <a:rPr lang="en-US" sz="1100" dirty="0">
                <a:solidFill>
                  <a:prstClr val="black"/>
                </a:solidFill>
              </a:rPr>
              <a:t>now) and how much they learned afterwards (What I </a:t>
            </a:r>
            <a:r>
              <a:rPr lang="en-US" sz="1100" b="1" u="sng" dirty="0">
                <a:solidFill>
                  <a:prstClr val="black"/>
                </a:solidFill>
              </a:rPr>
              <a:t>L</a:t>
            </a:r>
            <a:r>
              <a:rPr lang="en-US" sz="1100" dirty="0">
                <a:solidFill>
                  <a:prstClr val="black"/>
                </a:solidFill>
              </a:rPr>
              <a:t>earned).</a:t>
            </a:r>
          </a:p>
          <a:p>
            <a:pPr lvl="0" defTabSz="457200">
              <a:lnSpc>
                <a:spcPct val="150000"/>
              </a:lnSpc>
              <a:spcBef>
                <a:spcPts val="0"/>
              </a:spcBef>
              <a:buFont typeface="Wingdings" pitchFamily="2" charset="2"/>
              <a:buChar char="§"/>
            </a:pPr>
            <a:r>
              <a:rPr lang="en-US" sz="1100" dirty="0">
                <a:solidFill>
                  <a:prstClr val="black"/>
                </a:solidFill>
              </a:rPr>
              <a:t>There are four times you can apply the</a:t>
            </a:r>
            <a:r>
              <a:rPr lang="en-US" sz="1100" b="1" u="sng" dirty="0">
                <a:solidFill>
                  <a:prstClr val="black"/>
                </a:solidFill>
              </a:rPr>
              <a:t> KWL </a:t>
            </a:r>
            <a:r>
              <a:rPr lang="en-US" sz="1100" dirty="0">
                <a:solidFill>
                  <a:prstClr val="black"/>
                </a:solidFill>
              </a:rPr>
              <a:t>for assessment purposes: </a:t>
            </a:r>
          </a:p>
        </p:txBody>
      </p:sp>
      <p:sp>
        <p:nvSpPr>
          <p:cNvPr id="40" name="Google Shape;120;p54">
            <a:extLst>
              <a:ext uri="{FF2B5EF4-FFF2-40B4-BE49-F238E27FC236}">
                <a16:creationId xmlns:a16="http://schemas.microsoft.com/office/drawing/2014/main" id="{1B1D7692-2BA8-2A47-A754-6E57623E93F0}"/>
              </a:ext>
            </a:extLst>
          </p:cNvPr>
          <p:cNvSpPr txBox="1">
            <a:spLocks/>
          </p:cNvSpPr>
          <p:nvPr/>
        </p:nvSpPr>
        <p:spPr>
          <a:xfrm>
            <a:off x="2005832" y="322693"/>
            <a:ext cx="9119368" cy="37094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sym typeface="Lustria"/>
              </a:rPr>
              <a:t>3.5. Conducting Assessments &amp; Evaluation - Assessments Framework (3/4)</a:t>
            </a:r>
          </a:p>
        </p:txBody>
      </p:sp>
      <p:grpSp>
        <p:nvGrpSpPr>
          <p:cNvPr id="26" name="Group 25">
            <a:extLst>
              <a:ext uri="{FF2B5EF4-FFF2-40B4-BE49-F238E27FC236}">
                <a16:creationId xmlns:a16="http://schemas.microsoft.com/office/drawing/2014/main" id="{D7D9D825-70FB-3E49-A23C-50D762B7E426}"/>
              </a:ext>
            </a:extLst>
          </p:cNvPr>
          <p:cNvGrpSpPr/>
          <p:nvPr/>
        </p:nvGrpSpPr>
        <p:grpSpPr>
          <a:xfrm>
            <a:off x="2133875" y="2742675"/>
            <a:ext cx="10284869" cy="3179975"/>
            <a:chOff x="2133875" y="2178355"/>
            <a:chExt cx="10284869" cy="3179975"/>
          </a:xfrm>
        </p:grpSpPr>
        <p:sp>
          <p:nvSpPr>
            <p:cNvPr id="66" name="Rectangle 65">
              <a:extLst>
                <a:ext uri="{FF2B5EF4-FFF2-40B4-BE49-F238E27FC236}">
                  <a16:creationId xmlns:a16="http://schemas.microsoft.com/office/drawing/2014/main" id="{3EF8424A-09B4-624D-874F-535C802848AB}"/>
                </a:ext>
              </a:extLst>
            </p:cNvPr>
            <p:cNvSpPr/>
            <p:nvPr/>
          </p:nvSpPr>
          <p:spPr>
            <a:xfrm>
              <a:off x="9521309" y="2186592"/>
              <a:ext cx="2326129" cy="3171738"/>
            </a:xfrm>
            <a:prstGeom prst="rect">
              <a:avLst/>
            </a:prstGeom>
            <a:solidFill>
              <a:srgbClr val="E6E6E6">
                <a:alpha val="50196"/>
              </a:srgbClr>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BE41094B-AB1F-D640-87B6-4D72DF5C36AF}"/>
                </a:ext>
              </a:extLst>
            </p:cNvPr>
            <p:cNvSpPr/>
            <p:nvPr/>
          </p:nvSpPr>
          <p:spPr>
            <a:xfrm>
              <a:off x="7078175" y="2178355"/>
              <a:ext cx="2326129" cy="3179975"/>
            </a:xfrm>
            <a:prstGeom prst="rect">
              <a:avLst/>
            </a:prstGeom>
            <a:solidFill>
              <a:srgbClr val="E6E6E6">
                <a:alpha val="50196"/>
              </a:srgbClr>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F68AE5F5-5207-AA4E-9CF8-48ADC1287BD8}"/>
                </a:ext>
              </a:extLst>
            </p:cNvPr>
            <p:cNvSpPr/>
            <p:nvPr/>
          </p:nvSpPr>
          <p:spPr>
            <a:xfrm>
              <a:off x="4622941" y="2178355"/>
              <a:ext cx="2326129" cy="3179975"/>
            </a:xfrm>
            <a:prstGeom prst="rect">
              <a:avLst/>
            </a:prstGeom>
            <a:solidFill>
              <a:srgbClr val="E6E6E6">
                <a:alpha val="50196"/>
              </a:srgbClr>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1ABE79F5-FAA2-DF44-AD20-87DED4FC86D4}"/>
                </a:ext>
              </a:extLst>
            </p:cNvPr>
            <p:cNvSpPr/>
            <p:nvPr/>
          </p:nvSpPr>
          <p:spPr>
            <a:xfrm>
              <a:off x="2133875" y="2186592"/>
              <a:ext cx="2326129" cy="3171738"/>
            </a:xfrm>
            <a:prstGeom prst="rect">
              <a:avLst/>
            </a:prstGeom>
            <a:solidFill>
              <a:srgbClr val="E6E6E6">
                <a:alpha val="50196"/>
              </a:srgbClr>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7DBF4DC7-B214-4542-B00C-BA28AF3EFCE8}"/>
                </a:ext>
              </a:extLst>
            </p:cNvPr>
            <p:cNvSpPr txBox="1"/>
            <p:nvPr/>
          </p:nvSpPr>
          <p:spPr>
            <a:xfrm>
              <a:off x="2491604" y="2236889"/>
              <a:ext cx="1680155" cy="738664"/>
            </a:xfrm>
            <a:prstGeom prst="rect">
              <a:avLst/>
            </a:prstGeom>
            <a:noFill/>
          </p:spPr>
          <p:txBody>
            <a:bodyPr wrap="square">
              <a:spAutoFit/>
            </a:bodyPr>
            <a:lstStyle/>
            <a:p>
              <a:r>
                <a:rPr lang="en-US" sz="1400" dirty="0">
                  <a:solidFill>
                    <a:srgbClr val="EA7E83"/>
                  </a:solidFill>
                </a:rPr>
                <a:t>At the beginning of </a:t>
              </a:r>
              <a:br>
                <a:rPr lang="en-US" sz="1400" dirty="0">
                  <a:solidFill>
                    <a:srgbClr val="EA7E83"/>
                  </a:solidFill>
                </a:rPr>
              </a:br>
              <a:r>
                <a:rPr lang="en-US" sz="1400" dirty="0">
                  <a:solidFill>
                    <a:srgbClr val="EA7E83"/>
                  </a:solidFill>
                </a:rPr>
                <a:t>the project </a:t>
              </a:r>
              <a:br>
                <a:rPr lang="en-US" sz="1400" dirty="0">
                  <a:solidFill>
                    <a:srgbClr val="EA7E83"/>
                  </a:solidFill>
                </a:rPr>
              </a:br>
              <a:r>
                <a:rPr lang="en-US" sz="1400" dirty="0">
                  <a:solidFill>
                    <a:srgbClr val="EA7E83"/>
                  </a:solidFill>
                </a:rPr>
                <a:t>(on the first day)</a:t>
              </a:r>
            </a:p>
          </p:txBody>
        </p:sp>
        <p:sp>
          <p:nvSpPr>
            <p:cNvPr id="45" name="TextBox 44">
              <a:extLst>
                <a:ext uri="{FF2B5EF4-FFF2-40B4-BE49-F238E27FC236}">
                  <a16:creationId xmlns:a16="http://schemas.microsoft.com/office/drawing/2014/main" id="{196066C0-FD32-AF47-98FE-0A94DEE60192}"/>
                </a:ext>
              </a:extLst>
            </p:cNvPr>
            <p:cNvSpPr txBox="1"/>
            <p:nvPr/>
          </p:nvSpPr>
          <p:spPr>
            <a:xfrm>
              <a:off x="5288783" y="2289946"/>
              <a:ext cx="1428515" cy="738664"/>
            </a:xfrm>
            <a:prstGeom prst="rect">
              <a:avLst/>
            </a:prstGeom>
            <a:noFill/>
          </p:spPr>
          <p:txBody>
            <a:bodyPr wrap="square">
              <a:spAutoFit/>
            </a:bodyPr>
            <a:lstStyle/>
            <a:p>
              <a:r>
                <a:rPr lang="en-US" sz="1400" dirty="0">
                  <a:solidFill>
                    <a:srgbClr val="EA7E83"/>
                  </a:solidFill>
                </a:rPr>
                <a:t>At the end of the</a:t>
              </a:r>
              <a:br>
                <a:rPr lang="en-US" sz="1400" dirty="0">
                  <a:solidFill>
                    <a:srgbClr val="EA7E83"/>
                  </a:solidFill>
                </a:rPr>
              </a:br>
              <a:r>
                <a:rPr lang="en-US" sz="1400" dirty="0">
                  <a:solidFill>
                    <a:srgbClr val="EA7E83"/>
                  </a:solidFill>
                </a:rPr>
                <a:t>project </a:t>
              </a:r>
            </a:p>
            <a:p>
              <a:r>
                <a:rPr lang="en-US" sz="1400" dirty="0">
                  <a:solidFill>
                    <a:srgbClr val="EA7E83"/>
                  </a:solidFill>
                </a:rPr>
                <a:t>(on the last day)</a:t>
              </a:r>
            </a:p>
          </p:txBody>
        </p:sp>
        <p:sp>
          <p:nvSpPr>
            <p:cNvPr id="46" name="TextBox 45">
              <a:extLst>
                <a:ext uri="{FF2B5EF4-FFF2-40B4-BE49-F238E27FC236}">
                  <a16:creationId xmlns:a16="http://schemas.microsoft.com/office/drawing/2014/main" id="{29178368-BA7E-EC41-999E-6D9399A28F43}"/>
                </a:ext>
              </a:extLst>
            </p:cNvPr>
            <p:cNvSpPr txBox="1"/>
            <p:nvPr/>
          </p:nvSpPr>
          <p:spPr>
            <a:xfrm>
              <a:off x="7627921" y="2278903"/>
              <a:ext cx="1301050" cy="307777"/>
            </a:xfrm>
            <a:prstGeom prst="rect">
              <a:avLst/>
            </a:prstGeom>
            <a:noFill/>
          </p:spPr>
          <p:txBody>
            <a:bodyPr wrap="square">
              <a:spAutoFit/>
            </a:bodyPr>
            <a:lstStyle/>
            <a:p>
              <a:r>
                <a:rPr lang="en-US" sz="1400" dirty="0">
                  <a:solidFill>
                    <a:srgbClr val="EA7E83"/>
                  </a:solidFill>
                </a:rPr>
                <a:t>On daily basis</a:t>
              </a:r>
            </a:p>
          </p:txBody>
        </p:sp>
        <p:sp>
          <p:nvSpPr>
            <p:cNvPr id="48" name="TextBox 47">
              <a:extLst>
                <a:ext uri="{FF2B5EF4-FFF2-40B4-BE49-F238E27FC236}">
                  <a16:creationId xmlns:a16="http://schemas.microsoft.com/office/drawing/2014/main" id="{8FBE8528-BDD7-0243-88DF-31A63471315C}"/>
                </a:ext>
              </a:extLst>
            </p:cNvPr>
            <p:cNvSpPr txBox="1"/>
            <p:nvPr/>
          </p:nvSpPr>
          <p:spPr>
            <a:xfrm>
              <a:off x="2212917" y="3051931"/>
              <a:ext cx="1938678" cy="1954381"/>
            </a:xfrm>
            <a:prstGeom prst="rect">
              <a:avLst/>
            </a:prstGeom>
            <a:noFill/>
          </p:spPr>
          <p:txBody>
            <a:bodyPr wrap="square">
              <a:spAutoFit/>
            </a:bodyPr>
            <a:lstStyle/>
            <a:p>
              <a:r>
                <a:rPr lang="en-US" sz="1100" dirty="0">
                  <a:solidFill>
                    <a:srgbClr val="43C602"/>
                  </a:solidFill>
                </a:rPr>
                <a:t>“What I </a:t>
              </a:r>
              <a:r>
                <a:rPr lang="en-US" sz="1100" u="sng" dirty="0">
                  <a:solidFill>
                    <a:srgbClr val="43C602"/>
                  </a:solidFill>
                </a:rPr>
                <a:t>K</a:t>
              </a:r>
              <a:r>
                <a:rPr lang="en-US" sz="1100" dirty="0">
                  <a:solidFill>
                    <a:srgbClr val="43C602"/>
                  </a:solidFill>
                </a:rPr>
                <a:t>now” </a:t>
              </a:r>
              <a:r>
                <a:rPr lang="en-US" sz="1100" dirty="0"/>
                <a:t>will help you assess students’ previous learning before you start the project. This interactive, initial assessment can complement any other forms of initial assessments you have conducted before the program. It can help you identify which topics are new to your students.</a:t>
              </a:r>
            </a:p>
          </p:txBody>
        </p:sp>
        <p:sp>
          <p:nvSpPr>
            <p:cNvPr id="49" name="TextBox 48">
              <a:extLst>
                <a:ext uri="{FF2B5EF4-FFF2-40B4-BE49-F238E27FC236}">
                  <a16:creationId xmlns:a16="http://schemas.microsoft.com/office/drawing/2014/main" id="{40427669-B602-7741-B182-D573F3E132A6}"/>
                </a:ext>
              </a:extLst>
            </p:cNvPr>
            <p:cNvSpPr txBox="1"/>
            <p:nvPr/>
          </p:nvSpPr>
          <p:spPr>
            <a:xfrm>
              <a:off x="4697270" y="3059704"/>
              <a:ext cx="1959636" cy="600164"/>
            </a:xfrm>
            <a:prstGeom prst="rect">
              <a:avLst/>
            </a:prstGeom>
            <a:noFill/>
          </p:spPr>
          <p:txBody>
            <a:bodyPr wrap="square">
              <a:spAutoFit/>
            </a:bodyPr>
            <a:lstStyle/>
            <a:p>
              <a:r>
                <a:rPr lang="en-US" sz="1100" b="1" dirty="0">
                  <a:solidFill>
                    <a:srgbClr val="43C602"/>
                  </a:solidFill>
                </a:rPr>
                <a:t>“</a:t>
              </a:r>
              <a:r>
                <a:rPr lang="en-US" sz="1100" dirty="0">
                  <a:solidFill>
                    <a:srgbClr val="43C602"/>
                  </a:solidFill>
                </a:rPr>
                <a:t>What I </a:t>
              </a:r>
              <a:r>
                <a:rPr lang="en-US" sz="1100" b="1" u="sng" dirty="0">
                  <a:solidFill>
                    <a:srgbClr val="43C602"/>
                  </a:solidFill>
                </a:rPr>
                <a:t>L</a:t>
              </a:r>
              <a:r>
                <a:rPr lang="en-US" sz="1100" dirty="0">
                  <a:solidFill>
                    <a:srgbClr val="43C602"/>
                  </a:solidFill>
                </a:rPr>
                <a:t>earned” </a:t>
              </a:r>
              <a:r>
                <a:rPr lang="en-US" sz="1100" dirty="0"/>
                <a:t>will help you assess what students learned throughout the project. </a:t>
              </a:r>
            </a:p>
          </p:txBody>
        </p:sp>
        <p:sp>
          <p:nvSpPr>
            <p:cNvPr id="50" name="TextBox 49">
              <a:extLst>
                <a:ext uri="{FF2B5EF4-FFF2-40B4-BE49-F238E27FC236}">
                  <a16:creationId xmlns:a16="http://schemas.microsoft.com/office/drawing/2014/main" id="{D44FCEBF-EB21-AA4A-8A28-0864DAA98518}"/>
                </a:ext>
              </a:extLst>
            </p:cNvPr>
            <p:cNvSpPr txBox="1"/>
            <p:nvPr/>
          </p:nvSpPr>
          <p:spPr>
            <a:xfrm>
              <a:off x="7089389" y="2792210"/>
              <a:ext cx="2366255" cy="1615827"/>
            </a:xfrm>
            <a:prstGeom prst="rect">
              <a:avLst/>
            </a:prstGeom>
            <a:noFill/>
          </p:spPr>
          <p:txBody>
            <a:bodyPr wrap="square">
              <a:spAutoFit/>
            </a:bodyPr>
            <a:lstStyle/>
            <a:p>
              <a:r>
                <a:rPr lang="en-US" sz="1100" dirty="0"/>
                <a:t>Before you start the set of activities of the day, you can prompt students with – </a:t>
              </a:r>
              <a:r>
                <a:rPr lang="en-US" sz="1100" dirty="0">
                  <a:solidFill>
                    <a:srgbClr val="43C602"/>
                  </a:solidFill>
                </a:rPr>
                <a:t>“What I Know” </a:t>
              </a:r>
              <a:r>
                <a:rPr lang="en-US" sz="1100" dirty="0"/>
                <a:t>to establish a daily initial assessment. At the end of the day, you prompt them to answer the question </a:t>
              </a:r>
              <a:r>
                <a:rPr lang="en-US" sz="1100" dirty="0">
                  <a:solidFill>
                    <a:srgbClr val="43C602"/>
                  </a:solidFill>
                </a:rPr>
                <a:t>“What I Learned” </a:t>
              </a:r>
              <a:r>
                <a:rPr lang="en-US" sz="1100" dirty="0"/>
                <a:t>to help you assess what they have learned on each day of the project.</a:t>
              </a:r>
            </a:p>
            <a:p>
              <a:endParaRPr lang="en-US" sz="1100" dirty="0"/>
            </a:p>
          </p:txBody>
        </p:sp>
        <p:pic>
          <p:nvPicPr>
            <p:cNvPr id="52" name="Graphic 51" descr="Play with solid fill">
              <a:extLst>
                <a:ext uri="{FF2B5EF4-FFF2-40B4-BE49-F238E27FC236}">
                  <a16:creationId xmlns:a16="http://schemas.microsoft.com/office/drawing/2014/main" id="{5490D14A-82DE-D849-A0A9-8D3898ED134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43494" y="2268361"/>
              <a:ext cx="457200" cy="457200"/>
            </a:xfrm>
            <a:prstGeom prst="rect">
              <a:avLst/>
            </a:prstGeom>
          </p:spPr>
        </p:pic>
        <p:pic>
          <p:nvPicPr>
            <p:cNvPr id="53" name="Graphic 52" descr="Race Flag with solid fill">
              <a:extLst>
                <a:ext uri="{FF2B5EF4-FFF2-40B4-BE49-F238E27FC236}">
                  <a16:creationId xmlns:a16="http://schemas.microsoft.com/office/drawing/2014/main" id="{A2CAD1DA-A48F-034F-B638-D286B0C91C6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87255" y="2191303"/>
              <a:ext cx="636977" cy="636977"/>
            </a:xfrm>
            <a:prstGeom prst="rect">
              <a:avLst/>
            </a:prstGeom>
          </p:spPr>
        </p:pic>
        <p:sp>
          <p:nvSpPr>
            <p:cNvPr id="47" name="TextBox 46">
              <a:extLst>
                <a:ext uri="{FF2B5EF4-FFF2-40B4-BE49-F238E27FC236}">
                  <a16:creationId xmlns:a16="http://schemas.microsoft.com/office/drawing/2014/main" id="{3D04A65B-6E04-7D4A-901D-1D7FD88BD585}"/>
                </a:ext>
              </a:extLst>
            </p:cNvPr>
            <p:cNvSpPr txBox="1"/>
            <p:nvPr/>
          </p:nvSpPr>
          <p:spPr>
            <a:xfrm>
              <a:off x="10004129" y="2187015"/>
              <a:ext cx="2414615" cy="523220"/>
            </a:xfrm>
            <a:prstGeom prst="rect">
              <a:avLst/>
            </a:prstGeom>
            <a:noFill/>
          </p:spPr>
          <p:txBody>
            <a:bodyPr wrap="square">
              <a:spAutoFit/>
            </a:bodyPr>
            <a:lstStyle/>
            <a:p>
              <a:r>
                <a:rPr lang="en-US" sz="1400" dirty="0">
                  <a:solidFill>
                    <a:srgbClr val="EA7E83"/>
                  </a:solidFill>
                </a:rPr>
                <a:t>Before &amp; after specific activities</a:t>
              </a:r>
            </a:p>
          </p:txBody>
        </p:sp>
        <p:sp>
          <p:nvSpPr>
            <p:cNvPr id="51" name="TextBox 50">
              <a:extLst>
                <a:ext uri="{FF2B5EF4-FFF2-40B4-BE49-F238E27FC236}">
                  <a16:creationId xmlns:a16="http://schemas.microsoft.com/office/drawing/2014/main" id="{78F9A12A-C0A3-5740-AF99-4804AD8AFE69}"/>
                </a:ext>
              </a:extLst>
            </p:cNvPr>
            <p:cNvSpPr txBox="1"/>
            <p:nvPr/>
          </p:nvSpPr>
          <p:spPr>
            <a:xfrm>
              <a:off x="9541187" y="2726840"/>
              <a:ext cx="2295101" cy="2292935"/>
            </a:xfrm>
            <a:prstGeom prst="rect">
              <a:avLst/>
            </a:prstGeom>
            <a:noFill/>
          </p:spPr>
          <p:txBody>
            <a:bodyPr wrap="square">
              <a:spAutoFit/>
            </a:bodyPr>
            <a:lstStyle/>
            <a:p>
              <a:pPr lvl="0"/>
              <a:r>
                <a:rPr lang="en-US" sz="1100" dirty="0">
                  <a:solidFill>
                    <a:prstClr val="black"/>
                  </a:solidFill>
                </a:rPr>
                <a:t>You might not be too sure about students’ previous knowledge about certain activities. To help you fill these gaps in students’ previous knowledge related to a certain activity, you can apply </a:t>
              </a:r>
              <a:r>
                <a:rPr lang="en-US" sz="1100" b="1" u="sng" dirty="0">
                  <a:solidFill>
                    <a:prstClr val="black"/>
                  </a:solidFill>
                </a:rPr>
                <a:t>KWL</a:t>
              </a:r>
              <a:r>
                <a:rPr lang="en-US" sz="1100" dirty="0">
                  <a:solidFill>
                    <a:prstClr val="black"/>
                  </a:solidFill>
                </a:rPr>
                <a:t> framework before you start the activity; </a:t>
              </a:r>
              <a:r>
                <a:rPr lang="en-US" sz="1100" dirty="0">
                  <a:solidFill>
                    <a:srgbClr val="44C503"/>
                  </a:solidFill>
                </a:rPr>
                <a:t>“What I </a:t>
              </a:r>
              <a:r>
                <a:rPr lang="en-US" sz="1100" b="1" u="sng" dirty="0">
                  <a:solidFill>
                    <a:srgbClr val="44C503"/>
                  </a:solidFill>
                </a:rPr>
                <a:t>K</a:t>
              </a:r>
              <a:r>
                <a:rPr lang="en-US" sz="1100" dirty="0">
                  <a:solidFill>
                    <a:srgbClr val="44C503"/>
                  </a:solidFill>
                </a:rPr>
                <a:t>now” </a:t>
              </a:r>
              <a:r>
                <a:rPr lang="en-US" sz="1100" dirty="0">
                  <a:solidFill>
                    <a:prstClr val="black"/>
                  </a:solidFill>
                </a:rPr>
                <a:t>and </a:t>
              </a:r>
              <a:r>
                <a:rPr lang="en-US" sz="1100" dirty="0">
                  <a:solidFill>
                    <a:srgbClr val="44C503"/>
                  </a:solidFill>
                </a:rPr>
                <a:t>“What I </a:t>
              </a:r>
              <a:r>
                <a:rPr lang="en-US" sz="1100" b="1" u="sng" dirty="0">
                  <a:solidFill>
                    <a:srgbClr val="44C503"/>
                  </a:solidFill>
                </a:rPr>
                <a:t>W</a:t>
              </a:r>
              <a:r>
                <a:rPr lang="en-US" sz="1100" dirty="0">
                  <a:solidFill>
                    <a:srgbClr val="44C503"/>
                  </a:solidFill>
                </a:rPr>
                <a:t>ant to Know</a:t>
              </a:r>
              <a:r>
                <a:rPr lang="en-US" sz="1100" dirty="0">
                  <a:solidFill>
                    <a:prstClr val="black"/>
                  </a:solidFill>
                </a:rPr>
                <a:t>”. You can also assess what they have learned from the activity by prompting the students to answer </a:t>
              </a:r>
              <a:r>
                <a:rPr lang="en-US" sz="1100" dirty="0">
                  <a:solidFill>
                    <a:srgbClr val="44C503"/>
                  </a:solidFill>
                </a:rPr>
                <a:t>“What I </a:t>
              </a:r>
              <a:r>
                <a:rPr lang="en-US" sz="1100" b="1" u="sng" dirty="0">
                  <a:solidFill>
                    <a:srgbClr val="44C503"/>
                  </a:solidFill>
                </a:rPr>
                <a:t>L</a:t>
              </a:r>
              <a:r>
                <a:rPr lang="en-US" sz="1100" dirty="0">
                  <a:solidFill>
                    <a:srgbClr val="44C503"/>
                  </a:solidFill>
                </a:rPr>
                <a:t>earned” </a:t>
              </a:r>
              <a:r>
                <a:rPr lang="en-US" sz="1100" dirty="0">
                  <a:solidFill>
                    <a:prstClr val="black"/>
                  </a:solidFill>
                </a:rPr>
                <a:t>question at the end of the activity.</a:t>
              </a:r>
            </a:p>
          </p:txBody>
        </p:sp>
        <p:pic>
          <p:nvPicPr>
            <p:cNvPr id="54" name="Graphic 53" descr="Cut with solid fill">
              <a:extLst>
                <a:ext uri="{FF2B5EF4-FFF2-40B4-BE49-F238E27FC236}">
                  <a16:creationId xmlns:a16="http://schemas.microsoft.com/office/drawing/2014/main" id="{C6E73426-0369-AF46-9D24-D88D88CF528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73807" y="2184910"/>
              <a:ext cx="457200" cy="457200"/>
            </a:xfrm>
            <a:prstGeom prst="rect">
              <a:avLst/>
            </a:prstGeom>
          </p:spPr>
        </p:pic>
        <p:pic>
          <p:nvPicPr>
            <p:cNvPr id="55" name="Graphic 54" descr="Future with solid fill">
              <a:extLst>
                <a:ext uri="{FF2B5EF4-FFF2-40B4-BE49-F238E27FC236}">
                  <a16:creationId xmlns:a16="http://schemas.microsoft.com/office/drawing/2014/main" id="{04A1120B-DCB2-F94C-84A3-F6315893C3A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18647" y="2241132"/>
              <a:ext cx="457200" cy="457200"/>
            </a:xfrm>
            <a:prstGeom prst="rect">
              <a:avLst/>
            </a:prstGeom>
          </p:spPr>
        </p:pic>
      </p:grpSp>
      <p:sp>
        <p:nvSpPr>
          <p:cNvPr id="67" name="Rectangle 66">
            <a:extLst>
              <a:ext uri="{FF2B5EF4-FFF2-40B4-BE49-F238E27FC236}">
                <a16:creationId xmlns:a16="http://schemas.microsoft.com/office/drawing/2014/main" id="{3168A328-25EC-1147-8CD7-DFBAE806A712}"/>
              </a:ext>
            </a:extLst>
          </p:cNvPr>
          <p:cNvSpPr/>
          <p:nvPr/>
        </p:nvSpPr>
        <p:spPr>
          <a:xfrm>
            <a:off x="12294112" y="2289946"/>
            <a:ext cx="1221480" cy="2139047"/>
          </a:xfrm>
          <a:prstGeom prst="rect">
            <a:avLst/>
          </a:prstGeom>
        </p:spPr>
        <p:txBody>
          <a:bodyPr wrap="square">
            <a:spAutoFit/>
          </a:bodyPr>
          <a:lstStyle/>
          <a:p>
            <a:pPr lvl="0" algn="ctr"/>
            <a:r>
              <a:rPr lang="en-US" sz="1600" b="1" dirty="0">
                <a:solidFill>
                  <a:srgbClr val="D9232D"/>
                </a:solidFill>
              </a:rPr>
              <a:t> Remember: </a:t>
            </a:r>
          </a:p>
          <a:p>
            <a:pPr lvl="0" algn="ctr"/>
            <a:r>
              <a:rPr lang="en-US" sz="900" dirty="0">
                <a:solidFill>
                  <a:prstClr val="black"/>
                </a:solidFill>
              </a:rPr>
              <a:t>   You can always refer to the baseline assessment to see which skills are not developed yet and you need to pay extra attention on developing them. You need to use </a:t>
            </a:r>
            <a:r>
              <a:rPr lang="en-US" sz="900" b="1" u="sng" dirty="0">
                <a:solidFill>
                  <a:prstClr val="black"/>
                </a:solidFill>
              </a:rPr>
              <a:t>KWL</a:t>
            </a:r>
            <a:r>
              <a:rPr lang="en-US" sz="900" dirty="0">
                <a:solidFill>
                  <a:prstClr val="black"/>
                </a:solidFill>
              </a:rPr>
              <a:t> to ensure that your students grow in these identified weak areas.</a:t>
            </a:r>
            <a:endParaRPr lang="en-US" sz="900" dirty="0"/>
          </a:p>
        </p:txBody>
      </p:sp>
      <p:pic>
        <p:nvPicPr>
          <p:cNvPr id="69" name="Graphic 68" descr="Lightbulb with solid fill">
            <a:extLst>
              <a:ext uri="{FF2B5EF4-FFF2-40B4-BE49-F238E27FC236}">
                <a16:creationId xmlns:a16="http://schemas.microsoft.com/office/drawing/2014/main" id="{5D126AE4-C9EF-AF40-BB70-5AA5A342257B}"/>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641656" y="5440328"/>
            <a:ext cx="519872" cy="519872"/>
          </a:xfrm>
          <a:prstGeom prst="rect">
            <a:avLst/>
          </a:prstGeom>
        </p:spPr>
      </p:pic>
      <p:pic>
        <p:nvPicPr>
          <p:cNvPr id="70" name="Graphic 69" descr="Alarm clock with solid fill">
            <a:extLst>
              <a:ext uri="{FF2B5EF4-FFF2-40B4-BE49-F238E27FC236}">
                <a16:creationId xmlns:a16="http://schemas.microsoft.com/office/drawing/2014/main" id="{2BA1227E-DB9A-4545-A23C-105A0EF2067A}"/>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568349" y="1689563"/>
            <a:ext cx="666487" cy="666487"/>
          </a:xfrm>
          <a:prstGeom prst="rect">
            <a:avLst/>
          </a:prstGeom>
        </p:spPr>
      </p:pic>
      <p:sp>
        <p:nvSpPr>
          <p:cNvPr id="71" name="Content Placeholder 2">
            <a:extLst>
              <a:ext uri="{FF2B5EF4-FFF2-40B4-BE49-F238E27FC236}">
                <a16:creationId xmlns:a16="http://schemas.microsoft.com/office/drawing/2014/main" id="{0FAB3581-360F-A242-86F3-A9C7CB027DF7}"/>
              </a:ext>
            </a:extLst>
          </p:cNvPr>
          <p:cNvSpPr txBox="1">
            <a:spLocks/>
          </p:cNvSpPr>
          <p:nvPr/>
        </p:nvSpPr>
        <p:spPr>
          <a:xfrm>
            <a:off x="2133875" y="6028391"/>
            <a:ext cx="7072334" cy="10147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lnSpc>
                <a:spcPct val="150000"/>
              </a:lnSpc>
              <a:spcBef>
                <a:spcPts val="0"/>
              </a:spcBef>
            </a:pPr>
            <a:r>
              <a:rPr lang="en-US" sz="1100" dirty="0">
                <a:solidFill>
                  <a:prstClr val="black"/>
                </a:solidFill>
              </a:rPr>
              <a:t>Make sure not to wait until the end of the project to assess if learners are understanding the instructions. </a:t>
            </a:r>
          </a:p>
          <a:p>
            <a:pPr defTabSz="457200">
              <a:lnSpc>
                <a:spcPct val="150000"/>
              </a:lnSpc>
              <a:spcBef>
                <a:spcPts val="0"/>
              </a:spcBef>
            </a:pPr>
            <a:r>
              <a:rPr lang="en-US" sz="1100" dirty="0">
                <a:solidFill>
                  <a:prstClr val="black"/>
                </a:solidFill>
              </a:rPr>
              <a:t>If you use the (</a:t>
            </a:r>
            <a:r>
              <a:rPr lang="en-US" sz="1100" b="1" u="sng" dirty="0">
                <a:solidFill>
                  <a:prstClr val="black"/>
                </a:solidFill>
              </a:rPr>
              <a:t>L</a:t>
            </a:r>
            <a:r>
              <a:rPr lang="en-US" sz="1100" dirty="0">
                <a:solidFill>
                  <a:prstClr val="black"/>
                </a:solidFill>
              </a:rPr>
              <a:t>: “What I </a:t>
            </a:r>
            <a:r>
              <a:rPr lang="en-US" sz="1100" b="1" u="sng" dirty="0">
                <a:solidFill>
                  <a:prstClr val="black"/>
                </a:solidFill>
              </a:rPr>
              <a:t>L</a:t>
            </a:r>
            <a:r>
              <a:rPr lang="en-US" sz="1100" dirty="0">
                <a:solidFill>
                  <a:prstClr val="black"/>
                </a:solidFill>
              </a:rPr>
              <a:t>earned”) after every activity, or at least after challenging ones, it will give you guidance on whether you need to regroup students or re-explain activity; you might need to further adjust the activity if you find out that students did not learn its targeted outcome(s).  </a:t>
            </a:r>
          </a:p>
        </p:txBody>
      </p:sp>
      <p:pic>
        <p:nvPicPr>
          <p:cNvPr id="72" name="Picture 2" descr="Reading Educator">
            <a:extLst>
              <a:ext uri="{FF2B5EF4-FFF2-40B4-BE49-F238E27FC236}">
                <a16:creationId xmlns:a16="http://schemas.microsoft.com/office/drawing/2014/main" id="{BFECC5BD-4C4C-1A49-9EA8-CA2034A19A64}"/>
              </a:ext>
            </a:extLst>
          </p:cNvPr>
          <p:cNvPicPr>
            <a:picLocks noChangeAspect="1" noChangeArrowheads="1"/>
          </p:cNvPicPr>
          <p:nvPr/>
        </p:nvPicPr>
        <p:blipFill>
          <a:blip r:embed="rId1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03373" y="929624"/>
            <a:ext cx="2844065" cy="1354317"/>
          </a:xfrm>
          <a:prstGeom prst="rect">
            <a:avLst/>
          </a:prstGeom>
          <a:noFill/>
          <a:extLst>
            <a:ext uri="{909E8E84-426E-40dd-AFC4-6F175D3DCCD1}">
              <a14:hiddenFill xmlns=""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2FF32994-1A0B-A246-AE8B-207D2AF5EDF1}"/>
              </a:ext>
            </a:extLst>
          </p:cNvPr>
          <p:cNvSpPr txBox="1"/>
          <p:nvPr/>
        </p:nvSpPr>
        <p:spPr>
          <a:xfrm>
            <a:off x="8992224" y="2316751"/>
            <a:ext cx="2844065" cy="246221"/>
          </a:xfrm>
          <a:prstGeom prst="rect">
            <a:avLst/>
          </a:prstGeom>
          <a:noFill/>
        </p:spPr>
        <p:txBody>
          <a:bodyPr wrap="square" rtlCol="0">
            <a:spAutoFit/>
          </a:bodyPr>
          <a:lstStyle/>
          <a:p>
            <a:pPr algn="ctr"/>
            <a:r>
              <a:rPr lang="en-US" sz="1000" b="1" dirty="0"/>
              <a:t>Figure 3.5: </a:t>
            </a:r>
            <a:r>
              <a:rPr lang="en-US" sz="1000" dirty="0"/>
              <a:t>KWL Framework Questions</a:t>
            </a:r>
          </a:p>
        </p:txBody>
      </p:sp>
      <p:pic>
        <p:nvPicPr>
          <p:cNvPr id="74" name="Graphic 73" descr="Alarm clock with solid fill">
            <a:extLst>
              <a:ext uri="{FF2B5EF4-FFF2-40B4-BE49-F238E27FC236}">
                <a16:creationId xmlns:a16="http://schemas.microsoft.com/office/drawing/2014/main" id="{E31393BF-44F9-FF4E-8D6C-978898A3CE4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88563" y="6808475"/>
            <a:ext cx="299582" cy="331180"/>
          </a:xfrm>
          <a:prstGeom prst="rect">
            <a:avLst/>
          </a:prstGeom>
        </p:spPr>
      </p:pic>
      <p:pic>
        <p:nvPicPr>
          <p:cNvPr id="75" name="Graphic 74" descr="Lightbulb with solid fill">
            <a:extLst>
              <a:ext uri="{FF2B5EF4-FFF2-40B4-BE49-F238E27FC236}">
                <a16:creationId xmlns:a16="http://schemas.microsoft.com/office/drawing/2014/main" id="{5B42665E-A72F-C842-B689-B3EFF31CD94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91713" y="6834159"/>
            <a:ext cx="267789" cy="296034"/>
          </a:xfrm>
          <a:prstGeom prst="rect">
            <a:avLst/>
          </a:prstGeom>
        </p:spPr>
      </p:pic>
      <p:grpSp>
        <p:nvGrpSpPr>
          <p:cNvPr id="6" name="Group 5">
            <a:extLst>
              <a:ext uri="{FF2B5EF4-FFF2-40B4-BE49-F238E27FC236}">
                <a16:creationId xmlns:a16="http://schemas.microsoft.com/office/drawing/2014/main" id="{03B22711-BD12-488E-8315-E9988EFE46C9}"/>
              </a:ext>
            </a:extLst>
          </p:cNvPr>
          <p:cNvGrpSpPr/>
          <p:nvPr/>
        </p:nvGrpSpPr>
        <p:grpSpPr>
          <a:xfrm>
            <a:off x="3175106" y="7258049"/>
            <a:ext cx="7829550" cy="3144829"/>
            <a:chOff x="3295650" y="7165339"/>
            <a:chExt cx="7829550" cy="3144829"/>
          </a:xfrm>
        </p:grpSpPr>
        <p:sp>
          <p:nvSpPr>
            <p:cNvPr id="3" name="Rectangle 2">
              <a:extLst>
                <a:ext uri="{FF2B5EF4-FFF2-40B4-BE49-F238E27FC236}">
                  <a16:creationId xmlns:a16="http://schemas.microsoft.com/office/drawing/2014/main" id="{75545481-81C2-42AD-A6E6-0A15B2EE0616}"/>
                </a:ext>
              </a:extLst>
            </p:cNvPr>
            <p:cNvSpPr/>
            <p:nvPr/>
          </p:nvSpPr>
          <p:spPr>
            <a:xfrm>
              <a:off x="3295650" y="7165339"/>
              <a:ext cx="7829550" cy="3144829"/>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 name="Picture 75" descr="Text, letter&#10;&#10;Description automatically generated">
              <a:extLst>
                <a:ext uri="{FF2B5EF4-FFF2-40B4-BE49-F238E27FC236}">
                  <a16:creationId xmlns:a16="http://schemas.microsoft.com/office/drawing/2014/main" id="{78711262-6D66-2543-9BFC-7D39FA312EBC}"/>
                </a:ext>
              </a:extLst>
            </p:cNvPr>
            <p:cNvPicPr>
              <a:picLocks noChangeAspect="1"/>
            </p:cNvPicPr>
            <p:nvPr/>
          </p:nvPicPr>
          <p:blipFill rotWithShape="1">
            <a:blip r:embed="rId15" cstate="hqprint">
              <a:extLst>
                <a:ext uri="{BEBA8EAE-BF5A-486C-A8C5-ECC9F3942E4B}">
                  <a14:imgProps xmlns:a14="http://schemas.microsoft.com/office/drawing/2010/main">
                    <a14:imgLayer r:embed="rId16">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l="2916" t="7226"/>
            <a:stretch/>
          </p:blipFill>
          <p:spPr>
            <a:xfrm rot="5400000">
              <a:off x="2978530" y="7707976"/>
              <a:ext cx="2904033" cy="2081343"/>
            </a:xfrm>
            <a:prstGeom prst="rect">
              <a:avLst/>
            </a:prstGeom>
            <a:ln w="88900">
              <a:noFill/>
            </a:ln>
          </p:spPr>
        </p:pic>
        <p:pic>
          <p:nvPicPr>
            <p:cNvPr id="39" name="Picture 38" descr="A picture containing text&#10;&#10;Description automatically generated">
              <a:extLst>
                <a:ext uri="{FF2B5EF4-FFF2-40B4-BE49-F238E27FC236}">
                  <a16:creationId xmlns:a16="http://schemas.microsoft.com/office/drawing/2014/main" id="{37C00324-1157-4677-9B7A-C922552C5C3A}"/>
                </a:ext>
              </a:extLst>
            </p:cNvPr>
            <p:cNvPicPr>
              <a:picLocks noChangeAspect="1"/>
            </p:cNvPicPr>
            <p:nvPr/>
          </p:nvPicPr>
          <p:blipFill rotWithShape="1">
            <a:blip r:embed="rId17">
              <a:extLst>
                <a:ext uri="{28A0092B-C50C-407E-A947-70E740481C1C}">
                  <a14:useLocalDpi xmlns:a14="http://schemas.microsoft.com/office/drawing/2010/main" val="0"/>
                </a:ext>
              </a:extLst>
            </a:blip>
            <a:srcRect l="29444" t="-1" r="12096" b="24322"/>
            <a:stretch/>
          </p:blipFill>
          <p:spPr>
            <a:xfrm>
              <a:off x="5597113" y="7284018"/>
              <a:ext cx="5411717" cy="2929259"/>
            </a:xfrm>
            <a:prstGeom prst="rect">
              <a:avLst/>
            </a:prstGeom>
            <a:solidFill>
              <a:srgbClr val="E6E6E6"/>
            </a:solidFill>
            <a:ln w="76200">
              <a:noFill/>
            </a:ln>
          </p:spPr>
        </p:pic>
      </p:grpSp>
      <p:sp>
        <p:nvSpPr>
          <p:cNvPr id="41" name="Slide Number Placeholder 1">
            <a:extLst>
              <a:ext uri="{FF2B5EF4-FFF2-40B4-BE49-F238E27FC236}">
                <a16:creationId xmlns:a16="http://schemas.microsoft.com/office/drawing/2014/main" id="{64E49320-46FC-4C1B-AB03-34DC5349F079}"/>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43</a:t>
            </a:fld>
            <a:endParaRPr lang="en-US" dirty="0"/>
          </a:p>
        </p:txBody>
      </p:sp>
    </p:spTree>
    <p:extLst>
      <p:ext uri="{BB962C8B-B14F-4D97-AF65-F5344CB8AC3E}">
        <p14:creationId xmlns:p14="http://schemas.microsoft.com/office/powerpoint/2010/main" val="2426118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828214-AAFB-9449-BDED-304E50930C4C}"/>
              </a:ext>
            </a:extLst>
          </p:cNvPr>
          <p:cNvSpPr/>
          <p:nvPr/>
        </p:nvSpPr>
        <p:spPr>
          <a:xfrm>
            <a:off x="2281230" y="7437496"/>
            <a:ext cx="9870417" cy="428384"/>
          </a:xfrm>
          <a:prstGeom prst="rect">
            <a:avLst/>
          </a:prstGeom>
          <a:solidFill>
            <a:srgbClr val="E6E6E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228CC586-E11E-2942-9300-85748EC4E15E}"/>
              </a:ext>
            </a:extLst>
          </p:cNvPr>
          <p:cNvSpPr/>
          <p:nvPr/>
        </p:nvSpPr>
        <p:spPr>
          <a:xfrm>
            <a:off x="12097343" y="0"/>
            <a:ext cx="1618657" cy="10515600"/>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43C60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3 – Project Implementation</a:t>
            </a:r>
          </a:p>
        </p:txBody>
      </p:sp>
      <p:sp>
        <p:nvSpPr>
          <p:cNvPr id="2" name="Rectangle 1">
            <a:extLst>
              <a:ext uri="{FF2B5EF4-FFF2-40B4-BE49-F238E27FC236}">
                <a16:creationId xmlns:a16="http://schemas.microsoft.com/office/drawing/2014/main" id="{C41F55DC-4203-BE4B-ACBD-6953C0DACF66}"/>
              </a:ext>
            </a:extLst>
          </p:cNvPr>
          <p:cNvSpPr/>
          <p:nvPr/>
        </p:nvSpPr>
        <p:spPr>
          <a:xfrm>
            <a:off x="12146845" y="5925228"/>
            <a:ext cx="1569156" cy="2986651"/>
          </a:xfrm>
          <a:prstGeom prst="rect">
            <a:avLst/>
          </a:prstGeom>
        </p:spPr>
        <p:txBody>
          <a:bodyPr wrap="square" rIns="180000">
            <a:spAutoFit/>
          </a:bodyPr>
          <a:lstStyle/>
          <a:p>
            <a:pPr lvl="0" algn="ctr"/>
            <a:r>
              <a:rPr lang="en-US" sz="1600" b="1" dirty="0">
                <a:solidFill>
                  <a:srgbClr val="E61831"/>
                </a:solidFill>
              </a:rPr>
              <a:t>Tip: </a:t>
            </a:r>
          </a:p>
          <a:p>
            <a:pPr lvl="0" algn="ctr">
              <a:lnSpc>
                <a:spcPct val="120000"/>
              </a:lnSpc>
            </a:pPr>
            <a:r>
              <a:rPr lang="en-US" sz="900" dirty="0">
                <a:solidFill>
                  <a:prstClr val="black"/>
                </a:solidFill>
              </a:rPr>
              <a:t>The baseline will be conducted before you start project 1 and the end-line after you finish the last project, but this does not give you an idea about what helped students progress throughout their IFERB journey. Therefore, you will need to use quizzes to monitor students’ growth and keep adjusting the following projects based on your findings to achieve higher students’ growth.</a:t>
            </a:r>
          </a:p>
        </p:txBody>
      </p:sp>
      <p:pic>
        <p:nvPicPr>
          <p:cNvPr id="69" name="Graphic 68" descr="Lightbulb with solid fill">
            <a:extLst>
              <a:ext uri="{FF2B5EF4-FFF2-40B4-BE49-F238E27FC236}">
                <a16:creationId xmlns:a16="http://schemas.microsoft.com/office/drawing/2014/main" id="{5D126AE4-C9EF-AF40-BB70-5AA5A342257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41656" y="5405356"/>
            <a:ext cx="519872" cy="519872"/>
          </a:xfrm>
          <a:prstGeom prst="rect">
            <a:avLst/>
          </a:prstGeom>
        </p:spPr>
      </p:pic>
      <p:sp>
        <p:nvSpPr>
          <p:cNvPr id="36" name="Google Shape;120;p54">
            <a:extLst>
              <a:ext uri="{FF2B5EF4-FFF2-40B4-BE49-F238E27FC236}">
                <a16:creationId xmlns:a16="http://schemas.microsoft.com/office/drawing/2014/main" id="{01A5570E-BF51-B549-8077-5A45DB476431}"/>
              </a:ext>
            </a:extLst>
          </p:cNvPr>
          <p:cNvSpPr txBox="1">
            <a:spLocks/>
          </p:cNvSpPr>
          <p:nvPr/>
        </p:nvSpPr>
        <p:spPr>
          <a:xfrm>
            <a:off x="1976551" y="378828"/>
            <a:ext cx="5285547"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200" b="1" dirty="0">
                <a:solidFill>
                  <a:srgbClr val="C43E38"/>
                </a:solidFill>
                <a:latin typeface="Lustria"/>
                <a:ea typeface="Lustria"/>
                <a:cs typeface="Lustria"/>
                <a:sym typeface="Lustria"/>
              </a:rPr>
              <a:t>3.5.3. Daily Observations </a:t>
            </a:r>
          </a:p>
        </p:txBody>
      </p:sp>
      <p:sp>
        <p:nvSpPr>
          <p:cNvPr id="39" name="Content Placeholder 2">
            <a:extLst>
              <a:ext uri="{FF2B5EF4-FFF2-40B4-BE49-F238E27FC236}">
                <a16:creationId xmlns:a16="http://schemas.microsoft.com/office/drawing/2014/main" id="{3F6DCB75-D1A9-C54C-A3F2-1D1CEFCB6C7E}"/>
              </a:ext>
            </a:extLst>
          </p:cNvPr>
          <p:cNvSpPr txBox="1">
            <a:spLocks/>
          </p:cNvSpPr>
          <p:nvPr/>
        </p:nvSpPr>
        <p:spPr>
          <a:xfrm>
            <a:off x="1976551" y="666343"/>
            <a:ext cx="9850698" cy="8617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
            </a:pPr>
            <a:r>
              <a:rPr lang="en-US" sz="1050" dirty="0"/>
              <a:t>Daily observations complements the (L- What I Learned) from KWL framework as observing students’ engagement and performance on daily basis helps you adjust your teaching style based on what you observe while working with your students. You will also eliminate activities or adjust them if they are not working. </a:t>
            </a:r>
          </a:p>
          <a:p>
            <a:pPr>
              <a:lnSpc>
                <a:spcPct val="150000"/>
              </a:lnSpc>
              <a:buFont typeface="Wingdings" pitchFamily="2" charset="2"/>
              <a:buChar char="§"/>
            </a:pPr>
            <a:r>
              <a:rPr lang="en-US" sz="1050" dirty="0"/>
              <a:t>There are different ways for conducting these daily assessments/observations:</a:t>
            </a:r>
            <a:br>
              <a:rPr lang="en-US" sz="1050" dirty="0"/>
            </a:br>
            <a:r>
              <a:rPr lang="en-US" sz="1050" dirty="0"/>
              <a:t>  </a:t>
            </a:r>
          </a:p>
        </p:txBody>
      </p:sp>
      <p:sp>
        <p:nvSpPr>
          <p:cNvPr id="41" name="Google Shape;120;p54">
            <a:extLst>
              <a:ext uri="{FF2B5EF4-FFF2-40B4-BE49-F238E27FC236}">
                <a16:creationId xmlns:a16="http://schemas.microsoft.com/office/drawing/2014/main" id="{A32EACB0-7520-4843-A678-736C1F3B6135}"/>
              </a:ext>
            </a:extLst>
          </p:cNvPr>
          <p:cNvSpPr txBox="1">
            <a:spLocks/>
          </p:cNvSpPr>
          <p:nvPr/>
        </p:nvSpPr>
        <p:spPr>
          <a:xfrm>
            <a:off x="1976551" y="69605"/>
            <a:ext cx="9762898" cy="464125"/>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sym typeface="Lustria"/>
              </a:rPr>
              <a:t>3.5. Conducting Assessments &amp; Evaluation - Assessments Framework (4/4)</a:t>
            </a:r>
          </a:p>
        </p:txBody>
      </p:sp>
      <p:sp>
        <p:nvSpPr>
          <p:cNvPr id="56" name="Google Shape;120;p54">
            <a:extLst>
              <a:ext uri="{FF2B5EF4-FFF2-40B4-BE49-F238E27FC236}">
                <a16:creationId xmlns:a16="http://schemas.microsoft.com/office/drawing/2014/main" id="{959A61A7-5E35-9642-B0BC-CF273B34C91C}"/>
              </a:ext>
            </a:extLst>
          </p:cNvPr>
          <p:cNvSpPr txBox="1">
            <a:spLocks/>
          </p:cNvSpPr>
          <p:nvPr/>
        </p:nvSpPr>
        <p:spPr>
          <a:xfrm>
            <a:off x="1976551" y="5564660"/>
            <a:ext cx="3859742"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200" b="1" dirty="0">
                <a:solidFill>
                  <a:srgbClr val="C43E38"/>
                </a:solidFill>
                <a:latin typeface="Lustria"/>
                <a:ea typeface="Lustria"/>
                <a:cs typeface="Lustria"/>
                <a:sym typeface="Lustria"/>
              </a:rPr>
              <a:t>3.5.4. Quizzes (Formative Assessments)</a:t>
            </a:r>
          </a:p>
        </p:txBody>
      </p:sp>
      <p:sp>
        <p:nvSpPr>
          <p:cNvPr id="57" name="Content Placeholder 2">
            <a:extLst>
              <a:ext uri="{FF2B5EF4-FFF2-40B4-BE49-F238E27FC236}">
                <a16:creationId xmlns:a16="http://schemas.microsoft.com/office/drawing/2014/main" id="{0275AF04-4FE5-C14B-BEEE-DB947CB7754D}"/>
              </a:ext>
            </a:extLst>
          </p:cNvPr>
          <p:cNvSpPr txBox="1">
            <a:spLocks/>
          </p:cNvSpPr>
          <p:nvPr/>
        </p:nvSpPr>
        <p:spPr>
          <a:xfrm>
            <a:off x="1965942" y="5928937"/>
            <a:ext cx="10022858" cy="14886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itchFamily="2" charset="2"/>
              <a:buChar char="§"/>
            </a:pPr>
            <a:r>
              <a:rPr lang="en-US" sz="1050" dirty="0"/>
              <a:t>Checking for students’ understanding needs to be done throughout the project; using the </a:t>
            </a:r>
            <a:r>
              <a:rPr lang="en-US" sz="1050" b="1" u="sng" dirty="0"/>
              <a:t>KWL</a:t>
            </a:r>
            <a:r>
              <a:rPr lang="en-US" sz="1050" dirty="0"/>
              <a:t> framework and Daily Observations.</a:t>
            </a:r>
          </a:p>
          <a:p>
            <a:pPr>
              <a:lnSpc>
                <a:spcPct val="120000"/>
              </a:lnSpc>
              <a:buFont typeface="Wingdings" pitchFamily="2" charset="2"/>
              <a:buChar char="§"/>
            </a:pPr>
            <a:r>
              <a:rPr lang="en-US" sz="1050" dirty="0"/>
              <a:t>Another assessment tool you can use to be sure that all students understood a new and/or a challenging concept is to conduct quizzes on regular basis.  </a:t>
            </a:r>
          </a:p>
          <a:p>
            <a:pPr>
              <a:lnSpc>
                <a:spcPct val="120000"/>
              </a:lnSpc>
              <a:buFont typeface="Wingdings" pitchFamily="2" charset="2"/>
              <a:buChar char="§"/>
            </a:pPr>
            <a:r>
              <a:rPr lang="en-US" sz="1050" dirty="0"/>
              <a:t>Quizzes are type of formative assessments, which checking for understanding.</a:t>
            </a:r>
          </a:p>
          <a:p>
            <a:pPr>
              <a:lnSpc>
                <a:spcPct val="120000"/>
              </a:lnSpc>
              <a:buFont typeface="Wingdings" pitchFamily="2" charset="2"/>
              <a:buChar char="§"/>
            </a:pPr>
            <a:r>
              <a:rPr lang="en-US" sz="1050" dirty="0"/>
              <a:t>You can either select these questions from the IFERB Projects’ Questions Bank, found in Appendix B (see B.4), or you can create these questions based on what you are trying to assess. For example, a quiz can include the following questions form the project </a:t>
            </a:r>
            <a:r>
              <a:rPr lang="en-US" sz="1050" i="1" dirty="0"/>
              <a:t>Water is Life (Level  1), </a:t>
            </a:r>
            <a:r>
              <a:rPr lang="en-US" sz="1050" dirty="0">
                <a:cs typeface="Calibri"/>
                <a:sym typeface="Calibri"/>
              </a:rPr>
              <a:t>covering all types of academic-questions: </a:t>
            </a:r>
          </a:p>
          <a:p>
            <a:pPr>
              <a:lnSpc>
                <a:spcPct val="120000"/>
              </a:lnSpc>
              <a:buFont typeface="Wingdings" pitchFamily="2" charset="2"/>
              <a:buChar char="§"/>
            </a:pPr>
            <a:endParaRPr lang="en-US" sz="1050" dirty="0">
              <a:cs typeface="Calibri"/>
              <a:sym typeface="Calibri"/>
            </a:endParaRPr>
          </a:p>
        </p:txBody>
      </p:sp>
      <p:grpSp>
        <p:nvGrpSpPr>
          <p:cNvPr id="6" name="Group 5">
            <a:extLst>
              <a:ext uri="{FF2B5EF4-FFF2-40B4-BE49-F238E27FC236}">
                <a16:creationId xmlns:a16="http://schemas.microsoft.com/office/drawing/2014/main" id="{74B89BAB-7078-074D-A6EC-EED94582BD8C}"/>
              </a:ext>
            </a:extLst>
          </p:cNvPr>
          <p:cNvGrpSpPr/>
          <p:nvPr/>
        </p:nvGrpSpPr>
        <p:grpSpPr>
          <a:xfrm>
            <a:off x="2004158" y="1635988"/>
            <a:ext cx="10147490" cy="3926169"/>
            <a:chOff x="2004158" y="1891519"/>
            <a:chExt cx="10147490" cy="3926169"/>
          </a:xfrm>
        </p:grpSpPr>
        <p:sp>
          <p:nvSpPr>
            <p:cNvPr id="86" name="Rectangle 85">
              <a:extLst>
                <a:ext uri="{FF2B5EF4-FFF2-40B4-BE49-F238E27FC236}">
                  <a16:creationId xmlns:a16="http://schemas.microsoft.com/office/drawing/2014/main" id="{8D69A7CE-B67B-BD41-BC5C-3CB97FB4CE94}"/>
                </a:ext>
              </a:extLst>
            </p:cNvPr>
            <p:cNvSpPr/>
            <p:nvPr/>
          </p:nvSpPr>
          <p:spPr>
            <a:xfrm>
              <a:off x="2004158" y="1891519"/>
              <a:ext cx="3229160" cy="3905955"/>
            </a:xfrm>
            <a:prstGeom prst="rect">
              <a:avLst/>
            </a:prstGeom>
            <a:solidFill>
              <a:srgbClr val="EDEBDF">
                <a:alpha val="8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US" dirty="0"/>
            </a:p>
          </p:txBody>
        </p:sp>
        <p:sp>
          <p:nvSpPr>
            <p:cNvPr id="87" name="Rectangle 86">
              <a:extLst>
                <a:ext uri="{FF2B5EF4-FFF2-40B4-BE49-F238E27FC236}">
                  <a16:creationId xmlns:a16="http://schemas.microsoft.com/office/drawing/2014/main" id="{799EC8DD-BA18-7F4F-BB19-B5990D9C27BB}"/>
                </a:ext>
              </a:extLst>
            </p:cNvPr>
            <p:cNvSpPr/>
            <p:nvPr/>
          </p:nvSpPr>
          <p:spPr>
            <a:xfrm>
              <a:off x="5390032" y="1891520"/>
              <a:ext cx="3229160" cy="3926168"/>
            </a:xfrm>
            <a:prstGeom prst="rect">
              <a:avLst/>
            </a:prstGeom>
            <a:solidFill>
              <a:srgbClr val="EDEBDF">
                <a:alpha val="8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US" dirty="0"/>
            </a:p>
          </p:txBody>
        </p:sp>
        <p:sp>
          <p:nvSpPr>
            <p:cNvPr id="88" name="Rectangle 87">
              <a:extLst>
                <a:ext uri="{FF2B5EF4-FFF2-40B4-BE49-F238E27FC236}">
                  <a16:creationId xmlns:a16="http://schemas.microsoft.com/office/drawing/2014/main" id="{05939B31-901A-0F4D-9816-73C4DFA7A39A}"/>
                </a:ext>
              </a:extLst>
            </p:cNvPr>
            <p:cNvSpPr/>
            <p:nvPr/>
          </p:nvSpPr>
          <p:spPr>
            <a:xfrm>
              <a:off x="8764124" y="1891520"/>
              <a:ext cx="3229160" cy="3905954"/>
            </a:xfrm>
            <a:prstGeom prst="rect">
              <a:avLst/>
            </a:prstGeom>
            <a:solidFill>
              <a:srgbClr val="EDEBDF">
                <a:alpha val="8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US" dirty="0"/>
            </a:p>
          </p:txBody>
        </p:sp>
        <p:sp>
          <p:nvSpPr>
            <p:cNvPr id="90" name="TextBox 89">
              <a:extLst>
                <a:ext uri="{FF2B5EF4-FFF2-40B4-BE49-F238E27FC236}">
                  <a16:creationId xmlns:a16="http://schemas.microsoft.com/office/drawing/2014/main" id="{32D3742F-8B6C-BA41-9FA9-E1C889A51923}"/>
                </a:ext>
              </a:extLst>
            </p:cNvPr>
            <p:cNvSpPr txBox="1"/>
            <p:nvPr/>
          </p:nvSpPr>
          <p:spPr>
            <a:xfrm>
              <a:off x="2546727" y="2095573"/>
              <a:ext cx="2766196" cy="738664"/>
            </a:xfrm>
            <a:prstGeom prst="rect">
              <a:avLst/>
            </a:prstGeom>
            <a:noFill/>
          </p:spPr>
          <p:txBody>
            <a:bodyPr wrap="square">
              <a:spAutoFit/>
            </a:bodyPr>
            <a:lstStyle/>
            <a:p>
              <a:r>
                <a:rPr lang="en-US" sz="1400" b="1" dirty="0">
                  <a:solidFill>
                    <a:schemeClr val="tx1">
                      <a:lumMod val="75000"/>
                      <a:lumOff val="25000"/>
                    </a:schemeClr>
                  </a:solidFill>
                  <a:latin typeface="Calibri" panose="020F0502020204030204" pitchFamily="34" charset="0"/>
                  <a:cs typeface="Calibri" panose="020F0502020204030204" pitchFamily="34" charset="0"/>
                </a:rPr>
                <a:t>Observing students’ </a:t>
              </a:r>
              <a:br>
                <a:rPr lang="en-US" sz="1400" b="1" dirty="0">
                  <a:solidFill>
                    <a:schemeClr val="tx1">
                      <a:lumMod val="75000"/>
                      <a:lumOff val="25000"/>
                    </a:schemeClr>
                  </a:solidFill>
                  <a:latin typeface="Calibri" panose="020F0502020204030204" pitchFamily="34" charset="0"/>
                  <a:cs typeface="Calibri" panose="020F0502020204030204" pitchFamily="34" charset="0"/>
                </a:rPr>
              </a:br>
              <a:r>
                <a:rPr lang="en-US" sz="1400" b="1" dirty="0">
                  <a:solidFill>
                    <a:schemeClr val="tx1">
                      <a:lumMod val="75000"/>
                      <a:lumOff val="25000"/>
                    </a:schemeClr>
                  </a:solidFill>
                  <a:latin typeface="Calibri" panose="020F0502020204030204" pitchFamily="34" charset="0"/>
                  <a:cs typeface="Calibri" panose="020F0502020204030204" pitchFamily="34" charset="0"/>
                </a:rPr>
                <a:t>engagement:</a:t>
              </a:r>
            </a:p>
            <a:p>
              <a:endParaRPr lang="en-US" sz="1400" dirty="0">
                <a:solidFill>
                  <a:srgbClr val="EA7E83"/>
                </a:solidFill>
              </a:endParaRPr>
            </a:p>
          </p:txBody>
        </p:sp>
        <p:pic>
          <p:nvPicPr>
            <p:cNvPr id="91" name="Graphic 90" descr="Raised hand with solid fill">
              <a:extLst>
                <a:ext uri="{FF2B5EF4-FFF2-40B4-BE49-F238E27FC236}">
                  <a16:creationId xmlns:a16="http://schemas.microsoft.com/office/drawing/2014/main" id="{8F042888-C369-3546-A080-9C09EEBA243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14461" y="1953882"/>
              <a:ext cx="634684" cy="634684"/>
            </a:xfrm>
            <a:prstGeom prst="rect">
              <a:avLst/>
            </a:prstGeom>
          </p:spPr>
        </p:pic>
        <p:sp>
          <p:nvSpPr>
            <p:cNvPr id="92" name="TextBox 91">
              <a:extLst>
                <a:ext uri="{FF2B5EF4-FFF2-40B4-BE49-F238E27FC236}">
                  <a16:creationId xmlns:a16="http://schemas.microsoft.com/office/drawing/2014/main" id="{2A97E3B7-D17F-4247-B0CF-4D87DC046000}"/>
                </a:ext>
              </a:extLst>
            </p:cNvPr>
            <p:cNvSpPr txBox="1"/>
            <p:nvPr/>
          </p:nvSpPr>
          <p:spPr>
            <a:xfrm>
              <a:off x="6135145" y="2023533"/>
              <a:ext cx="2766196" cy="738664"/>
            </a:xfrm>
            <a:prstGeom prst="rect">
              <a:avLst/>
            </a:prstGeom>
            <a:noFill/>
          </p:spPr>
          <p:txBody>
            <a:bodyPr wrap="square">
              <a:spAutoFit/>
            </a:bodyPr>
            <a:lstStyle/>
            <a:p>
              <a:r>
                <a:rPr lang="en-US" sz="1400" b="1" dirty="0">
                  <a:solidFill>
                    <a:schemeClr val="tx1">
                      <a:lumMod val="75000"/>
                      <a:lumOff val="25000"/>
                    </a:schemeClr>
                  </a:solidFill>
                  <a:latin typeface="Calibri" panose="020F0502020204030204" pitchFamily="34" charset="0"/>
                  <a:cs typeface="Calibri" panose="020F0502020204030204" pitchFamily="34" charset="0"/>
                </a:rPr>
                <a:t>Observing students’ body language:</a:t>
              </a:r>
            </a:p>
            <a:p>
              <a:endParaRPr lang="en-US" sz="14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93" name="TextBox 92">
              <a:extLst>
                <a:ext uri="{FF2B5EF4-FFF2-40B4-BE49-F238E27FC236}">
                  <a16:creationId xmlns:a16="http://schemas.microsoft.com/office/drawing/2014/main" id="{91F75001-5B40-E046-84DB-DE4E78FFEE9F}"/>
                </a:ext>
              </a:extLst>
            </p:cNvPr>
            <p:cNvSpPr txBox="1"/>
            <p:nvPr/>
          </p:nvSpPr>
          <p:spPr>
            <a:xfrm>
              <a:off x="9385452" y="2016116"/>
              <a:ext cx="2766196" cy="523220"/>
            </a:xfrm>
            <a:prstGeom prst="rect">
              <a:avLst/>
            </a:prstGeom>
            <a:noFill/>
          </p:spPr>
          <p:txBody>
            <a:bodyPr wrap="square">
              <a:spAutoFit/>
            </a:bodyPr>
            <a:lstStyle/>
            <a:p>
              <a:r>
                <a:rPr lang="en-US" sz="1400" b="1" dirty="0">
                  <a:solidFill>
                    <a:schemeClr val="tx1">
                      <a:lumMod val="75000"/>
                      <a:lumOff val="25000"/>
                    </a:schemeClr>
                  </a:solidFill>
                  <a:latin typeface="Calibri" panose="020F0502020204030204" pitchFamily="34" charset="0"/>
                  <a:cs typeface="Calibri" panose="020F0502020204030204" pitchFamily="34" charset="0"/>
                </a:rPr>
                <a:t>Conducting daily assessments:</a:t>
              </a:r>
            </a:p>
            <a:p>
              <a:endParaRPr lang="en-US" sz="14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94" name="Graphic 93" descr="Dance with solid fill">
              <a:extLst>
                <a:ext uri="{FF2B5EF4-FFF2-40B4-BE49-F238E27FC236}">
                  <a16:creationId xmlns:a16="http://schemas.microsoft.com/office/drawing/2014/main" id="{21B89A78-1473-7E4E-8026-0938B928C44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71898" y="1987035"/>
              <a:ext cx="581381" cy="581381"/>
            </a:xfrm>
            <a:prstGeom prst="rect">
              <a:avLst/>
            </a:prstGeom>
          </p:spPr>
        </p:pic>
        <p:pic>
          <p:nvPicPr>
            <p:cNvPr id="95" name="Graphic 94" descr="Clipboard Mixed with solid fill">
              <a:extLst>
                <a:ext uri="{FF2B5EF4-FFF2-40B4-BE49-F238E27FC236}">
                  <a16:creationId xmlns:a16="http://schemas.microsoft.com/office/drawing/2014/main" id="{8DF03D27-AA96-B142-8FC0-01DBCCE5A64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91074" y="1924737"/>
              <a:ext cx="581381" cy="581381"/>
            </a:xfrm>
            <a:prstGeom prst="rect">
              <a:avLst/>
            </a:prstGeom>
          </p:spPr>
        </p:pic>
        <p:sp>
          <p:nvSpPr>
            <p:cNvPr id="96" name="Rectangle 95">
              <a:extLst>
                <a:ext uri="{FF2B5EF4-FFF2-40B4-BE49-F238E27FC236}">
                  <a16:creationId xmlns:a16="http://schemas.microsoft.com/office/drawing/2014/main" id="{CED2D4CF-F59D-764A-8746-AFCF12A709CC}"/>
                </a:ext>
              </a:extLst>
            </p:cNvPr>
            <p:cNvSpPr/>
            <p:nvPr/>
          </p:nvSpPr>
          <p:spPr>
            <a:xfrm>
              <a:off x="5392661" y="2626573"/>
              <a:ext cx="3226531" cy="2838469"/>
            </a:xfrm>
            <a:prstGeom prst="rect">
              <a:avLst/>
            </a:prstGeom>
          </p:spPr>
          <p:txBody>
            <a:bodyPr wrap="square">
              <a:spAutoFit/>
            </a:bodyPr>
            <a:lstStyle/>
            <a:p>
              <a:pPr marL="171450" indent="-171450">
                <a:lnSpc>
                  <a:spcPct val="150000"/>
                </a:lnSpc>
                <a:buFont typeface="Arial" panose="020B0604020202020204" pitchFamily="34" charset="0"/>
                <a:buChar char="•"/>
              </a:pPr>
              <a:r>
                <a:rPr lang="en-US" sz="1000" dirty="0"/>
                <a:t>You can use your body language, like thumbs up (       ) or nodding your head to see if the students mirror your body language. If the student hesitated to mirror your body gesture, this can be an indication that the student is still struggling to understand what you are explaining.</a:t>
              </a:r>
            </a:p>
            <a:p>
              <a:pPr>
                <a:lnSpc>
                  <a:spcPct val="150000"/>
                </a:lnSpc>
              </a:pPr>
              <a:endParaRPr lang="en-US" sz="1000" dirty="0"/>
            </a:p>
            <a:p>
              <a:pPr marL="171450" indent="-171450">
                <a:lnSpc>
                  <a:spcPct val="150000"/>
                </a:lnSpc>
                <a:buFont typeface="Arial" panose="020B0604020202020204" pitchFamily="34" charset="0"/>
                <a:buChar char="•"/>
              </a:pPr>
              <a:r>
                <a:rPr lang="en-US" sz="1000" dirty="0"/>
                <a:t>If you observe a hesitation from a student when answering a question or a hesitation to volunteer to answer a question, then this might be an indication that they need extra help to understand or to develop non-academic skills, such as 21st century skills and SEL.</a:t>
              </a:r>
            </a:p>
            <a:p>
              <a:pPr marL="171450" indent="-171450">
                <a:lnSpc>
                  <a:spcPct val="150000"/>
                </a:lnSpc>
                <a:buFont typeface="Arial" panose="020B0604020202020204" pitchFamily="34" charset="0"/>
                <a:buChar char="•"/>
              </a:pPr>
              <a:endParaRPr lang="en-US" sz="1000" dirty="0"/>
            </a:p>
          </p:txBody>
        </p:sp>
        <p:sp>
          <p:nvSpPr>
            <p:cNvPr id="98" name="Rectangle 97">
              <a:extLst>
                <a:ext uri="{FF2B5EF4-FFF2-40B4-BE49-F238E27FC236}">
                  <a16:creationId xmlns:a16="http://schemas.microsoft.com/office/drawing/2014/main" id="{035B1528-D0BB-A84B-BEA9-C3B9A2F38330}"/>
                </a:ext>
              </a:extLst>
            </p:cNvPr>
            <p:cNvSpPr/>
            <p:nvPr/>
          </p:nvSpPr>
          <p:spPr>
            <a:xfrm>
              <a:off x="2027161" y="2728173"/>
              <a:ext cx="3218857" cy="3069302"/>
            </a:xfrm>
            <a:prstGeom prst="rect">
              <a:avLst/>
            </a:prstGeom>
          </p:spPr>
          <p:txBody>
            <a:bodyPr wrap="square">
              <a:spAutoFit/>
            </a:bodyPr>
            <a:lstStyle/>
            <a:p>
              <a:pPr marL="171450" indent="-171450">
                <a:lnSpc>
                  <a:spcPct val="150000"/>
                </a:lnSpc>
                <a:buFont typeface="Arial" panose="020B0604020202020204" pitchFamily="34" charset="0"/>
                <a:buChar char="•"/>
              </a:pPr>
              <a:r>
                <a:rPr lang="en-US" sz="1000" dirty="0"/>
                <a:t>Students usually engage in the activities or tasks that they understand. If they are not participating in group discussions or activities, it might be because this specific task is particularly hard for them or because they need extra help to develop communication skills from 21st century skills set. </a:t>
              </a:r>
            </a:p>
            <a:p>
              <a:pPr>
                <a:lnSpc>
                  <a:spcPct val="150000"/>
                </a:lnSpc>
              </a:pPr>
              <a:endParaRPr lang="en-US" sz="1000" dirty="0"/>
            </a:p>
            <a:p>
              <a:pPr marL="171450" indent="-171450">
                <a:lnSpc>
                  <a:spcPct val="150000"/>
                </a:lnSpc>
                <a:buFont typeface="Arial" panose="020B0604020202020204" pitchFamily="34" charset="0"/>
                <a:buChar char="•"/>
              </a:pPr>
              <a:r>
                <a:rPr lang="en-US" sz="1000" dirty="0"/>
                <a:t>Students might also not engage in an activity if it is too easy for them or not enjoyable for their age group.  You can either (1) adjust activity’s difficulty by referring to enrichment activities provided in </a:t>
              </a:r>
              <a:r>
                <a:rPr lang="en-US" sz="1000" i="1" dirty="0"/>
                <a:t>Project Document </a:t>
              </a:r>
              <a:r>
                <a:rPr lang="en-US" sz="1000" dirty="0"/>
                <a:t>or (2) further contextualize the activity to be more compatible with your students’ interests.</a:t>
              </a:r>
            </a:p>
          </p:txBody>
        </p:sp>
        <p:sp>
          <p:nvSpPr>
            <p:cNvPr id="99" name="Rectangle 98">
              <a:extLst>
                <a:ext uri="{FF2B5EF4-FFF2-40B4-BE49-F238E27FC236}">
                  <a16:creationId xmlns:a16="http://schemas.microsoft.com/office/drawing/2014/main" id="{2CFFA6EC-A4A5-FE4D-BDDE-73F435B440DF}"/>
                </a:ext>
              </a:extLst>
            </p:cNvPr>
            <p:cNvSpPr/>
            <p:nvPr/>
          </p:nvSpPr>
          <p:spPr>
            <a:xfrm>
              <a:off x="8783561" y="2555812"/>
              <a:ext cx="3218857" cy="3069302"/>
            </a:xfrm>
            <a:prstGeom prst="rect">
              <a:avLst/>
            </a:prstGeom>
          </p:spPr>
          <p:txBody>
            <a:bodyPr wrap="square">
              <a:spAutoFit/>
            </a:bodyPr>
            <a:lstStyle/>
            <a:p>
              <a:pPr marL="171450" indent="-171450">
                <a:lnSpc>
                  <a:spcPct val="150000"/>
                </a:lnSpc>
                <a:buFont typeface="Arial" panose="020B0604020202020204" pitchFamily="34" charset="0"/>
                <a:buChar char="•"/>
              </a:pPr>
              <a:r>
                <a:rPr lang="en-US" sz="1000" dirty="0"/>
                <a:t>You can assess students’ learning by asking direct questions or initiate discussions among students about targeted skill or topic that you want to assess. Based on your students’ interactions, you can observe who is having trouble grasping the concepts so you can help them later. Please refer to section 3.2.2. Differentiation Instructions to review how to teach students with different levels.</a:t>
              </a:r>
            </a:p>
            <a:p>
              <a:pPr marL="171450" indent="-171450">
                <a:lnSpc>
                  <a:spcPct val="150000"/>
                </a:lnSpc>
                <a:buFont typeface="Arial" panose="020B0604020202020204" pitchFamily="34" charset="0"/>
                <a:buChar char="•"/>
              </a:pPr>
              <a:endParaRPr lang="en-US" sz="1000" dirty="0"/>
            </a:p>
            <a:p>
              <a:pPr marL="171450" indent="-171450">
                <a:lnSpc>
                  <a:spcPct val="150000"/>
                </a:lnSpc>
                <a:buFont typeface="Arial" panose="020B0604020202020204" pitchFamily="34" charset="0"/>
                <a:buChar char="•"/>
              </a:pPr>
              <a:r>
                <a:rPr lang="en-US" sz="1000" dirty="0"/>
                <a:t>You can also use student’s self-evaluation and reflection sheets to ensure that they are on the right track to successfully complete the project and learn the targeted learning outcomes. </a:t>
              </a:r>
            </a:p>
          </p:txBody>
        </p:sp>
        <p:pic>
          <p:nvPicPr>
            <p:cNvPr id="100" name="Graphic 99" descr="Thumbs up sign with solid fill">
              <a:extLst>
                <a:ext uri="{FF2B5EF4-FFF2-40B4-BE49-F238E27FC236}">
                  <a16:creationId xmlns:a16="http://schemas.microsoft.com/office/drawing/2014/main" id="{D893FA22-4283-F345-B8DF-B3CCAD352B47}"/>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03814" y="2676258"/>
              <a:ext cx="209550" cy="209550"/>
            </a:xfrm>
            <a:prstGeom prst="rect">
              <a:avLst/>
            </a:prstGeom>
          </p:spPr>
        </p:pic>
      </p:grpSp>
      <p:sp>
        <p:nvSpPr>
          <p:cNvPr id="102" name="TextBox 101">
            <a:extLst>
              <a:ext uri="{FF2B5EF4-FFF2-40B4-BE49-F238E27FC236}">
                <a16:creationId xmlns:a16="http://schemas.microsoft.com/office/drawing/2014/main" id="{479C04A2-B994-A449-BCBA-D86A3825B352}"/>
              </a:ext>
            </a:extLst>
          </p:cNvPr>
          <p:cNvSpPr txBox="1"/>
          <p:nvPr/>
        </p:nvSpPr>
        <p:spPr>
          <a:xfrm>
            <a:off x="2522572" y="7520883"/>
            <a:ext cx="2458837" cy="261610"/>
          </a:xfrm>
          <a:prstGeom prst="rect">
            <a:avLst/>
          </a:prstGeom>
          <a:noFill/>
          <a:ln>
            <a:noFill/>
          </a:ln>
        </p:spPr>
        <p:txBody>
          <a:bodyPr wrap="square">
            <a:spAutoFit/>
          </a:bodyPr>
          <a:lstStyle/>
          <a:p>
            <a:r>
              <a:rPr lang="en-US" sz="1100" dirty="0">
                <a:solidFill>
                  <a:srgbClr val="EA7E83"/>
                </a:solidFill>
                <a:cs typeface="Calibri"/>
                <a:sym typeface="Calibri"/>
              </a:rPr>
              <a:t>What are two sources of water?</a:t>
            </a:r>
            <a:endParaRPr lang="en-US" sz="1100" dirty="0">
              <a:solidFill>
                <a:srgbClr val="EA7E83"/>
              </a:solidFill>
            </a:endParaRPr>
          </a:p>
        </p:txBody>
      </p:sp>
      <p:sp>
        <p:nvSpPr>
          <p:cNvPr id="103" name="TextBox 102">
            <a:extLst>
              <a:ext uri="{FF2B5EF4-FFF2-40B4-BE49-F238E27FC236}">
                <a16:creationId xmlns:a16="http://schemas.microsoft.com/office/drawing/2014/main" id="{77CC4C95-CCB3-5B4B-ABB8-5EDC20F85D03}"/>
              </a:ext>
            </a:extLst>
          </p:cNvPr>
          <p:cNvSpPr txBox="1"/>
          <p:nvPr/>
        </p:nvSpPr>
        <p:spPr>
          <a:xfrm>
            <a:off x="4993905" y="7437496"/>
            <a:ext cx="3023944" cy="430887"/>
          </a:xfrm>
          <a:prstGeom prst="rect">
            <a:avLst/>
          </a:prstGeom>
          <a:noFill/>
          <a:ln>
            <a:noFill/>
          </a:ln>
        </p:spPr>
        <p:txBody>
          <a:bodyPr wrap="square">
            <a:spAutoFit/>
          </a:bodyPr>
          <a:lstStyle/>
          <a:p>
            <a:r>
              <a:rPr lang="en-US" sz="1100" dirty="0">
                <a:solidFill>
                  <a:srgbClr val="EA7E83"/>
                </a:solidFill>
                <a:cs typeface="Calibri"/>
                <a:sym typeface="Calibri"/>
              </a:rPr>
              <a:t>Draw two trees: one gets water on a regular basis, and one did not get water for two weeks.</a:t>
            </a:r>
            <a:endParaRPr lang="en-US" sz="1100" dirty="0">
              <a:solidFill>
                <a:srgbClr val="EA7E83"/>
              </a:solidFill>
            </a:endParaRPr>
          </a:p>
        </p:txBody>
      </p:sp>
      <p:sp>
        <p:nvSpPr>
          <p:cNvPr id="104" name="TextBox 103">
            <a:extLst>
              <a:ext uri="{FF2B5EF4-FFF2-40B4-BE49-F238E27FC236}">
                <a16:creationId xmlns:a16="http://schemas.microsoft.com/office/drawing/2014/main" id="{5C46F400-F38B-8D45-9FE2-D28D2E073A41}"/>
              </a:ext>
            </a:extLst>
          </p:cNvPr>
          <p:cNvSpPr txBox="1"/>
          <p:nvPr/>
        </p:nvSpPr>
        <p:spPr>
          <a:xfrm>
            <a:off x="8537528" y="7448751"/>
            <a:ext cx="1796832" cy="430887"/>
          </a:xfrm>
          <a:prstGeom prst="rect">
            <a:avLst/>
          </a:prstGeom>
          <a:noFill/>
          <a:ln>
            <a:noFill/>
          </a:ln>
        </p:spPr>
        <p:txBody>
          <a:bodyPr wrap="square">
            <a:spAutoFit/>
          </a:bodyPr>
          <a:lstStyle/>
          <a:p>
            <a:r>
              <a:rPr lang="en-US" sz="1100" dirty="0">
                <a:solidFill>
                  <a:srgbClr val="EA7E83"/>
                </a:solidFill>
                <a:cs typeface="Calibri"/>
                <a:sym typeface="Calibri"/>
              </a:rPr>
              <a:t>How would you feel if you did not drink for one day?</a:t>
            </a:r>
            <a:endParaRPr lang="en-US" sz="1100" dirty="0">
              <a:solidFill>
                <a:srgbClr val="EA7E83"/>
              </a:solidFill>
            </a:endParaRPr>
          </a:p>
        </p:txBody>
      </p:sp>
      <p:pic>
        <p:nvPicPr>
          <p:cNvPr id="105" name="Graphic 104" descr="Badge 3 with solid fill">
            <a:extLst>
              <a:ext uri="{FF2B5EF4-FFF2-40B4-BE49-F238E27FC236}">
                <a16:creationId xmlns:a16="http://schemas.microsoft.com/office/drawing/2014/main" id="{F491D09E-F5AF-B449-A152-373049503D7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98902" y="7327916"/>
            <a:ext cx="616316" cy="616316"/>
          </a:xfrm>
          <a:prstGeom prst="rect">
            <a:avLst/>
          </a:prstGeom>
        </p:spPr>
      </p:pic>
      <p:pic>
        <p:nvPicPr>
          <p:cNvPr id="106" name="Graphic 105" descr="Badge with solid fill">
            <a:extLst>
              <a:ext uri="{FF2B5EF4-FFF2-40B4-BE49-F238E27FC236}">
                <a16:creationId xmlns:a16="http://schemas.microsoft.com/office/drawing/2014/main" id="{F609CE45-9586-8B42-94D6-AAFC54EEB246}"/>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60932" y="7324972"/>
            <a:ext cx="616316" cy="616316"/>
          </a:xfrm>
          <a:prstGeom prst="rect">
            <a:avLst/>
          </a:prstGeom>
        </p:spPr>
      </p:pic>
      <p:pic>
        <p:nvPicPr>
          <p:cNvPr id="107" name="Graphic 106" descr="Badge 1 with solid fill">
            <a:extLst>
              <a:ext uri="{FF2B5EF4-FFF2-40B4-BE49-F238E27FC236}">
                <a16:creationId xmlns:a16="http://schemas.microsoft.com/office/drawing/2014/main" id="{4B27F4F1-FAB7-7847-B4E0-9790A7940C9F}"/>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73073" y="7324972"/>
            <a:ext cx="616316" cy="616316"/>
          </a:xfrm>
          <a:prstGeom prst="rect">
            <a:avLst/>
          </a:prstGeom>
        </p:spPr>
      </p:pic>
      <p:sp>
        <p:nvSpPr>
          <p:cNvPr id="9" name="Rectangle 8">
            <a:extLst>
              <a:ext uri="{FF2B5EF4-FFF2-40B4-BE49-F238E27FC236}">
                <a16:creationId xmlns:a16="http://schemas.microsoft.com/office/drawing/2014/main" id="{21D87F5F-BE48-3247-97FA-F30428FF4D1C}"/>
              </a:ext>
            </a:extLst>
          </p:cNvPr>
          <p:cNvSpPr/>
          <p:nvPr/>
        </p:nvSpPr>
        <p:spPr>
          <a:xfrm>
            <a:off x="2014461" y="8022999"/>
            <a:ext cx="7775597" cy="2406172"/>
          </a:xfrm>
          <a:prstGeom prst="rect">
            <a:avLst/>
          </a:prstGeom>
        </p:spPr>
        <p:txBody>
          <a:bodyPr wrap="square" numCol="1">
            <a:spAutoFit/>
          </a:bodyPr>
          <a:lstStyle/>
          <a:p>
            <a:pPr marL="171450" lvl="0" indent="-171450">
              <a:lnSpc>
                <a:spcPct val="120000"/>
              </a:lnSpc>
              <a:buFont typeface="Wingdings" pitchFamily="2" charset="2"/>
              <a:buChar char="§"/>
            </a:pPr>
            <a:r>
              <a:rPr lang="en-US" sz="1050" dirty="0">
                <a:solidFill>
                  <a:prstClr val="black"/>
                </a:solidFill>
              </a:rPr>
              <a:t>If you are conducting only one project with your students, then conducting a quiz at the end of the project will inform you how much they have learned from this project. Remember that based on assessment framework, if you are conducting one to three projects, you do not need to do baseline and end-line assessment. In this case, use the </a:t>
            </a:r>
            <a:r>
              <a:rPr lang="en-US" sz="1050" b="1" u="sng" dirty="0">
                <a:solidFill>
                  <a:prstClr val="black"/>
                </a:solidFill>
              </a:rPr>
              <a:t>KWL</a:t>
            </a:r>
            <a:r>
              <a:rPr lang="en-US" sz="1050" dirty="0">
                <a:solidFill>
                  <a:prstClr val="black"/>
                </a:solidFill>
              </a:rPr>
              <a:t> framework, daily observations and quizzes for your assessment purposes.</a:t>
            </a:r>
          </a:p>
          <a:p>
            <a:pPr lvl="0">
              <a:lnSpc>
                <a:spcPct val="120000"/>
              </a:lnSpc>
            </a:pPr>
            <a:endParaRPr lang="en-US" sz="1050" dirty="0">
              <a:solidFill>
                <a:prstClr val="black"/>
              </a:solidFill>
            </a:endParaRPr>
          </a:p>
          <a:p>
            <a:pPr marL="171450" lvl="0" indent="-171450">
              <a:lnSpc>
                <a:spcPct val="120000"/>
              </a:lnSpc>
              <a:buFont typeface="Wingdings" pitchFamily="2" charset="2"/>
              <a:buChar char="§"/>
            </a:pPr>
            <a:r>
              <a:rPr lang="en-US" sz="1050" dirty="0">
                <a:solidFill>
                  <a:prstClr val="black"/>
                </a:solidFill>
              </a:rPr>
              <a:t>Conducting a quiz at the end of the project will be helpful to assess:</a:t>
            </a:r>
          </a:p>
          <a:p>
            <a:pPr marL="171450" lvl="0" indent="-171450">
              <a:lnSpc>
                <a:spcPct val="120000"/>
              </a:lnSpc>
              <a:buFont typeface="Wingdings" pitchFamily="2" charset="2"/>
              <a:buChar char="§"/>
            </a:pPr>
            <a:endParaRPr lang="en-US" sz="1050" dirty="0">
              <a:solidFill>
                <a:prstClr val="black"/>
              </a:solidFill>
            </a:endParaRPr>
          </a:p>
          <a:p>
            <a:pPr lvl="0">
              <a:lnSpc>
                <a:spcPct val="120000"/>
              </a:lnSpc>
            </a:pPr>
            <a:endParaRPr lang="en-US" sz="1050" dirty="0">
              <a:solidFill>
                <a:prstClr val="black"/>
              </a:solidFill>
            </a:endParaRPr>
          </a:p>
          <a:p>
            <a:pPr lvl="0">
              <a:lnSpc>
                <a:spcPct val="120000"/>
              </a:lnSpc>
            </a:pPr>
            <a:endParaRPr lang="en-US" sz="1050" dirty="0">
              <a:solidFill>
                <a:prstClr val="black"/>
              </a:solidFill>
            </a:endParaRPr>
          </a:p>
          <a:p>
            <a:pPr lvl="0">
              <a:lnSpc>
                <a:spcPct val="120000"/>
              </a:lnSpc>
            </a:pPr>
            <a:endParaRPr lang="en-US" sz="1050" dirty="0">
              <a:solidFill>
                <a:prstClr val="black"/>
              </a:solidFill>
            </a:endParaRPr>
          </a:p>
          <a:p>
            <a:pPr marL="171450" lvl="0" indent="-171450">
              <a:lnSpc>
                <a:spcPct val="120000"/>
              </a:lnSpc>
              <a:buFont typeface="Wingdings" pitchFamily="2" charset="2"/>
              <a:buChar char="§"/>
            </a:pPr>
            <a:r>
              <a:rPr lang="en-US" sz="1050" dirty="0">
                <a:solidFill>
                  <a:prstClr val="black"/>
                </a:solidFill>
              </a:rPr>
              <a:t>You can use your findings to further adjust the next projects. </a:t>
            </a:r>
          </a:p>
          <a:p>
            <a:pPr marL="171450" lvl="0" indent="-171450">
              <a:lnSpc>
                <a:spcPct val="120000"/>
              </a:lnSpc>
              <a:buFont typeface="Wingdings" pitchFamily="2" charset="2"/>
              <a:buChar char="§"/>
            </a:pPr>
            <a:endParaRPr lang="en-US" sz="1050" dirty="0">
              <a:solidFill>
                <a:prstClr val="black"/>
              </a:solidFill>
            </a:endParaRPr>
          </a:p>
        </p:txBody>
      </p:sp>
      <p:pic>
        <p:nvPicPr>
          <p:cNvPr id="117" name="Graphic 116" descr="Lightbulb with solid fill">
            <a:extLst>
              <a:ext uri="{FF2B5EF4-FFF2-40B4-BE49-F238E27FC236}">
                <a16:creationId xmlns:a16="http://schemas.microsoft.com/office/drawing/2014/main" id="{6CADC831-C7A7-CF40-9DAA-79EE35687BB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81789" y="9933793"/>
            <a:ext cx="268760" cy="268760"/>
          </a:xfrm>
          <a:prstGeom prst="rect">
            <a:avLst/>
          </a:prstGeom>
        </p:spPr>
      </p:pic>
      <p:sp>
        <p:nvSpPr>
          <p:cNvPr id="43" name="Rectangle 42">
            <a:extLst>
              <a:ext uri="{FF2B5EF4-FFF2-40B4-BE49-F238E27FC236}">
                <a16:creationId xmlns:a16="http://schemas.microsoft.com/office/drawing/2014/main" id="{29E666A4-EC00-A247-81C1-54156EFD314F}"/>
              </a:ext>
            </a:extLst>
          </p:cNvPr>
          <p:cNvSpPr/>
          <p:nvPr/>
        </p:nvSpPr>
        <p:spPr>
          <a:xfrm>
            <a:off x="2279289" y="9322483"/>
            <a:ext cx="9805000" cy="566583"/>
          </a:xfrm>
          <a:prstGeom prst="rect">
            <a:avLst/>
          </a:prstGeom>
          <a:solidFill>
            <a:srgbClr val="E6E6E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E088A06B-1BF9-E24D-A838-6BBF6EC9784E}"/>
              </a:ext>
            </a:extLst>
          </p:cNvPr>
          <p:cNvSpPr txBox="1"/>
          <p:nvPr/>
        </p:nvSpPr>
        <p:spPr>
          <a:xfrm>
            <a:off x="2520631" y="9403644"/>
            <a:ext cx="1803013" cy="430887"/>
          </a:xfrm>
          <a:prstGeom prst="rect">
            <a:avLst/>
          </a:prstGeom>
          <a:noFill/>
          <a:ln>
            <a:noFill/>
          </a:ln>
        </p:spPr>
        <p:txBody>
          <a:bodyPr wrap="square">
            <a:spAutoFit/>
          </a:bodyPr>
          <a:lstStyle/>
          <a:p>
            <a:r>
              <a:rPr lang="en-US" sz="1100" dirty="0">
                <a:solidFill>
                  <a:srgbClr val="EA7E83"/>
                </a:solidFill>
                <a:cs typeface="Calibri"/>
                <a:sym typeface="Calibri"/>
              </a:rPr>
              <a:t>Effectiveness of your teaching methods</a:t>
            </a:r>
            <a:endParaRPr lang="en-US" sz="1100" dirty="0">
              <a:solidFill>
                <a:srgbClr val="EA7E83"/>
              </a:solidFill>
            </a:endParaRPr>
          </a:p>
        </p:txBody>
      </p:sp>
      <p:sp>
        <p:nvSpPr>
          <p:cNvPr id="45" name="TextBox 44">
            <a:extLst>
              <a:ext uri="{FF2B5EF4-FFF2-40B4-BE49-F238E27FC236}">
                <a16:creationId xmlns:a16="http://schemas.microsoft.com/office/drawing/2014/main" id="{5B5ABE92-60B8-DA4A-8894-53E29969A7F2}"/>
              </a:ext>
            </a:extLst>
          </p:cNvPr>
          <p:cNvSpPr txBox="1"/>
          <p:nvPr/>
        </p:nvSpPr>
        <p:spPr>
          <a:xfrm>
            <a:off x="4979473" y="9358883"/>
            <a:ext cx="3023944" cy="485005"/>
          </a:xfrm>
          <a:prstGeom prst="rect">
            <a:avLst/>
          </a:prstGeom>
          <a:noFill/>
          <a:ln>
            <a:noFill/>
          </a:ln>
        </p:spPr>
        <p:txBody>
          <a:bodyPr wrap="square">
            <a:spAutoFit/>
          </a:bodyPr>
          <a:lstStyle/>
          <a:p>
            <a:pPr>
              <a:lnSpc>
                <a:spcPct val="120000"/>
              </a:lnSpc>
            </a:pPr>
            <a:r>
              <a:rPr lang="en-US" sz="1100" dirty="0">
                <a:solidFill>
                  <a:srgbClr val="EA7E83"/>
                </a:solidFill>
              </a:rPr>
              <a:t>Effectiveness of project selection and contextualization</a:t>
            </a:r>
          </a:p>
        </p:txBody>
      </p:sp>
      <p:sp>
        <p:nvSpPr>
          <p:cNvPr id="46" name="TextBox 45">
            <a:extLst>
              <a:ext uri="{FF2B5EF4-FFF2-40B4-BE49-F238E27FC236}">
                <a16:creationId xmlns:a16="http://schemas.microsoft.com/office/drawing/2014/main" id="{B4915444-A6A1-8045-A4D0-069F44F6ED54}"/>
              </a:ext>
            </a:extLst>
          </p:cNvPr>
          <p:cNvSpPr txBox="1"/>
          <p:nvPr/>
        </p:nvSpPr>
        <p:spPr>
          <a:xfrm>
            <a:off x="8656657" y="9395740"/>
            <a:ext cx="2694538" cy="281872"/>
          </a:xfrm>
          <a:prstGeom prst="rect">
            <a:avLst/>
          </a:prstGeom>
          <a:noFill/>
          <a:ln>
            <a:noFill/>
          </a:ln>
        </p:spPr>
        <p:txBody>
          <a:bodyPr wrap="square">
            <a:spAutoFit/>
          </a:bodyPr>
          <a:lstStyle/>
          <a:p>
            <a:pPr>
              <a:lnSpc>
                <a:spcPct val="120000"/>
              </a:lnSpc>
            </a:pPr>
            <a:r>
              <a:rPr lang="en-US" sz="1100" dirty="0">
                <a:solidFill>
                  <a:srgbClr val="EA7E83"/>
                </a:solidFill>
              </a:rPr>
              <a:t>Students’ growth</a:t>
            </a:r>
          </a:p>
        </p:txBody>
      </p:sp>
      <p:pic>
        <p:nvPicPr>
          <p:cNvPr id="47" name="Graphic 46" descr="Badge 3 with solid fill">
            <a:extLst>
              <a:ext uri="{FF2B5EF4-FFF2-40B4-BE49-F238E27FC236}">
                <a16:creationId xmlns:a16="http://schemas.microsoft.com/office/drawing/2014/main" id="{6A17D0D9-9390-F14E-A1B3-DA0DAA7340DB}"/>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47061" y="9232941"/>
            <a:ext cx="616316" cy="616316"/>
          </a:xfrm>
          <a:prstGeom prst="rect">
            <a:avLst/>
          </a:prstGeom>
        </p:spPr>
      </p:pic>
      <p:pic>
        <p:nvPicPr>
          <p:cNvPr id="48" name="Graphic 47" descr="Badge with solid fill">
            <a:extLst>
              <a:ext uri="{FF2B5EF4-FFF2-40B4-BE49-F238E27FC236}">
                <a16:creationId xmlns:a16="http://schemas.microsoft.com/office/drawing/2014/main" id="{5DC2FBF0-1739-B646-808F-B55BA7500E2C}"/>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368683" y="9277694"/>
            <a:ext cx="616316" cy="616316"/>
          </a:xfrm>
          <a:prstGeom prst="rect">
            <a:avLst/>
          </a:prstGeom>
        </p:spPr>
      </p:pic>
      <p:pic>
        <p:nvPicPr>
          <p:cNvPr id="49" name="Graphic 48" descr="Badge 1 with solid fill">
            <a:extLst>
              <a:ext uri="{FF2B5EF4-FFF2-40B4-BE49-F238E27FC236}">
                <a16:creationId xmlns:a16="http://schemas.microsoft.com/office/drawing/2014/main" id="{A1457379-7E71-6446-9060-151ADDB2909A}"/>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71132" y="9266405"/>
            <a:ext cx="616316" cy="616316"/>
          </a:xfrm>
          <a:prstGeom prst="rect">
            <a:avLst/>
          </a:prstGeom>
        </p:spPr>
      </p:pic>
      <p:pic>
        <p:nvPicPr>
          <p:cNvPr id="42" name="Picture 41" descr="A person holding a piece of paper&#10;&#10;Description automatically generated with medium confidence">
            <a:extLst>
              <a:ext uri="{FF2B5EF4-FFF2-40B4-BE49-F238E27FC236}">
                <a16:creationId xmlns:a16="http://schemas.microsoft.com/office/drawing/2014/main" id="{27B82661-5793-4DF9-8604-2AD881992552}"/>
              </a:ext>
            </a:extLst>
          </p:cNvPr>
          <p:cNvPicPr>
            <a:picLocks noChangeAspect="1"/>
          </p:cNvPicPr>
          <p:nvPr/>
        </p:nvPicPr>
        <p:blipFill rotWithShape="1">
          <a:blip r:embed="rId18">
            <a:extLst>
              <a:ext uri="{BEBA8EAE-BF5A-486C-A8C5-ECC9F3942E4B}">
                <a14:imgProps xmlns:a14="http://schemas.microsoft.com/office/drawing/2010/main">
                  <a14:imgLayer r:embed="rId19">
                    <a14:imgEffect>
                      <a14:sharpenSoften amount="25000"/>
                    </a14:imgEffect>
                    <a14:imgEffect>
                      <a14:colorTemperature colorTemp="6687"/>
                    </a14:imgEffect>
                    <a14:imgEffect>
                      <a14:saturation sat="143000"/>
                    </a14:imgEffect>
                    <a14:imgEffect>
                      <a14:brightnessContrast bright="2000" contrast="-8000"/>
                    </a14:imgEffect>
                  </a14:imgLayer>
                </a14:imgProps>
              </a:ext>
              <a:ext uri="{28A0092B-C50C-407E-A947-70E740481C1C}">
                <a14:useLocalDpi xmlns:a14="http://schemas.microsoft.com/office/drawing/2010/main" val="0"/>
              </a:ext>
            </a:extLst>
          </a:blip>
          <a:srcRect t="402" b="21957"/>
          <a:stretch/>
        </p:blipFill>
        <p:spPr>
          <a:xfrm>
            <a:off x="10198822" y="7559133"/>
            <a:ext cx="1885467" cy="2929534"/>
          </a:xfrm>
          <a:prstGeom prst="rect">
            <a:avLst/>
          </a:prstGeom>
          <a:ln>
            <a:solidFill>
              <a:srgbClr val="F6EFE4"/>
            </a:solidFill>
          </a:ln>
        </p:spPr>
      </p:pic>
      <p:sp>
        <p:nvSpPr>
          <p:cNvPr id="50" name="Slide Number Placeholder 1">
            <a:extLst>
              <a:ext uri="{FF2B5EF4-FFF2-40B4-BE49-F238E27FC236}">
                <a16:creationId xmlns:a16="http://schemas.microsoft.com/office/drawing/2014/main" id="{0C6EC946-D9B7-47D5-BC8A-AE5CDDDEDB47}"/>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44</a:t>
            </a:fld>
            <a:endParaRPr lang="en-US" dirty="0"/>
          </a:p>
        </p:txBody>
      </p:sp>
    </p:spTree>
    <p:extLst>
      <p:ext uri="{BB962C8B-B14F-4D97-AF65-F5344CB8AC3E}">
        <p14:creationId xmlns:p14="http://schemas.microsoft.com/office/powerpoint/2010/main" val="14162406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FDFB7556-FDEC-D547-A6D9-081716DBF3B7}"/>
              </a:ext>
            </a:extLst>
          </p:cNvPr>
          <p:cNvSpPr/>
          <p:nvPr/>
        </p:nvSpPr>
        <p:spPr>
          <a:xfrm>
            <a:off x="1858925" y="1074973"/>
            <a:ext cx="10251458" cy="5837919"/>
          </a:xfrm>
          <a:prstGeom prst="rect">
            <a:avLst/>
          </a:prstGeom>
          <a:solidFill>
            <a:srgbClr val="E6E6E6"/>
          </a:solidFill>
          <a:ln>
            <a:solidFill>
              <a:srgbClr val="EDE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11206451-B419-1D4E-A03B-69BD333087CA}"/>
              </a:ext>
            </a:extLst>
          </p:cNvPr>
          <p:cNvSpPr/>
          <p:nvPr/>
        </p:nvSpPr>
        <p:spPr>
          <a:xfrm>
            <a:off x="4490020" y="1307803"/>
            <a:ext cx="2431824" cy="5386736"/>
          </a:xfrm>
          <a:prstGeom prst="rect">
            <a:avLst/>
          </a:prstGeom>
          <a:solidFill>
            <a:srgbClr val="FBF8F3"/>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CFE5CE6B-7DAD-0D41-8591-1020A4C10903}"/>
              </a:ext>
            </a:extLst>
          </p:cNvPr>
          <p:cNvSpPr/>
          <p:nvPr/>
        </p:nvSpPr>
        <p:spPr>
          <a:xfrm>
            <a:off x="7033802" y="1307803"/>
            <a:ext cx="2431824" cy="5398121"/>
          </a:xfrm>
          <a:prstGeom prst="rect">
            <a:avLst/>
          </a:prstGeom>
          <a:solidFill>
            <a:srgbClr val="FBF8F3"/>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51233B0D-3C3F-2C45-8FF3-EF2EF33C92DC}"/>
              </a:ext>
            </a:extLst>
          </p:cNvPr>
          <p:cNvSpPr/>
          <p:nvPr/>
        </p:nvSpPr>
        <p:spPr>
          <a:xfrm>
            <a:off x="9536648" y="1305541"/>
            <a:ext cx="2431824" cy="4780213"/>
          </a:xfrm>
          <a:prstGeom prst="rect">
            <a:avLst/>
          </a:prstGeom>
          <a:solidFill>
            <a:srgbClr val="FBF8F3"/>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31BEA722-62D3-3E47-9C36-4C81FE72477A}"/>
              </a:ext>
            </a:extLst>
          </p:cNvPr>
          <p:cNvSpPr/>
          <p:nvPr/>
        </p:nvSpPr>
        <p:spPr>
          <a:xfrm>
            <a:off x="1978468" y="1319995"/>
            <a:ext cx="2431824" cy="5386735"/>
          </a:xfrm>
          <a:prstGeom prst="rect">
            <a:avLst/>
          </a:prstGeom>
          <a:solidFill>
            <a:srgbClr val="FBF8F3"/>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228CC586-E11E-2942-9300-85748EC4E15E}"/>
              </a:ext>
            </a:extLst>
          </p:cNvPr>
          <p:cNvSpPr/>
          <p:nvPr/>
        </p:nvSpPr>
        <p:spPr>
          <a:xfrm>
            <a:off x="12097343" y="1"/>
            <a:ext cx="1618657" cy="10515600"/>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43C60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3 – Project Implementation</a:t>
            </a:r>
          </a:p>
        </p:txBody>
      </p:sp>
      <p:sp>
        <p:nvSpPr>
          <p:cNvPr id="2" name="Rectangle 1">
            <a:extLst>
              <a:ext uri="{FF2B5EF4-FFF2-40B4-BE49-F238E27FC236}">
                <a16:creationId xmlns:a16="http://schemas.microsoft.com/office/drawing/2014/main" id="{C41F55DC-4203-BE4B-ACBD-6953C0DACF66}"/>
              </a:ext>
            </a:extLst>
          </p:cNvPr>
          <p:cNvSpPr/>
          <p:nvPr/>
        </p:nvSpPr>
        <p:spPr>
          <a:xfrm>
            <a:off x="12073807" y="2310308"/>
            <a:ext cx="1751471" cy="1823256"/>
          </a:xfrm>
          <a:prstGeom prst="rect">
            <a:avLst/>
          </a:prstGeom>
        </p:spPr>
        <p:txBody>
          <a:bodyPr wrap="square" rIns="180000">
            <a:spAutoFit/>
          </a:bodyPr>
          <a:lstStyle/>
          <a:p>
            <a:pPr lvl="0" algn="ctr"/>
            <a:r>
              <a:rPr lang="en-US" sz="1600" b="1" dirty="0">
                <a:solidFill>
                  <a:srgbClr val="E61831"/>
                </a:solidFill>
              </a:rPr>
              <a:t>Tip: </a:t>
            </a:r>
          </a:p>
          <a:p>
            <a:pPr lvl="0" algn="ctr">
              <a:lnSpc>
                <a:spcPct val="120000"/>
              </a:lnSpc>
            </a:pPr>
            <a:r>
              <a:rPr lang="en-US" sz="900" dirty="0">
                <a:solidFill>
                  <a:prstClr val="black"/>
                </a:solidFill>
              </a:rPr>
              <a:t>Set a specific time for assessments and arrange with parents, so students have access to the phone (or any other used remote channel tool).  </a:t>
            </a:r>
          </a:p>
          <a:p>
            <a:pPr lvl="0" algn="ctr">
              <a:lnSpc>
                <a:spcPct val="120000"/>
              </a:lnSpc>
            </a:pPr>
            <a:endParaRPr lang="en-US" sz="900" dirty="0">
              <a:solidFill>
                <a:prstClr val="black"/>
              </a:solidFill>
            </a:endParaRPr>
          </a:p>
          <a:p>
            <a:pPr lvl="0" algn="ctr">
              <a:lnSpc>
                <a:spcPct val="120000"/>
              </a:lnSpc>
            </a:pPr>
            <a:r>
              <a:rPr lang="en-US" sz="900" dirty="0">
                <a:solidFill>
                  <a:prstClr val="black"/>
                </a:solidFill>
              </a:rPr>
              <a:t>Check section 3.3.2 – How to Effectively Involve Parents.</a:t>
            </a:r>
            <a:r>
              <a:rPr lang="en-US" sz="900" dirty="0">
                <a:solidFill>
                  <a:prstClr val="white"/>
                </a:solidFill>
              </a:rPr>
              <a:t>.</a:t>
            </a:r>
            <a:endParaRPr lang="en-US" sz="900" dirty="0">
              <a:solidFill>
                <a:prstClr val="black"/>
              </a:solidFill>
            </a:endParaRPr>
          </a:p>
        </p:txBody>
      </p:sp>
      <p:sp>
        <p:nvSpPr>
          <p:cNvPr id="28" name="TextBox 27">
            <a:extLst>
              <a:ext uri="{FF2B5EF4-FFF2-40B4-BE49-F238E27FC236}">
                <a16:creationId xmlns:a16="http://schemas.microsoft.com/office/drawing/2014/main" id="{D1566BA1-C261-9A44-8C54-C4E2A7597827}"/>
              </a:ext>
            </a:extLst>
          </p:cNvPr>
          <p:cNvSpPr txBox="1"/>
          <p:nvPr/>
        </p:nvSpPr>
        <p:spPr>
          <a:xfrm>
            <a:off x="12101602" y="8145215"/>
            <a:ext cx="1614398" cy="338554"/>
          </a:xfrm>
          <a:prstGeom prst="rect">
            <a:avLst/>
          </a:prstGeom>
          <a:noFill/>
        </p:spPr>
        <p:txBody>
          <a:bodyPr wrap="square" rtlCol="0">
            <a:spAutoFit/>
          </a:bodyPr>
          <a:lstStyle/>
          <a:p>
            <a:pPr algn="ctr"/>
            <a:r>
              <a:rPr lang="en-US" sz="1600" b="1" dirty="0">
                <a:solidFill>
                  <a:srgbClr val="D9232D"/>
                </a:solidFill>
              </a:rPr>
              <a:t>Extra Reading</a:t>
            </a:r>
          </a:p>
        </p:txBody>
      </p:sp>
      <p:pic>
        <p:nvPicPr>
          <p:cNvPr id="29" name="Graphic 28" descr="Storytelling with solid fill">
            <a:extLst>
              <a:ext uri="{FF2B5EF4-FFF2-40B4-BE49-F238E27FC236}">
                <a16:creationId xmlns:a16="http://schemas.microsoft.com/office/drawing/2014/main" id="{093D55D3-0B3A-894E-93B1-91D4DF523EE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78594" y="7393722"/>
            <a:ext cx="677412" cy="724143"/>
          </a:xfrm>
          <a:prstGeom prst="rect">
            <a:avLst/>
          </a:prstGeom>
        </p:spPr>
      </p:pic>
      <p:sp>
        <p:nvSpPr>
          <p:cNvPr id="3" name="Rectangle 2">
            <a:extLst>
              <a:ext uri="{FF2B5EF4-FFF2-40B4-BE49-F238E27FC236}">
                <a16:creationId xmlns:a16="http://schemas.microsoft.com/office/drawing/2014/main" id="{193E6F38-1CB2-3543-B947-5ADAA5FF9A75}"/>
              </a:ext>
            </a:extLst>
          </p:cNvPr>
          <p:cNvSpPr/>
          <p:nvPr/>
        </p:nvSpPr>
        <p:spPr>
          <a:xfrm>
            <a:off x="12088182" y="8483769"/>
            <a:ext cx="1614398" cy="815608"/>
          </a:xfrm>
          <a:prstGeom prst="rect">
            <a:avLst/>
          </a:prstGeom>
        </p:spPr>
        <p:txBody>
          <a:bodyPr wrap="square">
            <a:spAutoFit/>
          </a:bodyPr>
          <a:lstStyle/>
          <a:p>
            <a:pPr lvl="0" algn="ctr"/>
            <a:r>
              <a:rPr lang="en-US" sz="900" dirty="0">
                <a:solidFill>
                  <a:prstClr val="black"/>
                </a:solidFill>
              </a:rPr>
              <a:t>Tips for Projects’ Evaluation for NGOs &amp; Schools can be found in Appendix D – (D.2: </a:t>
            </a:r>
            <a:r>
              <a:rPr lang="en-US" sz="900" i="1" dirty="0">
                <a:solidFill>
                  <a:prstClr val="black"/>
                </a:solidFill>
              </a:rPr>
              <a:t>Projects’ Evaluation</a:t>
            </a:r>
            <a:r>
              <a:rPr lang="en-US" sz="900" dirty="0">
                <a:solidFill>
                  <a:prstClr val="black"/>
                </a:solidFill>
              </a:rPr>
              <a:t>).</a:t>
            </a:r>
          </a:p>
          <a:p>
            <a:pPr lvl="0" algn="ctr"/>
            <a:endParaRPr lang="en-US" sz="1100" dirty="0">
              <a:solidFill>
                <a:prstClr val="black"/>
              </a:solidFill>
            </a:endParaRPr>
          </a:p>
        </p:txBody>
      </p:sp>
      <p:sp>
        <p:nvSpPr>
          <p:cNvPr id="33" name="Google Shape;120;p54">
            <a:extLst>
              <a:ext uri="{FF2B5EF4-FFF2-40B4-BE49-F238E27FC236}">
                <a16:creationId xmlns:a16="http://schemas.microsoft.com/office/drawing/2014/main" id="{8AAC2344-E77C-104E-BC88-2401AC26EB89}"/>
              </a:ext>
            </a:extLst>
          </p:cNvPr>
          <p:cNvSpPr txBox="1">
            <a:spLocks/>
          </p:cNvSpPr>
          <p:nvPr/>
        </p:nvSpPr>
        <p:spPr>
          <a:xfrm>
            <a:off x="2000894" y="201202"/>
            <a:ext cx="5285547"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700" b="1" dirty="0">
                <a:solidFill>
                  <a:srgbClr val="E52831"/>
                </a:solidFill>
                <a:latin typeface="Lustria"/>
                <a:sym typeface="Lustria"/>
              </a:rPr>
              <a:t>3.6. Conducting Assessments Remotely</a:t>
            </a:r>
          </a:p>
        </p:txBody>
      </p:sp>
      <p:sp>
        <p:nvSpPr>
          <p:cNvPr id="34" name="Content Placeholder 2">
            <a:extLst>
              <a:ext uri="{FF2B5EF4-FFF2-40B4-BE49-F238E27FC236}">
                <a16:creationId xmlns:a16="http://schemas.microsoft.com/office/drawing/2014/main" id="{A2448284-3769-3147-A707-0DEED30F7764}"/>
              </a:ext>
            </a:extLst>
          </p:cNvPr>
          <p:cNvSpPr txBox="1">
            <a:spLocks/>
          </p:cNvSpPr>
          <p:nvPr/>
        </p:nvSpPr>
        <p:spPr>
          <a:xfrm>
            <a:off x="2017790" y="614353"/>
            <a:ext cx="8069243" cy="4310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US" sz="1100" dirty="0"/>
              <a:t>If you are conducting these assessments remotely, then you can use the following strategies to help you assess your students:</a:t>
            </a:r>
          </a:p>
          <a:p>
            <a:pPr>
              <a:lnSpc>
                <a:spcPct val="150000"/>
              </a:lnSpc>
              <a:buFont typeface="Wingdings" panose="05000000000000000000" pitchFamily="2" charset="2"/>
              <a:buChar char="§"/>
            </a:pPr>
            <a:endParaRPr lang="en-US" sz="1100" dirty="0"/>
          </a:p>
        </p:txBody>
      </p:sp>
      <p:sp>
        <p:nvSpPr>
          <p:cNvPr id="39" name="Rectangle 38">
            <a:extLst>
              <a:ext uri="{FF2B5EF4-FFF2-40B4-BE49-F238E27FC236}">
                <a16:creationId xmlns:a16="http://schemas.microsoft.com/office/drawing/2014/main" id="{ACA33C3E-0007-3142-85AB-F0326017F3DA}"/>
              </a:ext>
            </a:extLst>
          </p:cNvPr>
          <p:cNvSpPr/>
          <p:nvPr/>
        </p:nvSpPr>
        <p:spPr>
          <a:xfrm>
            <a:off x="12110383" y="5158440"/>
            <a:ext cx="1605617" cy="1823256"/>
          </a:xfrm>
          <a:prstGeom prst="rect">
            <a:avLst/>
          </a:prstGeom>
        </p:spPr>
        <p:txBody>
          <a:bodyPr wrap="square" rIns="180000">
            <a:spAutoFit/>
          </a:bodyPr>
          <a:lstStyle/>
          <a:p>
            <a:pPr lvl="0" algn="ctr"/>
            <a:r>
              <a:rPr lang="en-US" sz="1600" b="1" dirty="0">
                <a:solidFill>
                  <a:srgbClr val="E61831"/>
                </a:solidFill>
              </a:rPr>
              <a:t>Tip: </a:t>
            </a:r>
            <a:endParaRPr lang="en-US" sz="1100" dirty="0">
              <a:solidFill>
                <a:prstClr val="black"/>
              </a:solidFill>
            </a:endParaRPr>
          </a:p>
          <a:p>
            <a:pPr lvl="0" algn="ctr">
              <a:lnSpc>
                <a:spcPct val="120000"/>
              </a:lnSpc>
            </a:pPr>
            <a:r>
              <a:rPr lang="en-US" sz="900" dirty="0">
                <a:solidFill>
                  <a:prstClr val="black"/>
                </a:solidFill>
              </a:rPr>
              <a:t>Avoid using questions that require visual illustrations when remote channels do not allow visual presentation, such as phones’ audio communication and some SMS applications that do not enable sending images.</a:t>
            </a:r>
          </a:p>
        </p:txBody>
      </p:sp>
      <p:grpSp>
        <p:nvGrpSpPr>
          <p:cNvPr id="42" name="Group 41">
            <a:extLst>
              <a:ext uri="{FF2B5EF4-FFF2-40B4-BE49-F238E27FC236}">
                <a16:creationId xmlns:a16="http://schemas.microsoft.com/office/drawing/2014/main" id="{F8CBC401-427A-5C48-9BE8-83493BAADA2C}"/>
              </a:ext>
            </a:extLst>
          </p:cNvPr>
          <p:cNvGrpSpPr/>
          <p:nvPr/>
        </p:nvGrpSpPr>
        <p:grpSpPr>
          <a:xfrm>
            <a:off x="12689606" y="4685970"/>
            <a:ext cx="519872" cy="519872"/>
            <a:chOff x="12646735" y="4233872"/>
            <a:chExt cx="519872" cy="519872"/>
          </a:xfrm>
        </p:grpSpPr>
        <p:pic>
          <p:nvPicPr>
            <p:cNvPr id="43" name="Graphic 42" descr="Lightbulb with solid fill">
              <a:extLst>
                <a:ext uri="{FF2B5EF4-FFF2-40B4-BE49-F238E27FC236}">
                  <a16:creationId xmlns:a16="http://schemas.microsoft.com/office/drawing/2014/main" id="{9B53ADE1-FF5D-5B42-B009-8D46C9ED795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46735" y="4233872"/>
              <a:ext cx="519872" cy="519872"/>
            </a:xfrm>
            <a:prstGeom prst="rect">
              <a:avLst/>
            </a:prstGeom>
          </p:spPr>
        </p:pic>
        <p:sp>
          <p:nvSpPr>
            <p:cNvPr id="44" name="TextBox 43">
              <a:extLst>
                <a:ext uri="{FF2B5EF4-FFF2-40B4-BE49-F238E27FC236}">
                  <a16:creationId xmlns:a16="http://schemas.microsoft.com/office/drawing/2014/main" id="{4C14309C-6786-4F47-B195-17A048BB8EE1}"/>
                </a:ext>
              </a:extLst>
            </p:cNvPr>
            <p:cNvSpPr txBox="1"/>
            <p:nvPr/>
          </p:nvSpPr>
          <p:spPr>
            <a:xfrm>
              <a:off x="12776051" y="4268073"/>
              <a:ext cx="286638" cy="276999"/>
            </a:xfrm>
            <a:prstGeom prst="rect">
              <a:avLst/>
            </a:prstGeom>
            <a:noFill/>
          </p:spPr>
          <p:txBody>
            <a:bodyPr wrap="square" rtlCol="0">
              <a:spAutoFit/>
            </a:bodyPr>
            <a:lstStyle/>
            <a:p>
              <a:r>
                <a:rPr lang="en-US" sz="1200" dirty="0">
                  <a:latin typeface="+mj-lt"/>
                </a:rPr>
                <a:t>2</a:t>
              </a:r>
            </a:p>
          </p:txBody>
        </p:sp>
      </p:grpSp>
      <p:grpSp>
        <p:nvGrpSpPr>
          <p:cNvPr id="45" name="Group 44">
            <a:extLst>
              <a:ext uri="{FF2B5EF4-FFF2-40B4-BE49-F238E27FC236}">
                <a16:creationId xmlns:a16="http://schemas.microsoft.com/office/drawing/2014/main" id="{9420B597-E611-4949-B53A-8D4951114E4B}"/>
              </a:ext>
            </a:extLst>
          </p:cNvPr>
          <p:cNvGrpSpPr/>
          <p:nvPr/>
        </p:nvGrpSpPr>
        <p:grpSpPr>
          <a:xfrm>
            <a:off x="12646734" y="1824909"/>
            <a:ext cx="519872" cy="519872"/>
            <a:chOff x="12646735" y="4233872"/>
            <a:chExt cx="519872" cy="519872"/>
          </a:xfrm>
        </p:grpSpPr>
        <p:pic>
          <p:nvPicPr>
            <p:cNvPr id="46" name="Graphic 45" descr="Lightbulb with solid fill">
              <a:extLst>
                <a:ext uri="{FF2B5EF4-FFF2-40B4-BE49-F238E27FC236}">
                  <a16:creationId xmlns:a16="http://schemas.microsoft.com/office/drawing/2014/main" id="{A6B71782-68C2-4444-9F92-FE052A52AED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46735" y="4233872"/>
              <a:ext cx="519872" cy="519872"/>
            </a:xfrm>
            <a:prstGeom prst="rect">
              <a:avLst/>
            </a:prstGeom>
          </p:spPr>
        </p:pic>
        <p:sp>
          <p:nvSpPr>
            <p:cNvPr id="47" name="TextBox 46">
              <a:extLst>
                <a:ext uri="{FF2B5EF4-FFF2-40B4-BE49-F238E27FC236}">
                  <a16:creationId xmlns:a16="http://schemas.microsoft.com/office/drawing/2014/main" id="{097164DB-BFB9-304E-B150-D77E8F92C07B}"/>
                </a:ext>
              </a:extLst>
            </p:cNvPr>
            <p:cNvSpPr txBox="1"/>
            <p:nvPr/>
          </p:nvSpPr>
          <p:spPr>
            <a:xfrm>
              <a:off x="12776051" y="4268074"/>
              <a:ext cx="286638" cy="276999"/>
            </a:xfrm>
            <a:prstGeom prst="rect">
              <a:avLst/>
            </a:prstGeom>
            <a:noFill/>
          </p:spPr>
          <p:txBody>
            <a:bodyPr wrap="square" rtlCol="0">
              <a:spAutoFit/>
            </a:bodyPr>
            <a:lstStyle/>
            <a:p>
              <a:r>
                <a:rPr lang="en-US" sz="1200" dirty="0">
                  <a:latin typeface="+mj-lt"/>
                </a:rPr>
                <a:t>1</a:t>
              </a:r>
            </a:p>
          </p:txBody>
        </p:sp>
      </p:grpSp>
      <p:grpSp>
        <p:nvGrpSpPr>
          <p:cNvPr id="48" name="Group 47">
            <a:extLst>
              <a:ext uri="{FF2B5EF4-FFF2-40B4-BE49-F238E27FC236}">
                <a16:creationId xmlns:a16="http://schemas.microsoft.com/office/drawing/2014/main" id="{A096C53F-87BA-A74D-AD93-92E13EAE234F}"/>
              </a:ext>
            </a:extLst>
          </p:cNvPr>
          <p:cNvGrpSpPr/>
          <p:nvPr/>
        </p:nvGrpSpPr>
        <p:grpSpPr>
          <a:xfrm>
            <a:off x="11172613" y="6295901"/>
            <a:ext cx="350699" cy="350699"/>
            <a:chOff x="11441685" y="5490058"/>
            <a:chExt cx="414620" cy="414620"/>
          </a:xfrm>
        </p:grpSpPr>
        <p:pic>
          <p:nvPicPr>
            <p:cNvPr id="49" name="Graphic 48" descr="Lightbulb with solid fill">
              <a:extLst>
                <a:ext uri="{FF2B5EF4-FFF2-40B4-BE49-F238E27FC236}">
                  <a16:creationId xmlns:a16="http://schemas.microsoft.com/office/drawing/2014/main" id="{F5196532-E51C-174C-A166-D6DFA4252ED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41685" y="5490058"/>
              <a:ext cx="414620" cy="414620"/>
            </a:xfrm>
            <a:prstGeom prst="rect">
              <a:avLst/>
            </a:prstGeom>
          </p:spPr>
        </p:pic>
        <p:sp>
          <p:nvSpPr>
            <p:cNvPr id="50" name="TextBox 49">
              <a:extLst>
                <a:ext uri="{FF2B5EF4-FFF2-40B4-BE49-F238E27FC236}">
                  <a16:creationId xmlns:a16="http://schemas.microsoft.com/office/drawing/2014/main" id="{7F16D1DB-415E-EF4A-B485-9F01FFF1C495}"/>
                </a:ext>
              </a:extLst>
            </p:cNvPr>
            <p:cNvSpPr txBox="1"/>
            <p:nvPr/>
          </p:nvSpPr>
          <p:spPr>
            <a:xfrm>
              <a:off x="11573109" y="5495879"/>
              <a:ext cx="146205" cy="246221"/>
            </a:xfrm>
            <a:prstGeom prst="rect">
              <a:avLst/>
            </a:prstGeom>
            <a:noFill/>
          </p:spPr>
          <p:txBody>
            <a:bodyPr wrap="square" rtlCol="0">
              <a:spAutoFit/>
            </a:bodyPr>
            <a:lstStyle/>
            <a:p>
              <a:pPr algn="ctr"/>
              <a:r>
                <a:rPr lang="en-US" sz="1000" dirty="0">
                  <a:latin typeface="+mj-lt"/>
                </a:rPr>
                <a:t>1</a:t>
              </a:r>
            </a:p>
          </p:txBody>
        </p:sp>
      </p:grpSp>
      <p:grpSp>
        <p:nvGrpSpPr>
          <p:cNvPr id="51" name="Group 50">
            <a:extLst>
              <a:ext uri="{FF2B5EF4-FFF2-40B4-BE49-F238E27FC236}">
                <a16:creationId xmlns:a16="http://schemas.microsoft.com/office/drawing/2014/main" id="{DA578730-E4E7-DB4F-AADE-1985892051F5}"/>
              </a:ext>
            </a:extLst>
          </p:cNvPr>
          <p:cNvGrpSpPr/>
          <p:nvPr/>
        </p:nvGrpSpPr>
        <p:grpSpPr>
          <a:xfrm>
            <a:off x="11494395" y="6302863"/>
            <a:ext cx="327645" cy="331166"/>
            <a:chOff x="11441685" y="5485602"/>
            <a:chExt cx="414620" cy="419076"/>
          </a:xfrm>
        </p:grpSpPr>
        <p:pic>
          <p:nvPicPr>
            <p:cNvPr id="52" name="Graphic 51" descr="Lightbulb with solid fill">
              <a:extLst>
                <a:ext uri="{FF2B5EF4-FFF2-40B4-BE49-F238E27FC236}">
                  <a16:creationId xmlns:a16="http://schemas.microsoft.com/office/drawing/2014/main" id="{02FD5C30-FAC8-204D-89D3-A875C96FCAB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41685" y="5490058"/>
              <a:ext cx="414620" cy="414620"/>
            </a:xfrm>
            <a:prstGeom prst="rect">
              <a:avLst/>
            </a:prstGeom>
          </p:spPr>
        </p:pic>
        <p:sp>
          <p:nvSpPr>
            <p:cNvPr id="53" name="TextBox 52">
              <a:extLst>
                <a:ext uri="{FF2B5EF4-FFF2-40B4-BE49-F238E27FC236}">
                  <a16:creationId xmlns:a16="http://schemas.microsoft.com/office/drawing/2014/main" id="{776CBF45-E180-9944-9355-A5965F137F02}"/>
                </a:ext>
              </a:extLst>
            </p:cNvPr>
            <p:cNvSpPr txBox="1"/>
            <p:nvPr/>
          </p:nvSpPr>
          <p:spPr>
            <a:xfrm>
              <a:off x="11582118" y="5485602"/>
              <a:ext cx="146206" cy="246221"/>
            </a:xfrm>
            <a:prstGeom prst="rect">
              <a:avLst/>
            </a:prstGeom>
            <a:noFill/>
          </p:spPr>
          <p:txBody>
            <a:bodyPr wrap="square" rtlCol="0">
              <a:spAutoFit/>
            </a:bodyPr>
            <a:lstStyle/>
            <a:p>
              <a:pPr algn="ctr"/>
              <a:r>
                <a:rPr lang="en-US" sz="1000" dirty="0">
                  <a:latin typeface="+mj-lt"/>
                </a:rPr>
                <a:t>2</a:t>
              </a:r>
            </a:p>
          </p:txBody>
        </p:sp>
      </p:grpSp>
      <p:sp>
        <p:nvSpPr>
          <p:cNvPr id="73" name="TextBox 72">
            <a:extLst>
              <a:ext uri="{FF2B5EF4-FFF2-40B4-BE49-F238E27FC236}">
                <a16:creationId xmlns:a16="http://schemas.microsoft.com/office/drawing/2014/main" id="{34907229-3120-6D46-9330-891ADC78D610}"/>
              </a:ext>
            </a:extLst>
          </p:cNvPr>
          <p:cNvSpPr txBox="1"/>
          <p:nvPr/>
        </p:nvSpPr>
        <p:spPr>
          <a:xfrm>
            <a:off x="1939810" y="2382881"/>
            <a:ext cx="2450888" cy="3702873"/>
          </a:xfrm>
          <a:prstGeom prst="rect">
            <a:avLst/>
          </a:prstGeom>
          <a:noFill/>
        </p:spPr>
        <p:txBody>
          <a:bodyPr wrap="square">
            <a:spAutoFit/>
          </a:bodyPr>
          <a:lstStyle/>
          <a:p>
            <a:pPr marL="171450" indent="-171450">
              <a:lnSpc>
                <a:spcPct val="150000"/>
              </a:lnSpc>
              <a:buFont typeface="Wingdings" pitchFamily="2" charset="2"/>
              <a:buChar char="§"/>
            </a:pPr>
            <a:r>
              <a:rPr lang="en-US" sz="1050" dirty="0"/>
              <a:t>Assessments will be conducted orally. You can either directly call the students or leave them voice messages. </a:t>
            </a:r>
          </a:p>
          <a:p>
            <a:pPr marL="171450" indent="-171450">
              <a:lnSpc>
                <a:spcPct val="150000"/>
              </a:lnSpc>
              <a:buFont typeface="Wingdings" pitchFamily="2" charset="2"/>
              <a:buChar char="§"/>
            </a:pPr>
            <a:endParaRPr lang="en-US" sz="1050" dirty="0"/>
          </a:p>
          <a:p>
            <a:pPr marL="171450" indent="-171450">
              <a:lnSpc>
                <a:spcPct val="150000"/>
              </a:lnSpc>
              <a:buFont typeface="Wingdings" pitchFamily="2" charset="2"/>
              <a:buChar char="§"/>
            </a:pPr>
            <a:r>
              <a:rPr lang="en-US" sz="1050" dirty="0"/>
              <a:t>Ask one question at a time and try to simplify the wording for the question as much as you can. Make sure to receive the answer from your students before asking the next question so you can keep track of responses and to avoid overwhelming students by asking multiple questions at the same time. </a:t>
            </a:r>
          </a:p>
          <a:p>
            <a:pPr>
              <a:lnSpc>
                <a:spcPct val="150000"/>
              </a:lnSpc>
            </a:pPr>
            <a:endParaRPr lang="en-US" sz="1050" dirty="0"/>
          </a:p>
        </p:txBody>
      </p:sp>
      <p:sp>
        <p:nvSpPr>
          <p:cNvPr id="64" name="TextBox 63">
            <a:extLst>
              <a:ext uri="{FF2B5EF4-FFF2-40B4-BE49-F238E27FC236}">
                <a16:creationId xmlns:a16="http://schemas.microsoft.com/office/drawing/2014/main" id="{AD9A3464-C641-2346-9D19-5F8203BFFB4E}"/>
              </a:ext>
            </a:extLst>
          </p:cNvPr>
          <p:cNvSpPr txBox="1"/>
          <p:nvPr/>
        </p:nvSpPr>
        <p:spPr>
          <a:xfrm>
            <a:off x="4536552" y="2382881"/>
            <a:ext cx="2367934" cy="3460499"/>
          </a:xfrm>
          <a:prstGeom prst="rect">
            <a:avLst/>
          </a:prstGeom>
          <a:noFill/>
        </p:spPr>
        <p:txBody>
          <a:bodyPr wrap="square">
            <a:spAutoFit/>
          </a:bodyPr>
          <a:lstStyle/>
          <a:p>
            <a:pPr>
              <a:lnSpc>
                <a:spcPct val="150000"/>
              </a:lnSpc>
            </a:pPr>
            <a:r>
              <a:rPr lang="en-US" sz="1050" dirty="0"/>
              <a:t>Assessments will be conducted via written messages. Same guidelines for conducting assessment over the phone (audio form) will apply over here except that the question and the answer will be written as an SMS/TEXT message.  Keep in mind that the longer it takes for the student to reply (longer than you are accustomed to when conducting project’s instructions), the more thinking he/she is doing. This might be an indication that they need extra help to master the skill being assessed. </a:t>
            </a:r>
          </a:p>
          <a:p>
            <a:pPr>
              <a:lnSpc>
                <a:spcPct val="150000"/>
              </a:lnSpc>
            </a:pPr>
            <a:endParaRPr lang="en-US" sz="1050" dirty="0"/>
          </a:p>
        </p:txBody>
      </p:sp>
      <p:sp>
        <p:nvSpPr>
          <p:cNvPr id="72" name="TextBox 71">
            <a:extLst>
              <a:ext uri="{FF2B5EF4-FFF2-40B4-BE49-F238E27FC236}">
                <a16:creationId xmlns:a16="http://schemas.microsoft.com/office/drawing/2014/main" id="{C64C2802-8122-7B48-BB5E-3CDDD4471FF2}"/>
              </a:ext>
            </a:extLst>
          </p:cNvPr>
          <p:cNvSpPr txBox="1"/>
          <p:nvPr/>
        </p:nvSpPr>
        <p:spPr>
          <a:xfrm>
            <a:off x="7112473" y="2382881"/>
            <a:ext cx="2353153" cy="3945247"/>
          </a:xfrm>
          <a:prstGeom prst="rect">
            <a:avLst/>
          </a:prstGeom>
          <a:noFill/>
        </p:spPr>
        <p:txBody>
          <a:bodyPr wrap="square">
            <a:spAutoFit/>
          </a:bodyPr>
          <a:lstStyle/>
          <a:p>
            <a:pPr>
              <a:lnSpc>
                <a:spcPct val="150000"/>
              </a:lnSpc>
            </a:pPr>
            <a:r>
              <a:rPr lang="en-US" sz="1050" dirty="0"/>
              <a:t>All audio and text messages assessment will be conducted the same way for phone [Audio] &amp; [SMS]. WhatsApp and Zoom also have video conferencing and ability to share images and text. The questioning strategy used for Audio and SMS channels still applies to WhatsApp and Zoom communication channels. In addition, whenever you have access to real-time video conferencing, you will get to see students’ body language and reactions to your questions.  You can form an understanding if your student(s) are following the questions or if you need to repeat them or rephrase them. </a:t>
            </a:r>
          </a:p>
        </p:txBody>
      </p:sp>
      <p:sp>
        <p:nvSpPr>
          <p:cNvPr id="88" name="TextBox 87">
            <a:extLst>
              <a:ext uri="{FF2B5EF4-FFF2-40B4-BE49-F238E27FC236}">
                <a16:creationId xmlns:a16="http://schemas.microsoft.com/office/drawing/2014/main" id="{AEF9D556-9CC7-7E40-837F-1239D37AD3C6}"/>
              </a:ext>
            </a:extLst>
          </p:cNvPr>
          <p:cNvSpPr txBox="1"/>
          <p:nvPr/>
        </p:nvSpPr>
        <p:spPr>
          <a:xfrm>
            <a:off x="9626145" y="2382881"/>
            <a:ext cx="2281802" cy="3460499"/>
          </a:xfrm>
          <a:prstGeom prst="rect">
            <a:avLst/>
          </a:prstGeom>
          <a:noFill/>
        </p:spPr>
        <p:txBody>
          <a:bodyPr wrap="square">
            <a:spAutoFit/>
          </a:bodyPr>
          <a:lstStyle/>
          <a:p>
            <a:pPr>
              <a:lnSpc>
                <a:spcPct val="150000"/>
              </a:lnSpc>
            </a:pPr>
            <a:r>
              <a:rPr lang="en-US" sz="1050" dirty="0"/>
              <a:t>Radio educators need to make sure that they have informed their students about the assessment session so students can be prepared. </a:t>
            </a:r>
            <a:br>
              <a:rPr lang="en-US" sz="1050" dirty="0"/>
            </a:br>
            <a:r>
              <a:rPr lang="en-US" sz="1050" dirty="0"/>
              <a:t>Educators can say the questions over the radio while students answer the questions with the help of  facilitators. Students without facilitators’ help can either email, mail or call the radio station to submit their answers. It would be helpful to have radio instructors repeat questions several times before moving on to the next question.</a:t>
            </a:r>
          </a:p>
        </p:txBody>
      </p:sp>
      <p:pic>
        <p:nvPicPr>
          <p:cNvPr id="101" name="Graphic 100" descr="Smart Phone with solid fill">
            <a:extLst>
              <a:ext uri="{FF2B5EF4-FFF2-40B4-BE49-F238E27FC236}">
                <a16:creationId xmlns:a16="http://schemas.microsoft.com/office/drawing/2014/main" id="{7426B94B-B310-7643-AB33-9AAB2C910CE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47578" y="1503116"/>
            <a:ext cx="653032" cy="653032"/>
          </a:xfrm>
          <a:prstGeom prst="rect">
            <a:avLst/>
          </a:prstGeom>
        </p:spPr>
      </p:pic>
      <p:pic>
        <p:nvPicPr>
          <p:cNvPr id="102" name="Graphic 101" descr="Telephone with solid fill">
            <a:extLst>
              <a:ext uri="{FF2B5EF4-FFF2-40B4-BE49-F238E27FC236}">
                <a16:creationId xmlns:a16="http://schemas.microsoft.com/office/drawing/2014/main" id="{F62A47C5-B646-F340-AAEB-517E083A3B7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32445" y="1591057"/>
            <a:ext cx="653032" cy="653032"/>
          </a:xfrm>
          <a:prstGeom prst="rect">
            <a:avLst/>
          </a:prstGeom>
        </p:spPr>
      </p:pic>
      <p:grpSp>
        <p:nvGrpSpPr>
          <p:cNvPr id="7" name="Group 6">
            <a:extLst>
              <a:ext uri="{FF2B5EF4-FFF2-40B4-BE49-F238E27FC236}">
                <a16:creationId xmlns:a16="http://schemas.microsoft.com/office/drawing/2014/main" id="{BA892BEB-E8E5-BE4D-90AA-ACE224A27A86}"/>
              </a:ext>
            </a:extLst>
          </p:cNvPr>
          <p:cNvGrpSpPr/>
          <p:nvPr/>
        </p:nvGrpSpPr>
        <p:grpSpPr>
          <a:xfrm>
            <a:off x="7142387" y="1469281"/>
            <a:ext cx="387312" cy="372020"/>
            <a:chOff x="7139767" y="2335966"/>
            <a:chExt cx="387312" cy="372020"/>
          </a:xfrm>
        </p:grpSpPr>
        <p:pic>
          <p:nvPicPr>
            <p:cNvPr id="103" name="Graphic 102" descr="Phone Vibration with solid fill">
              <a:extLst>
                <a:ext uri="{FF2B5EF4-FFF2-40B4-BE49-F238E27FC236}">
                  <a16:creationId xmlns:a16="http://schemas.microsoft.com/office/drawing/2014/main" id="{950E7B15-7F52-5C41-A11D-54B460186B7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39767" y="2335966"/>
              <a:ext cx="372020" cy="372020"/>
            </a:xfrm>
            <a:prstGeom prst="rect">
              <a:avLst/>
            </a:prstGeom>
          </p:spPr>
        </p:pic>
        <p:pic>
          <p:nvPicPr>
            <p:cNvPr id="104" name="Picture 2" descr="WhatsApp Message Icon, Whatsapp logo, WhatsApp logo, text, logo, grass png  | Call logo, Logo online shop, Facebook messenger logo">
              <a:extLst>
                <a:ext uri="{FF2B5EF4-FFF2-40B4-BE49-F238E27FC236}">
                  <a16:creationId xmlns:a16="http://schemas.microsoft.com/office/drawing/2014/main" id="{F318A626-7FFE-B341-B403-7C7E616CFF5D}"/>
                </a:ext>
              </a:extLst>
            </p:cNvPr>
            <p:cNvPicPr>
              <a:picLocks noChangeAspect="1" noChangeArrowheads="1"/>
            </p:cNvPicPr>
            <p:nvPr/>
          </p:nvPicPr>
          <p:blipFill rotWithShape="1">
            <a:blip r:embed="rId12" cstate="hqprint">
              <a:extLst>
                <a:ext uri="{BEBA8EAE-BF5A-486C-A8C5-ECC9F3942E4B}">
                  <a14:imgProps xmlns:a14="http://schemas.microsoft.com/office/drawing/2010/main">
                    <a14:imgLayer r:embed="rId13">
                      <a14:imgEffect>
                        <a14:backgroundRemoval t="2344" b="93750" l="19022" r="75870">
                          <a14:foregroundMark x1="29891" y1="12891" x2="78152" y2="73242"/>
                          <a14:foregroundMark x1="78152" y1="73242" x2="67391" y2="83594"/>
                          <a14:foregroundMark x1="67391" y1="83594" x2="36304" y2="86133"/>
                          <a14:foregroundMark x1="36304" y1="86133" x2="30652" y2="79688"/>
                          <a14:foregroundMark x1="30652" y1="79688" x2="23696" y2="47070"/>
                          <a14:foregroundMark x1="23696" y1="47070" x2="28804" y2="37109"/>
                          <a14:foregroundMark x1="28804" y1="37109" x2="72935" y2="14063"/>
                          <a14:foregroundMark x1="72174" y1="10156" x2="58896" y2="3554"/>
                          <a14:foregroundMark x1="44991" y1="3054" x2="36739" y2="4297"/>
                          <a14:foregroundMark x1="36739" y1="4297" x2="26848" y2="14453"/>
                          <a14:foregroundMark x1="26848" y1="14453" x2="24239" y2="24023"/>
                          <a14:foregroundMark x1="24239" y1="24023" x2="23913" y2="49609"/>
                          <a14:foregroundMark x1="23913" y1="49609" x2="30217" y2="82813"/>
                          <a14:foregroundMark x1="30217" y1="82813" x2="37609" y2="92188"/>
                          <a14:foregroundMark x1="37609" y1="92188" x2="46739" y2="93750"/>
                          <a14:foregroundMark x1="46739" y1="93750" x2="53913" y2="92969"/>
                          <a14:foregroundMark x1="53913" y1="92969" x2="71957" y2="76367"/>
                          <a14:foregroundMark x1="71957" y1="76367" x2="78043" y2="65820"/>
                          <a14:foregroundMark x1="78043" y1="65820" x2="80435" y2="53711"/>
                          <a14:foregroundMark x1="80435" y1="53711" x2="80978" y2="40234"/>
                          <a14:foregroundMark x1="80978" y1="40234" x2="74130" y2="9961"/>
                          <a14:foregroundMark x1="74130" y1="9961" x2="66739" y2="2734"/>
                          <a14:foregroundMark x1="66739" y1="2734" x2="65870" y2="2734"/>
                          <a14:foregroundMark x1="42500" y1="9570" x2="43804" y2="22656"/>
                          <a14:foregroundMark x1="26413" y1="13672" x2="22500" y2="37891"/>
                          <a14:foregroundMark x1="22500" y1="37891" x2="22935" y2="67188"/>
                          <a14:foregroundMark x1="22935" y1="67188" x2="24457" y2="78906"/>
                          <a14:foregroundMark x1="24457" y1="78906" x2="28261" y2="87500"/>
                          <a14:foregroundMark x1="28261" y1="87500" x2="34348" y2="94531"/>
                          <a14:foregroundMark x1="34348" y1="94531" x2="56196" y2="97070"/>
                          <a14:foregroundMark x1="56196" y1="97070" x2="62609" y2="96289"/>
                          <a14:foregroundMark x1="62609" y1="96289" x2="69239" y2="91211"/>
                          <a14:foregroundMark x1="69239" y1="91211" x2="78370" y2="70508"/>
                          <a14:foregroundMark x1="78370" y1="70508" x2="80217" y2="60547"/>
                          <a14:foregroundMark x1="80217" y1="60547" x2="79565" y2="33203"/>
                          <a14:foregroundMark x1="79565" y1="33203" x2="75870" y2="17969"/>
                          <a14:foregroundMark x1="75870" y1="17969" x2="68261" y2="5469"/>
                          <a14:foregroundMark x1="68261" y1="5469" x2="65543" y2="3711"/>
                          <a14:foregroundMark x1="46848" y1="20898" x2="40217" y2="24609"/>
                          <a14:foregroundMark x1="40217" y1="24609" x2="35652" y2="32617"/>
                          <a14:foregroundMark x1="35652" y1="32617" x2="34457" y2="50977"/>
                          <a14:foregroundMark x1="34457" y1="50977" x2="37283" y2="60938"/>
                          <a14:foregroundMark x1="37283" y1="60938" x2="43913" y2="69531"/>
                          <a14:foregroundMark x1="43913" y1="69531" x2="53913" y2="60156"/>
                          <a14:foregroundMark x1="53913" y1="60156" x2="59457" y2="48438"/>
                          <a14:foregroundMark x1="59457" y1="48438" x2="61196" y2="39063"/>
                          <a14:foregroundMark x1="61196" y1="39063" x2="58804" y2="25391"/>
                          <a14:foregroundMark x1="58804" y1="25391" x2="54674" y2="18750"/>
                          <a14:foregroundMark x1="54674" y1="18750" x2="48913" y2="16797"/>
                          <a14:foregroundMark x1="48913" y1="16797" x2="39022" y2="23438"/>
                          <a14:foregroundMark x1="39022" y1="23438" x2="28478" y2="48633"/>
                          <a14:foregroundMark x1="28478" y1="48633" x2="28478" y2="48633"/>
                          <a14:foregroundMark x1="45870" y1="27734" x2="40000" y2="27344"/>
                          <a14:foregroundMark x1="40000" y1="27344" x2="35000" y2="43750"/>
                          <a14:foregroundMark x1="35000" y1="43750" x2="37609" y2="56836"/>
                          <a14:foregroundMark x1="37609" y1="56836" x2="42826" y2="68555"/>
                          <a14:foregroundMark x1="42826" y1="68555" x2="48370" y2="73633"/>
                          <a14:foregroundMark x1="48370" y1="73633" x2="56087" y2="71094"/>
                          <a14:foregroundMark x1="56087" y1="71094" x2="63261" y2="61133"/>
                          <a14:foregroundMark x1="63261" y1="61133" x2="66413" y2="51172"/>
                          <a14:foregroundMark x1="66413" y1="51172" x2="59239" y2="27344"/>
                          <a14:foregroundMark x1="59239" y1="27344" x2="50978" y2="18555"/>
                          <a14:foregroundMark x1="50978" y1="18555" x2="38913" y2="14063"/>
                          <a14:foregroundMark x1="38913" y1="14063" x2="31413" y2="17383"/>
                          <a14:foregroundMark x1="31413" y1="17383" x2="29891" y2="19727"/>
                          <a14:foregroundMark x1="51413" y1="31836" x2="47283" y2="40625"/>
                          <a14:foregroundMark x1="47283" y1="40625" x2="48370" y2="55469"/>
                          <a14:foregroundMark x1="48370" y1="55469" x2="56957" y2="54688"/>
                          <a14:foregroundMark x1="56957" y1="54688" x2="61087" y2="46875"/>
                          <a14:foregroundMark x1="61087" y1="46875" x2="61522" y2="42578"/>
                          <a14:foregroundMark x1="39891" y1="40234" x2="53478" y2="69336"/>
                          <a14:foregroundMark x1="53478" y1="69336" x2="56304" y2="73047"/>
                          <a14:foregroundMark x1="39022" y1="38086" x2="45109" y2="75391"/>
                          <a14:foregroundMark x1="29891" y1="77734" x2="60435" y2="71484"/>
                          <a14:foregroundMark x1="60435" y1="71484" x2="75978" y2="73047"/>
                          <a14:foregroundMark x1="70870" y1="75977" x2="44130" y2="81836"/>
                          <a14:foregroundMark x1="67174" y1="75000" x2="47717" y2="76563"/>
                          <a14:foregroundMark x1="47717" y1="76563" x2="45870" y2="78320"/>
                          <a14:foregroundMark x1="42717" y1="72070" x2="19130" y2="76563"/>
                          <a14:foregroundMark x1="31413" y1="94336" x2="63587" y2="90820"/>
                          <a14:foregroundMark x1="63587" y1="90820" x2="68696" y2="93750"/>
                          <a14:foregroundMark x1="52391" y1="68750" x2="48152" y2="71094"/>
                          <a14:foregroundMark x1="39239" y1="74414" x2="34674" y2="71484"/>
                          <a14:backgroundMark x1="58043" y1="1172" x2="44457" y2="1563"/>
                        </a14:backgroundRemoval>
                      </a14:imgEffect>
                    </a14:imgLayer>
                  </a14:imgProps>
                </a:ext>
                <a:ext uri="{28A0092B-C50C-407E-A947-70E740481C1C}">
                  <a14:useLocalDpi xmlns:a14="http://schemas.microsoft.com/office/drawing/2010/main" val="0"/>
                </a:ext>
              </a:extLst>
            </a:blip>
            <a:srcRect l="23913" t="2605" r="23913" b="3348"/>
            <a:stretch/>
          </p:blipFill>
          <p:spPr bwMode="auto">
            <a:xfrm>
              <a:off x="7326473" y="2460034"/>
              <a:ext cx="200606" cy="201243"/>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a:extLst>
              <a:ext uri="{FF2B5EF4-FFF2-40B4-BE49-F238E27FC236}">
                <a16:creationId xmlns:a16="http://schemas.microsoft.com/office/drawing/2014/main" id="{393B5930-4112-6B47-8099-EC5ACF224540}"/>
              </a:ext>
            </a:extLst>
          </p:cNvPr>
          <p:cNvSpPr txBox="1"/>
          <p:nvPr/>
        </p:nvSpPr>
        <p:spPr>
          <a:xfrm>
            <a:off x="2772172" y="1804208"/>
            <a:ext cx="1748023" cy="261610"/>
          </a:xfrm>
          <a:prstGeom prst="rect">
            <a:avLst/>
          </a:prstGeom>
          <a:noFill/>
        </p:spPr>
        <p:txBody>
          <a:bodyPr wrap="square">
            <a:spAutoFit/>
          </a:bodyPr>
          <a:lstStyle/>
          <a:p>
            <a:r>
              <a:rPr lang="en-US" sz="1100" dirty="0">
                <a:solidFill>
                  <a:srgbClr val="EA7E83"/>
                </a:solidFill>
              </a:rPr>
              <a:t>Voice/Audio:</a:t>
            </a:r>
          </a:p>
        </p:txBody>
      </p:sp>
      <p:sp>
        <p:nvSpPr>
          <p:cNvPr id="106" name="TextBox 105">
            <a:extLst>
              <a:ext uri="{FF2B5EF4-FFF2-40B4-BE49-F238E27FC236}">
                <a16:creationId xmlns:a16="http://schemas.microsoft.com/office/drawing/2014/main" id="{1A95CC01-0F6C-124E-B132-D85CC819DDA2}"/>
              </a:ext>
            </a:extLst>
          </p:cNvPr>
          <p:cNvSpPr txBox="1"/>
          <p:nvPr/>
        </p:nvSpPr>
        <p:spPr>
          <a:xfrm>
            <a:off x="5157130" y="1797141"/>
            <a:ext cx="1748023" cy="261610"/>
          </a:xfrm>
          <a:prstGeom prst="rect">
            <a:avLst/>
          </a:prstGeom>
          <a:noFill/>
        </p:spPr>
        <p:txBody>
          <a:bodyPr wrap="square">
            <a:spAutoFit/>
          </a:bodyPr>
          <a:lstStyle/>
          <a:p>
            <a:r>
              <a:rPr lang="en-US" sz="1100" dirty="0">
                <a:solidFill>
                  <a:srgbClr val="EA7E83"/>
                </a:solidFill>
              </a:rPr>
              <a:t>SMS/TEXT:</a:t>
            </a:r>
          </a:p>
        </p:txBody>
      </p:sp>
      <p:sp>
        <p:nvSpPr>
          <p:cNvPr id="107" name="TextBox 106">
            <a:extLst>
              <a:ext uri="{FF2B5EF4-FFF2-40B4-BE49-F238E27FC236}">
                <a16:creationId xmlns:a16="http://schemas.microsoft.com/office/drawing/2014/main" id="{A968E40E-E90F-EB44-B172-B706A09BAF02}"/>
              </a:ext>
            </a:extLst>
          </p:cNvPr>
          <p:cNvSpPr txBox="1"/>
          <p:nvPr/>
        </p:nvSpPr>
        <p:spPr>
          <a:xfrm>
            <a:off x="7560165" y="1435832"/>
            <a:ext cx="1829012" cy="938719"/>
          </a:xfrm>
          <a:prstGeom prst="rect">
            <a:avLst/>
          </a:prstGeom>
          <a:noFill/>
        </p:spPr>
        <p:txBody>
          <a:bodyPr wrap="square">
            <a:spAutoFit/>
          </a:bodyPr>
          <a:lstStyle/>
          <a:p>
            <a:r>
              <a:rPr lang="en-US" sz="1100" dirty="0">
                <a:solidFill>
                  <a:srgbClr val="EA7E83"/>
                </a:solidFill>
                <a:ea typeface="Calibri"/>
                <a:cs typeface="Calibri"/>
                <a:sym typeface="Calibri"/>
              </a:rPr>
              <a:t>Internet based multimedia messaging apps </a:t>
            </a:r>
            <a:r>
              <a:rPr lang="en-US" sz="1100" dirty="0">
                <a:solidFill>
                  <a:srgbClr val="EA7E83"/>
                </a:solidFill>
              </a:rPr>
              <a:t>(e.g., WhatsApp) </a:t>
            </a:r>
            <a:r>
              <a:rPr lang="en-US" sz="1100" dirty="0">
                <a:solidFill>
                  <a:srgbClr val="EA7E83"/>
                </a:solidFill>
                <a:ea typeface="Calibri"/>
                <a:cs typeface="Calibri"/>
                <a:sym typeface="Calibri"/>
              </a:rPr>
              <a:t>&amp; Online video conferencing (e.g., Zoom):</a:t>
            </a:r>
            <a:endParaRPr lang="en-US" sz="1100" dirty="0">
              <a:solidFill>
                <a:srgbClr val="EA7E83"/>
              </a:solidFill>
            </a:endParaRPr>
          </a:p>
          <a:p>
            <a:endParaRPr lang="en-US" sz="1100" dirty="0">
              <a:solidFill>
                <a:srgbClr val="EA7E83"/>
              </a:solidFill>
            </a:endParaRPr>
          </a:p>
        </p:txBody>
      </p:sp>
      <p:pic>
        <p:nvPicPr>
          <p:cNvPr id="108" name="Graphic 107" descr="Radio with solid fill">
            <a:extLst>
              <a:ext uri="{FF2B5EF4-FFF2-40B4-BE49-F238E27FC236}">
                <a16:creationId xmlns:a16="http://schemas.microsoft.com/office/drawing/2014/main" id="{AEED6AF2-EB9D-2C47-A948-BA793915F3C9}"/>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690779" y="1625127"/>
            <a:ext cx="396254" cy="396254"/>
          </a:xfrm>
          <a:prstGeom prst="rect">
            <a:avLst/>
          </a:prstGeom>
        </p:spPr>
      </p:pic>
      <p:sp>
        <p:nvSpPr>
          <p:cNvPr id="110" name="TextBox 109">
            <a:extLst>
              <a:ext uri="{FF2B5EF4-FFF2-40B4-BE49-F238E27FC236}">
                <a16:creationId xmlns:a16="http://schemas.microsoft.com/office/drawing/2014/main" id="{09682BC3-4C1B-624F-9093-BBF078F9FCDE}"/>
              </a:ext>
            </a:extLst>
          </p:cNvPr>
          <p:cNvSpPr txBox="1"/>
          <p:nvPr/>
        </p:nvSpPr>
        <p:spPr>
          <a:xfrm>
            <a:off x="10184268" y="1694428"/>
            <a:ext cx="1748023" cy="261610"/>
          </a:xfrm>
          <a:prstGeom prst="rect">
            <a:avLst/>
          </a:prstGeom>
          <a:noFill/>
        </p:spPr>
        <p:txBody>
          <a:bodyPr wrap="square">
            <a:spAutoFit/>
          </a:bodyPr>
          <a:lstStyle/>
          <a:p>
            <a:r>
              <a:rPr lang="en-US" sz="1100" dirty="0">
                <a:solidFill>
                  <a:srgbClr val="EA7E83"/>
                </a:solidFill>
              </a:rPr>
              <a:t>Radio</a:t>
            </a:r>
          </a:p>
        </p:txBody>
      </p:sp>
      <p:pic>
        <p:nvPicPr>
          <p:cNvPr id="111" name="Graphic 110" descr="Online meeting with solid fill">
            <a:extLst>
              <a:ext uri="{FF2B5EF4-FFF2-40B4-BE49-F238E27FC236}">
                <a16:creationId xmlns:a16="http://schemas.microsoft.com/office/drawing/2014/main" id="{2F73E3A4-3527-6D4B-BB9D-5CC10CD0952D}"/>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187458" y="1828316"/>
            <a:ext cx="379079" cy="379079"/>
          </a:xfrm>
          <a:prstGeom prst="rect">
            <a:avLst/>
          </a:prstGeom>
        </p:spPr>
      </p:pic>
      <p:pic>
        <p:nvPicPr>
          <p:cNvPr id="56" name="Picture 55" descr="A picture containing person, swimming&#10;&#10;Description automatically generated">
            <a:extLst>
              <a:ext uri="{FF2B5EF4-FFF2-40B4-BE49-F238E27FC236}">
                <a16:creationId xmlns:a16="http://schemas.microsoft.com/office/drawing/2014/main" id="{CA5A9741-C296-450C-BC92-F3F62A20E19D}"/>
              </a:ext>
            </a:extLst>
          </p:cNvPr>
          <p:cNvPicPr>
            <a:picLocks noChangeAspect="1"/>
          </p:cNvPicPr>
          <p:nvPr/>
        </p:nvPicPr>
        <p:blipFill rotWithShape="1">
          <a:blip r:embed="rId18">
            <a:extLst>
              <a:ext uri="{28A0092B-C50C-407E-A947-70E740481C1C}">
                <a14:useLocalDpi xmlns:a14="http://schemas.microsoft.com/office/drawing/2010/main" val="0"/>
              </a:ext>
            </a:extLst>
          </a:blip>
          <a:srcRect l="12392" t="4075" r="12099" b="32427"/>
          <a:stretch/>
        </p:blipFill>
        <p:spPr>
          <a:xfrm>
            <a:off x="1858925" y="6922845"/>
            <a:ext cx="10217840" cy="3592755"/>
          </a:xfrm>
          <a:prstGeom prst="rect">
            <a:avLst/>
          </a:prstGeom>
        </p:spPr>
      </p:pic>
      <p:sp>
        <p:nvSpPr>
          <p:cNvPr id="57" name="Slide Number Placeholder 1">
            <a:extLst>
              <a:ext uri="{FF2B5EF4-FFF2-40B4-BE49-F238E27FC236}">
                <a16:creationId xmlns:a16="http://schemas.microsoft.com/office/drawing/2014/main" id="{A295C8C6-4B78-4487-9F39-DA27082D348C}"/>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45</a:t>
            </a:fld>
            <a:endParaRPr lang="en-US" dirty="0"/>
          </a:p>
        </p:txBody>
      </p:sp>
    </p:spTree>
    <p:extLst>
      <p:ext uri="{BB962C8B-B14F-4D97-AF65-F5344CB8AC3E}">
        <p14:creationId xmlns:p14="http://schemas.microsoft.com/office/powerpoint/2010/main" val="3507490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228CC586-E11E-2942-9300-85748EC4E15E}"/>
              </a:ext>
            </a:extLst>
          </p:cNvPr>
          <p:cNvSpPr/>
          <p:nvPr/>
        </p:nvSpPr>
        <p:spPr>
          <a:xfrm>
            <a:off x="6441779" y="1"/>
            <a:ext cx="7274222" cy="10515600"/>
          </a:xfrm>
          <a:prstGeom prst="rect">
            <a:avLst/>
          </a:prstGeom>
          <a:solidFill>
            <a:srgbClr val="EEECDF"/>
          </a:solidFill>
          <a:ln>
            <a:noFill/>
          </a:ln>
          <a:effectLst>
            <a:outerShdw blurRad="50800" dist="50800" dir="5400000" algn="ctr" rotWithShape="0">
              <a:schemeClr val="bg2">
                <a:lumMod val="90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43C60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3 – Project Implementation</a:t>
            </a:r>
          </a:p>
        </p:txBody>
      </p:sp>
      <p:sp>
        <p:nvSpPr>
          <p:cNvPr id="7" name="Title 1">
            <a:extLst>
              <a:ext uri="{FF2B5EF4-FFF2-40B4-BE49-F238E27FC236}">
                <a16:creationId xmlns:a16="http://schemas.microsoft.com/office/drawing/2014/main" id="{A562DDA2-B5ED-1B45-85DE-4534E6E89965}"/>
              </a:ext>
            </a:extLst>
          </p:cNvPr>
          <p:cNvSpPr txBox="1">
            <a:spLocks/>
          </p:cNvSpPr>
          <p:nvPr/>
        </p:nvSpPr>
        <p:spPr>
          <a:xfrm>
            <a:off x="2097691" y="37922"/>
            <a:ext cx="4299213" cy="440902"/>
          </a:xfrm>
          <a:prstGeom prst="rect">
            <a:avLst/>
          </a:prstGeom>
          <a:noFill/>
          <a:ln>
            <a:noFill/>
          </a:ln>
        </p:spPr>
        <p:txBody>
          <a:bodyPr spcFirstLastPara="1" vert="horz" wrap="square" lIns="91425" tIns="45700" rIns="91425" bIns="45700" rtlCol="0" anchor="b" anchorCtr="0">
            <a:normAutofit/>
          </a:bodyPr>
          <a:lstStyle>
            <a:lvl1pPr lvl="0" algn="ctr" defTabSz="914400" rtl="0" eaLnBrk="1" latinLnBrk="0" hangingPunct="1">
              <a:lnSpc>
                <a:spcPct val="90000"/>
              </a:lnSpc>
              <a:spcBef>
                <a:spcPts val="0"/>
              </a:spcBef>
              <a:spcAft>
                <a:spcPts val="0"/>
              </a:spcAft>
              <a:buClr>
                <a:srgbClr val="C23C3A"/>
              </a:buClr>
              <a:buSzPts val="6000"/>
              <a:buFont typeface="Arial"/>
              <a:buNone/>
              <a:defRPr sz="6000" kern="1200">
                <a:solidFill>
                  <a:schemeClr val="tx1"/>
                </a:solidFill>
                <a:latin typeface="+mj-lt"/>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l"/>
            <a:r>
              <a:rPr lang="en-US" sz="2000" b="1" dirty="0">
                <a:solidFill>
                  <a:srgbClr val="E52831"/>
                </a:solidFill>
                <a:latin typeface="Lustria"/>
              </a:rPr>
              <a:t>3.6. Summary/Checklist (1/2)</a:t>
            </a:r>
          </a:p>
        </p:txBody>
      </p:sp>
      <p:sp>
        <p:nvSpPr>
          <p:cNvPr id="8" name="Content Placeholder 2">
            <a:extLst>
              <a:ext uri="{FF2B5EF4-FFF2-40B4-BE49-F238E27FC236}">
                <a16:creationId xmlns:a16="http://schemas.microsoft.com/office/drawing/2014/main" id="{EE0942F4-0D55-AA4A-89F7-19F3085202B0}"/>
              </a:ext>
            </a:extLst>
          </p:cNvPr>
          <p:cNvSpPr txBox="1">
            <a:spLocks/>
          </p:cNvSpPr>
          <p:nvPr/>
        </p:nvSpPr>
        <p:spPr>
          <a:xfrm>
            <a:off x="2120791" y="526759"/>
            <a:ext cx="4209467" cy="20264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100" dirty="0"/>
              <a:t>To successfully teach your project, you will need to use best practices to engage your students. On the side is a summary and/or checklist for the main highlights to be aware of when setting up your educational environment, using instructions that are clear, simplified and differentiated, and conducting assessments to measure growth and/or decide if you need to further adjust anything in your project and/or your teaching practices.</a:t>
            </a:r>
          </a:p>
          <a:p>
            <a:pPr>
              <a:lnSpc>
                <a:spcPct val="150000"/>
              </a:lnSpc>
            </a:pPr>
            <a:endParaRPr lang="en-US" sz="1100" dirty="0"/>
          </a:p>
        </p:txBody>
      </p:sp>
      <p:grpSp>
        <p:nvGrpSpPr>
          <p:cNvPr id="9" name="Group 8">
            <a:extLst>
              <a:ext uri="{FF2B5EF4-FFF2-40B4-BE49-F238E27FC236}">
                <a16:creationId xmlns:a16="http://schemas.microsoft.com/office/drawing/2014/main" id="{E9CD713F-1D2F-874B-88AE-49FC51C5A3A4}"/>
              </a:ext>
            </a:extLst>
          </p:cNvPr>
          <p:cNvGrpSpPr/>
          <p:nvPr/>
        </p:nvGrpSpPr>
        <p:grpSpPr>
          <a:xfrm>
            <a:off x="2132025" y="2887917"/>
            <a:ext cx="4018788" cy="6857308"/>
            <a:chOff x="304192" y="6277649"/>
            <a:chExt cx="12055951" cy="18762671"/>
          </a:xfrm>
        </p:grpSpPr>
        <p:pic>
          <p:nvPicPr>
            <p:cNvPr id="10" name="Picture 9" descr="A picture containing ground, outdoor, tree, mammal&#10;&#10;Description automatically generated">
              <a:extLst>
                <a:ext uri="{FF2B5EF4-FFF2-40B4-BE49-F238E27FC236}">
                  <a16:creationId xmlns:a16="http://schemas.microsoft.com/office/drawing/2014/main" id="{79F1A5B0-AEAB-3040-BA6E-C434A7DABC3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contrast="-1000"/>
                      </a14:imgEffect>
                    </a14:imgLayer>
                  </a14:imgProps>
                </a:ext>
                <a:ext uri="{28A0092B-C50C-407E-A947-70E740481C1C}">
                  <a14:useLocalDpi xmlns:a14="http://schemas.microsoft.com/office/drawing/2010/main" val="0"/>
                </a:ext>
              </a:extLst>
            </a:blip>
            <a:srcRect t="14597" r="33855"/>
            <a:stretch/>
          </p:blipFill>
          <p:spPr>
            <a:xfrm>
              <a:off x="304192" y="16059662"/>
              <a:ext cx="5211238" cy="8980658"/>
            </a:xfrm>
            <a:prstGeom prst="rect">
              <a:avLst/>
            </a:prstGeom>
            <a:ln>
              <a:solidFill>
                <a:srgbClr val="FBF8F3"/>
              </a:solidFill>
            </a:ln>
          </p:spPr>
        </p:pic>
        <p:pic>
          <p:nvPicPr>
            <p:cNvPr id="11" name="Picture 10" descr="A picture containing person&#10;&#10;Description automatically generated">
              <a:extLst>
                <a:ext uri="{FF2B5EF4-FFF2-40B4-BE49-F238E27FC236}">
                  <a16:creationId xmlns:a16="http://schemas.microsoft.com/office/drawing/2014/main" id="{3D1DE752-F558-DB44-903B-5ED35A3C1E2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3000" contrast="19000"/>
                      </a14:imgEffect>
                    </a14:imgLayer>
                  </a14:imgProps>
                </a:ext>
                <a:ext uri="{28A0092B-C50C-407E-A947-70E740481C1C}">
                  <a14:useLocalDpi xmlns:a14="http://schemas.microsoft.com/office/drawing/2010/main" val="0"/>
                </a:ext>
              </a:extLst>
            </a:blip>
            <a:srcRect l="9639" r="20718" b="27484"/>
            <a:stretch/>
          </p:blipFill>
          <p:spPr>
            <a:xfrm>
              <a:off x="304966" y="6277649"/>
              <a:ext cx="12055177" cy="9404557"/>
            </a:xfrm>
            <a:prstGeom prst="rect">
              <a:avLst/>
            </a:prstGeom>
            <a:ln>
              <a:solidFill>
                <a:srgbClr val="FBF8F3"/>
              </a:solidFill>
            </a:ln>
          </p:spPr>
        </p:pic>
        <p:pic>
          <p:nvPicPr>
            <p:cNvPr id="12" name="Picture 11" descr="A picture containing person&#10;&#10;Description automatically generated">
              <a:extLst>
                <a:ext uri="{FF2B5EF4-FFF2-40B4-BE49-F238E27FC236}">
                  <a16:creationId xmlns:a16="http://schemas.microsoft.com/office/drawing/2014/main" id="{1BD8A3B0-8FEC-E44B-BD42-6B9A42D7290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1000" contrast="-7000"/>
                      </a14:imgEffect>
                    </a14:imgLayer>
                  </a14:imgProps>
                </a:ext>
                <a:ext uri="{28A0092B-C50C-407E-A947-70E740481C1C}">
                  <a14:useLocalDpi xmlns:a14="http://schemas.microsoft.com/office/drawing/2010/main" val="0"/>
                </a:ext>
              </a:extLst>
            </a:blip>
            <a:srcRect l="9956" t="24130" r="32748" b="19489"/>
            <a:stretch/>
          </p:blipFill>
          <p:spPr>
            <a:xfrm>
              <a:off x="5515427" y="16059662"/>
              <a:ext cx="6844716" cy="8980658"/>
            </a:xfrm>
            <a:prstGeom prst="rect">
              <a:avLst/>
            </a:prstGeom>
            <a:ln>
              <a:solidFill>
                <a:srgbClr val="FBF8F3"/>
              </a:solidFill>
            </a:ln>
          </p:spPr>
        </p:pic>
      </p:grpSp>
      <p:sp>
        <p:nvSpPr>
          <p:cNvPr id="44" name="Rectangle 43">
            <a:extLst>
              <a:ext uri="{FF2B5EF4-FFF2-40B4-BE49-F238E27FC236}">
                <a16:creationId xmlns:a16="http://schemas.microsoft.com/office/drawing/2014/main" id="{3D127653-D35D-4A39-A62A-BFFDB25F8675}"/>
              </a:ext>
            </a:extLst>
          </p:cNvPr>
          <p:cNvSpPr/>
          <p:nvPr/>
        </p:nvSpPr>
        <p:spPr>
          <a:xfrm>
            <a:off x="6767436" y="2323435"/>
            <a:ext cx="6314580" cy="412112"/>
          </a:xfrm>
          <a:prstGeom prst="rect">
            <a:avLst/>
          </a:prstGeom>
          <a:solidFill>
            <a:srgbClr val="FBF8F3"/>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147B36E5-7C71-804F-9EA8-3C3CDFE94D54}"/>
              </a:ext>
            </a:extLst>
          </p:cNvPr>
          <p:cNvSpPr txBox="1">
            <a:spLocks/>
          </p:cNvSpPr>
          <p:nvPr/>
        </p:nvSpPr>
        <p:spPr>
          <a:xfrm>
            <a:off x="6659596" y="230460"/>
            <a:ext cx="4351461" cy="301920"/>
          </a:xfrm>
          <a:prstGeom prst="rect">
            <a:avLst/>
          </a:prstGeom>
          <a:noFill/>
          <a:ln>
            <a:noFill/>
          </a:ln>
        </p:spPr>
        <p:txBody>
          <a:bodyPr spcFirstLastPara="1" vert="horz" wrap="square" lIns="91425" tIns="45700" rIns="91425" bIns="45700" rtlCol="0" anchor="b" anchorCtr="0">
            <a:normAutofit/>
          </a:bodyPr>
          <a:lstStyle>
            <a:lvl1pPr lvl="0" algn="ctr" defTabSz="914400" rtl="0" eaLnBrk="1" latinLnBrk="0" hangingPunct="1">
              <a:lnSpc>
                <a:spcPct val="90000"/>
              </a:lnSpc>
              <a:spcBef>
                <a:spcPts val="0"/>
              </a:spcBef>
              <a:spcAft>
                <a:spcPts val="0"/>
              </a:spcAft>
              <a:buClr>
                <a:srgbClr val="C23C3A"/>
              </a:buClr>
              <a:buSzPts val="6000"/>
              <a:buFont typeface="Arial"/>
              <a:buNone/>
              <a:defRPr sz="6000" kern="1200">
                <a:solidFill>
                  <a:schemeClr val="tx1"/>
                </a:solidFill>
                <a:latin typeface="+mj-lt"/>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l"/>
            <a:r>
              <a:rPr lang="en-US" sz="1200" b="1" dirty="0">
                <a:solidFill>
                  <a:srgbClr val="AE1224"/>
                </a:solidFill>
              </a:rPr>
              <a:t>General Environment</a:t>
            </a:r>
          </a:p>
        </p:txBody>
      </p:sp>
      <p:sp>
        <p:nvSpPr>
          <p:cNvPr id="17" name="TextBox 16">
            <a:extLst>
              <a:ext uri="{FF2B5EF4-FFF2-40B4-BE49-F238E27FC236}">
                <a16:creationId xmlns:a16="http://schemas.microsoft.com/office/drawing/2014/main" id="{4F356881-8F9D-1542-A9B8-A658ECC8902A}"/>
              </a:ext>
            </a:extLst>
          </p:cNvPr>
          <p:cNvSpPr txBox="1"/>
          <p:nvPr/>
        </p:nvSpPr>
        <p:spPr>
          <a:xfrm>
            <a:off x="6767436" y="567433"/>
            <a:ext cx="6312389" cy="9548191"/>
          </a:xfrm>
          <a:prstGeom prst="rect">
            <a:avLst/>
          </a:prstGeom>
          <a:noFill/>
        </p:spPr>
        <p:txBody>
          <a:bodyPr wrap="square" rtlCol="0">
            <a:spAutoFit/>
          </a:bodyPr>
          <a:lstStyle/>
          <a:p>
            <a:pPr marL="171450" indent="-171450">
              <a:spcBef>
                <a:spcPts val="1000"/>
              </a:spcBef>
              <a:buFont typeface="Wingdings" panose="05000000000000000000" pitchFamily="2" charset="2"/>
              <a:buChar char="q"/>
            </a:pPr>
            <a:r>
              <a:rPr lang="en-US" sz="1100" dirty="0"/>
              <a:t>Having a positive learning environment is very important to ensure achieving educational objectives and learning outcomes. </a:t>
            </a:r>
          </a:p>
          <a:p>
            <a:pPr marL="171450" indent="-171450">
              <a:spcBef>
                <a:spcPts val="1000"/>
              </a:spcBef>
              <a:buFont typeface="Wingdings" panose="05000000000000000000" pitchFamily="2" charset="2"/>
              <a:buChar char="q"/>
            </a:pPr>
            <a:r>
              <a:rPr lang="en-US" sz="1100" dirty="0"/>
              <a:t>Actively engage parents in the learning process; specially to coordinate when session and/or assessment is taking place. You will also need to know how to engage students for them to successfully learn and grow throughout this unique, relevant experience. </a:t>
            </a:r>
          </a:p>
          <a:p>
            <a:pPr marL="171450" indent="-171450">
              <a:spcBef>
                <a:spcPts val="1000"/>
              </a:spcBef>
              <a:buFont typeface="Wingdings" panose="05000000000000000000" pitchFamily="2" charset="2"/>
              <a:buChar char="q"/>
            </a:pPr>
            <a:r>
              <a:rPr lang="en-US" sz="1100" dirty="0"/>
              <a:t>You will need to adjust your face-to-face teaching techniques (instructions, receiving students work, assessments, …etc.) when using remote communication channels to teach using PBL:</a:t>
            </a:r>
          </a:p>
          <a:p>
            <a:pPr marL="171450" indent="-171450">
              <a:lnSpc>
                <a:spcPct val="150000"/>
              </a:lnSpc>
              <a:buFont typeface="Wingdings" panose="05000000000000000000" pitchFamily="2" charset="2"/>
              <a:buChar char="q"/>
            </a:pPr>
            <a:endParaRPr lang="en-US" sz="1100" dirty="0"/>
          </a:p>
          <a:p>
            <a:pPr marL="171450" indent="-171450">
              <a:lnSpc>
                <a:spcPct val="150000"/>
              </a:lnSpc>
              <a:buFont typeface="Wingdings" panose="05000000000000000000" pitchFamily="2" charset="2"/>
              <a:buChar char="q"/>
            </a:pPr>
            <a:endParaRPr lang="en-US" sz="1100" dirty="0"/>
          </a:p>
          <a:p>
            <a:pPr marL="171450" indent="-171450">
              <a:lnSpc>
                <a:spcPct val="150000"/>
              </a:lnSpc>
              <a:buFont typeface="Wingdings" panose="05000000000000000000" pitchFamily="2" charset="2"/>
              <a:buChar char="q"/>
            </a:pPr>
            <a:endParaRPr lang="en-US" sz="1100" dirty="0"/>
          </a:p>
          <a:p>
            <a:pPr marL="171450" indent="-171450">
              <a:lnSpc>
                <a:spcPct val="150000"/>
              </a:lnSpc>
              <a:buFont typeface="Wingdings" panose="05000000000000000000" pitchFamily="2" charset="2"/>
              <a:buChar char="q"/>
            </a:pPr>
            <a:endParaRPr lang="en-US" sz="1100" dirty="0"/>
          </a:p>
          <a:p>
            <a:pPr marL="171450" indent="-171450">
              <a:lnSpc>
                <a:spcPct val="150000"/>
              </a:lnSpc>
              <a:buFont typeface="Wingdings" panose="05000000000000000000" pitchFamily="2" charset="2"/>
              <a:buChar char="q"/>
            </a:pPr>
            <a:endParaRPr lang="en-US" sz="1100" dirty="0">
              <a:solidFill>
                <a:schemeClr val="tx1"/>
              </a:solidFill>
            </a:endParaRPr>
          </a:p>
          <a:p>
            <a:pPr>
              <a:lnSpc>
                <a:spcPct val="150000"/>
              </a:lnSpc>
            </a:pPr>
            <a:endParaRPr lang="en-US" sz="1100" dirty="0">
              <a:solidFill>
                <a:schemeClr val="tx1"/>
              </a:solidFill>
            </a:endParaRPr>
          </a:p>
          <a:p>
            <a:pPr>
              <a:lnSpc>
                <a:spcPct val="150000"/>
              </a:lnSpc>
            </a:pPr>
            <a:endParaRPr lang="en-US" sz="1100" dirty="0"/>
          </a:p>
          <a:p>
            <a:pPr>
              <a:lnSpc>
                <a:spcPct val="150000"/>
              </a:lnSpc>
            </a:pPr>
            <a:endParaRPr lang="en-US" sz="1100" dirty="0">
              <a:solidFill>
                <a:schemeClr val="tx1"/>
              </a:solidFill>
            </a:endParaRPr>
          </a:p>
          <a:p>
            <a:pPr>
              <a:lnSpc>
                <a:spcPct val="150000"/>
              </a:lnSpc>
            </a:pPr>
            <a:endParaRPr lang="en-US" sz="1100" dirty="0"/>
          </a:p>
          <a:p>
            <a:pPr>
              <a:lnSpc>
                <a:spcPct val="150000"/>
              </a:lnSpc>
            </a:pPr>
            <a:endParaRPr lang="en-US" sz="1100" dirty="0">
              <a:solidFill>
                <a:schemeClr val="tx1"/>
              </a:solidFill>
            </a:endParaRPr>
          </a:p>
          <a:p>
            <a:pPr>
              <a:lnSpc>
                <a:spcPct val="150000"/>
              </a:lnSpc>
            </a:pPr>
            <a:endParaRPr lang="en-US" sz="1100" dirty="0"/>
          </a:p>
          <a:p>
            <a:pPr>
              <a:lnSpc>
                <a:spcPct val="150000"/>
              </a:lnSpc>
            </a:pPr>
            <a:endParaRPr lang="en-US" sz="1100" dirty="0">
              <a:solidFill>
                <a:schemeClr val="tx1"/>
              </a:solidFill>
            </a:endParaRPr>
          </a:p>
          <a:p>
            <a:pPr>
              <a:lnSpc>
                <a:spcPct val="150000"/>
              </a:lnSpc>
            </a:pPr>
            <a:endParaRPr lang="en-US" sz="1100" dirty="0"/>
          </a:p>
          <a:p>
            <a:pPr>
              <a:lnSpc>
                <a:spcPct val="150000"/>
              </a:lnSpc>
            </a:pPr>
            <a:endParaRPr lang="en-US" sz="1100" dirty="0">
              <a:solidFill>
                <a:schemeClr val="tx1"/>
              </a:solidFill>
            </a:endParaRPr>
          </a:p>
          <a:p>
            <a:pPr>
              <a:lnSpc>
                <a:spcPct val="150000"/>
              </a:lnSpc>
            </a:pPr>
            <a:endParaRPr lang="en-US" sz="1100" dirty="0"/>
          </a:p>
          <a:p>
            <a:pPr>
              <a:lnSpc>
                <a:spcPct val="150000"/>
              </a:lnSpc>
            </a:pPr>
            <a:endParaRPr lang="en-US" sz="1100" dirty="0">
              <a:solidFill>
                <a:schemeClr val="tx1"/>
              </a:solidFill>
            </a:endParaRPr>
          </a:p>
          <a:p>
            <a:pPr>
              <a:lnSpc>
                <a:spcPct val="150000"/>
              </a:lnSpc>
            </a:pPr>
            <a:endParaRPr lang="en-US" sz="1100" dirty="0"/>
          </a:p>
          <a:p>
            <a:pPr>
              <a:lnSpc>
                <a:spcPct val="150000"/>
              </a:lnSpc>
            </a:pPr>
            <a:endParaRPr lang="en-US" sz="1100" dirty="0">
              <a:solidFill>
                <a:schemeClr val="tx1"/>
              </a:solidFill>
            </a:endParaRPr>
          </a:p>
          <a:p>
            <a:pPr>
              <a:lnSpc>
                <a:spcPct val="150000"/>
              </a:lnSpc>
            </a:pPr>
            <a:endParaRPr lang="en-US" sz="1100" dirty="0"/>
          </a:p>
          <a:p>
            <a:pPr>
              <a:lnSpc>
                <a:spcPct val="150000"/>
              </a:lnSpc>
            </a:pPr>
            <a:endParaRPr lang="en-US" sz="1100" dirty="0">
              <a:solidFill>
                <a:schemeClr val="tx1"/>
              </a:solidFill>
            </a:endParaRPr>
          </a:p>
          <a:p>
            <a:pPr>
              <a:lnSpc>
                <a:spcPct val="150000"/>
              </a:lnSpc>
            </a:pPr>
            <a:endParaRPr lang="en-US" sz="1100" dirty="0"/>
          </a:p>
          <a:p>
            <a:pPr>
              <a:lnSpc>
                <a:spcPct val="150000"/>
              </a:lnSpc>
            </a:pPr>
            <a:endParaRPr lang="en-US" sz="1100" dirty="0">
              <a:solidFill>
                <a:schemeClr val="tx1"/>
              </a:solidFill>
            </a:endParaRPr>
          </a:p>
          <a:p>
            <a:pPr>
              <a:lnSpc>
                <a:spcPct val="150000"/>
              </a:lnSpc>
            </a:pPr>
            <a:endParaRPr lang="en-US" sz="1100" dirty="0"/>
          </a:p>
          <a:p>
            <a:pPr>
              <a:lnSpc>
                <a:spcPct val="150000"/>
              </a:lnSpc>
            </a:pPr>
            <a:endParaRPr lang="en-US" sz="1100" dirty="0">
              <a:solidFill>
                <a:schemeClr val="tx1"/>
              </a:solidFill>
            </a:endParaRPr>
          </a:p>
          <a:p>
            <a:pPr>
              <a:lnSpc>
                <a:spcPct val="150000"/>
              </a:lnSpc>
            </a:pPr>
            <a:r>
              <a:rPr lang="en-US" sz="1100" dirty="0">
                <a:solidFill>
                  <a:schemeClr val="tx1"/>
                </a:solidFill>
              </a:rPr>
              <a:t>  </a:t>
            </a:r>
            <a:endParaRPr lang="en-US" sz="1100" dirty="0"/>
          </a:p>
          <a:p>
            <a:pPr>
              <a:lnSpc>
                <a:spcPct val="150000"/>
              </a:lnSpc>
            </a:pPr>
            <a:endParaRPr lang="en-US" sz="1100" dirty="0">
              <a:solidFill>
                <a:schemeClr val="tx1"/>
              </a:solidFill>
            </a:endParaRPr>
          </a:p>
          <a:p>
            <a:pPr>
              <a:lnSpc>
                <a:spcPct val="150000"/>
              </a:lnSpc>
            </a:pPr>
            <a:endParaRPr lang="en-US" sz="1100" dirty="0">
              <a:solidFill>
                <a:schemeClr val="tx1"/>
              </a:solidFill>
            </a:endParaRPr>
          </a:p>
          <a:p>
            <a:pPr marL="171450" indent="-171450">
              <a:spcBef>
                <a:spcPts val="1000"/>
              </a:spcBef>
              <a:buFont typeface="Wingdings" panose="05000000000000000000" pitchFamily="2" charset="2"/>
              <a:buChar char="q"/>
            </a:pPr>
            <a:r>
              <a:rPr lang="en-US" sz="1100" dirty="0"/>
              <a:t>Identify how you will be receiving students’ work remotely: take into consideration the communication limitation imposed by the remote channel available for you and your students.</a:t>
            </a:r>
          </a:p>
          <a:p>
            <a:pPr marL="171450" indent="-171450">
              <a:spcBef>
                <a:spcPts val="1000"/>
              </a:spcBef>
              <a:buFont typeface="Wingdings" panose="05000000000000000000" pitchFamily="2" charset="2"/>
              <a:buChar char="q"/>
            </a:pPr>
            <a:r>
              <a:rPr lang="en-US" sz="1100" dirty="0"/>
              <a:t>Receiving work over remote channels can be challenging. However, with practice, it will get easier to collect work from students so you can assess their work.</a:t>
            </a:r>
          </a:p>
        </p:txBody>
      </p:sp>
      <p:sp>
        <p:nvSpPr>
          <p:cNvPr id="19" name="Rectangle 18">
            <a:extLst>
              <a:ext uri="{FF2B5EF4-FFF2-40B4-BE49-F238E27FC236}">
                <a16:creationId xmlns:a16="http://schemas.microsoft.com/office/drawing/2014/main" id="{CAF082B8-57C0-F24A-9581-74D02A6CEEAE}"/>
              </a:ext>
            </a:extLst>
          </p:cNvPr>
          <p:cNvSpPr/>
          <p:nvPr/>
        </p:nvSpPr>
        <p:spPr>
          <a:xfrm>
            <a:off x="6780997" y="2810303"/>
            <a:ext cx="2017534" cy="2462236"/>
          </a:xfrm>
          <a:prstGeom prst="rect">
            <a:avLst/>
          </a:prstGeom>
          <a:solidFill>
            <a:srgbClr val="FBF8F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CB4AE97-5856-5444-859D-3110D9F72B49}"/>
              </a:ext>
            </a:extLst>
          </p:cNvPr>
          <p:cNvSpPr/>
          <p:nvPr/>
        </p:nvSpPr>
        <p:spPr>
          <a:xfrm>
            <a:off x="6767436" y="7246283"/>
            <a:ext cx="6314580" cy="1443238"/>
          </a:xfrm>
          <a:prstGeom prst="rect">
            <a:avLst/>
          </a:prstGeom>
          <a:solidFill>
            <a:srgbClr val="FBF8F3"/>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Telephone with solid fill">
            <a:extLst>
              <a:ext uri="{FF2B5EF4-FFF2-40B4-BE49-F238E27FC236}">
                <a16:creationId xmlns:a16="http://schemas.microsoft.com/office/drawing/2014/main" id="{65A8B89D-16AF-084A-AACF-806EA207A70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68794" y="2816223"/>
            <a:ext cx="653032" cy="653032"/>
          </a:xfrm>
          <a:prstGeom prst="rect">
            <a:avLst/>
          </a:prstGeom>
        </p:spPr>
      </p:pic>
      <p:sp>
        <p:nvSpPr>
          <p:cNvPr id="22" name="TextBox 21">
            <a:extLst>
              <a:ext uri="{FF2B5EF4-FFF2-40B4-BE49-F238E27FC236}">
                <a16:creationId xmlns:a16="http://schemas.microsoft.com/office/drawing/2014/main" id="{07C50969-AD6F-6440-874A-4F7038D318DF}"/>
              </a:ext>
            </a:extLst>
          </p:cNvPr>
          <p:cNvSpPr txBox="1"/>
          <p:nvPr/>
        </p:nvSpPr>
        <p:spPr>
          <a:xfrm>
            <a:off x="7484718" y="2958073"/>
            <a:ext cx="1748023" cy="307777"/>
          </a:xfrm>
          <a:prstGeom prst="rect">
            <a:avLst/>
          </a:prstGeom>
          <a:noFill/>
        </p:spPr>
        <p:txBody>
          <a:bodyPr wrap="square">
            <a:spAutoFit/>
          </a:bodyPr>
          <a:lstStyle/>
          <a:p>
            <a:r>
              <a:rPr lang="en-US" sz="1400" dirty="0">
                <a:solidFill>
                  <a:srgbClr val="EA7E83"/>
                </a:solidFill>
              </a:rPr>
              <a:t>Voice/Audio:</a:t>
            </a:r>
          </a:p>
        </p:txBody>
      </p:sp>
      <p:sp>
        <p:nvSpPr>
          <p:cNvPr id="23" name="TextBox 22">
            <a:extLst>
              <a:ext uri="{FF2B5EF4-FFF2-40B4-BE49-F238E27FC236}">
                <a16:creationId xmlns:a16="http://schemas.microsoft.com/office/drawing/2014/main" id="{DDD8D59F-7535-124B-8585-4E23830A5CB0}"/>
              </a:ext>
            </a:extLst>
          </p:cNvPr>
          <p:cNvSpPr txBox="1"/>
          <p:nvPr/>
        </p:nvSpPr>
        <p:spPr>
          <a:xfrm>
            <a:off x="6795910" y="3523737"/>
            <a:ext cx="2074922" cy="1843453"/>
          </a:xfrm>
          <a:prstGeom prst="rect">
            <a:avLst/>
          </a:prstGeom>
          <a:noFill/>
        </p:spPr>
        <p:txBody>
          <a:bodyPr wrap="square">
            <a:spAutoFit/>
          </a:bodyPr>
          <a:lstStyle/>
          <a:p>
            <a:pPr marL="171450" indent="-171450">
              <a:lnSpc>
                <a:spcPct val="150000"/>
              </a:lnSpc>
              <a:buFont typeface="Wingdings" panose="05000000000000000000" pitchFamily="2" charset="2"/>
              <a:buChar char="q"/>
            </a:pPr>
            <a:r>
              <a:rPr lang="en-US" sz="1100" dirty="0"/>
              <a:t>You will need to heavily count on your words because you cannot use visual aids. You will also need to assess received audio as project’s work or final outcome. </a:t>
            </a:r>
          </a:p>
          <a:p>
            <a:pPr marL="171450" indent="-171450">
              <a:lnSpc>
                <a:spcPct val="150000"/>
              </a:lnSpc>
              <a:buFont typeface="Wingdings" panose="05000000000000000000" pitchFamily="2" charset="2"/>
              <a:buChar char="q"/>
            </a:pPr>
            <a:endParaRPr lang="en-US" sz="1100" dirty="0"/>
          </a:p>
        </p:txBody>
      </p:sp>
      <p:sp>
        <p:nvSpPr>
          <p:cNvPr id="24" name="Rectangle 23">
            <a:extLst>
              <a:ext uri="{FF2B5EF4-FFF2-40B4-BE49-F238E27FC236}">
                <a16:creationId xmlns:a16="http://schemas.microsoft.com/office/drawing/2014/main" id="{A7842CE4-83FC-EA42-A82F-A2E6F5025E53}"/>
              </a:ext>
            </a:extLst>
          </p:cNvPr>
          <p:cNvSpPr/>
          <p:nvPr/>
        </p:nvSpPr>
        <p:spPr>
          <a:xfrm>
            <a:off x="6767436" y="5478416"/>
            <a:ext cx="6314580" cy="1620936"/>
          </a:xfrm>
          <a:prstGeom prst="rect">
            <a:avLst/>
          </a:prstGeom>
          <a:solidFill>
            <a:srgbClr val="FBF8F3"/>
          </a:solidFill>
          <a:ln>
            <a:solidFill>
              <a:srgbClr val="44C503">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descr="Radio with solid fill">
            <a:extLst>
              <a:ext uri="{FF2B5EF4-FFF2-40B4-BE49-F238E27FC236}">
                <a16:creationId xmlns:a16="http://schemas.microsoft.com/office/drawing/2014/main" id="{411CF799-81D2-4E49-8582-823F0C9D6FE9}"/>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70089" y="7249747"/>
            <a:ext cx="396254" cy="396254"/>
          </a:xfrm>
          <a:prstGeom prst="rect">
            <a:avLst/>
          </a:prstGeom>
        </p:spPr>
      </p:pic>
      <p:sp>
        <p:nvSpPr>
          <p:cNvPr id="26" name="TextBox 25">
            <a:extLst>
              <a:ext uri="{FF2B5EF4-FFF2-40B4-BE49-F238E27FC236}">
                <a16:creationId xmlns:a16="http://schemas.microsoft.com/office/drawing/2014/main" id="{0881BE30-423D-4B4A-B956-50E99ED16220}"/>
              </a:ext>
            </a:extLst>
          </p:cNvPr>
          <p:cNvSpPr txBox="1"/>
          <p:nvPr/>
        </p:nvSpPr>
        <p:spPr>
          <a:xfrm>
            <a:off x="7266343" y="7331724"/>
            <a:ext cx="2377078" cy="338554"/>
          </a:xfrm>
          <a:prstGeom prst="rect">
            <a:avLst/>
          </a:prstGeom>
          <a:noFill/>
        </p:spPr>
        <p:txBody>
          <a:bodyPr wrap="square">
            <a:spAutoFit/>
          </a:bodyPr>
          <a:lstStyle/>
          <a:p>
            <a:r>
              <a:rPr lang="en-US" sz="1600" b="1" dirty="0"/>
              <a:t>Radio</a:t>
            </a:r>
          </a:p>
        </p:txBody>
      </p:sp>
      <p:sp>
        <p:nvSpPr>
          <p:cNvPr id="28" name="TextBox 27">
            <a:extLst>
              <a:ext uri="{FF2B5EF4-FFF2-40B4-BE49-F238E27FC236}">
                <a16:creationId xmlns:a16="http://schemas.microsoft.com/office/drawing/2014/main" id="{94CEA2FF-9653-6842-94F9-0DA0264C3BCE}"/>
              </a:ext>
            </a:extLst>
          </p:cNvPr>
          <p:cNvSpPr txBox="1"/>
          <p:nvPr/>
        </p:nvSpPr>
        <p:spPr>
          <a:xfrm>
            <a:off x="6955215" y="5976757"/>
            <a:ext cx="5809371" cy="827791"/>
          </a:xfrm>
          <a:prstGeom prst="rect">
            <a:avLst/>
          </a:prstGeom>
          <a:noFill/>
        </p:spPr>
        <p:txBody>
          <a:bodyPr wrap="square">
            <a:spAutoFit/>
          </a:bodyPr>
          <a:lstStyle/>
          <a:p>
            <a:pPr marL="171450" indent="-171450">
              <a:lnSpc>
                <a:spcPct val="150000"/>
              </a:lnSpc>
              <a:buFont typeface="Wingdings" panose="05000000000000000000" pitchFamily="2" charset="2"/>
              <a:buChar char="q"/>
            </a:pPr>
            <a:r>
              <a:rPr lang="en-US" sz="1100" dirty="0"/>
              <a:t>You can have real-time feedback and adjust your instructions accordingly whenever needed.  This is the best alternative for the face-to-face option as it provides you with a lot of features that can make the remote teaching smoother than using phone as a remote channel.</a:t>
            </a:r>
          </a:p>
        </p:txBody>
      </p:sp>
      <p:sp>
        <p:nvSpPr>
          <p:cNvPr id="29" name="Rectangle 28">
            <a:extLst>
              <a:ext uri="{FF2B5EF4-FFF2-40B4-BE49-F238E27FC236}">
                <a16:creationId xmlns:a16="http://schemas.microsoft.com/office/drawing/2014/main" id="{1EC2CE6A-5278-DD47-ABEB-6A9F996E46EE}"/>
              </a:ext>
            </a:extLst>
          </p:cNvPr>
          <p:cNvSpPr/>
          <p:nvPr/>
        </p:nvSpPr>
        <p:spPr>
          <a:xfrm>
            <a:off x="8903720" y="2810303"/>
            <a:ext cx="2091276" cy="2462236"/>
          </a:xfrm>
          <a:prstGeom prst="rect">
            <a:avLst/>
          </a:prstGeom>
          <a:solidFill>
            <a:srgbClr val="FBF8F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95838CC7-6B50-DD45-A51D-3726FC436B7F}"/>
              </a:ext>
            </a:extLst>
          </p:cNvPr>
          <p:cNvSpPr/>
          <p:nvPr/>
        </p:nvSpPr>
        <p:spPr>
          <a:xfrm>
            <a:off x="11111070" y="2810303"/>
            <a:ext cx="1968755" cy="2462236"/>
          </a:xfrm>
          <a:prstGeom prst="rect">
            <a:avLst/>
          </a:prstGeom>
          <a:solidFill>
            <a:srgbClr val="FBF8F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Graphic 30" descr="Smart Phone with solid fill">
            <a:extLst>
              <a:ext uri="{FF2B5EF4-FFF2-40B4-BE49-F238E27FC236}">
                <a16:creationId xmlns:a16="http://schemas.microsoft.com/office/drawing/2014/main" id="{D16F6B5E-945C-8B48-80FA-6B274B9A851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42845" y="2928957"/>
            <a:ext cx="492767" cy="492767"/>
          </a:xfrm>
          <a:prstGeom prst="rect">
            <a:avLst/>
          </a:prstGeom>
        </p:spPr>
      </p:pic>
      <p:sp>
        <p:nvSpPr>
          <p:cNvPr id="32" name="TextBox 31">
            <a:extLst>
              <a:ext uri="{FF2B5EF4-FFF2-40B4-BE49-F238E27FC236}">
                <a16:creationId xmlns:a16="http://schemas.microsoft.com/office/drawing/2014/main" id="{2A979677-7489-6643-A3F9-616CEBF2FFF4}"/>
              </a:ext>
            </a:extLst>
          </p:cNvPr>
          <p:cNvSpPr txBox="1"/>
          <p:nvPr/>
        </p:nvSpPr>
        <p:spPr>
          <a:xfrm>
            <a:off x="9281178" y="2990674"/>
            <a:ext cx="1748023" cy="307777"/>
          </a:xfrm>
          <a:prstGeom prst="rect">
            <a:avLst/>
          </a:prstGeom>
          <a:noFill/>
        </p:spPr>
        <p:txBody>
          <a:bodyPr wrap="square">
            <a:spAutoFit/>
          </a:bodyPr>
          <a:lstStyle/>
          <a:p>
            <a:r>
              <a:rPr lang="en-US" sz="1400" dirty="0">
                <a:solidFill>
                  <a:srgbClr val="EA7E83"/>
                </a:solidFill>
              </a:rPr>
              <a:t>SMS/TEXT:</a:t>
            </a:r>
          </a:p>
        </p:txBody>
      </p:sp>
      <p:sp>
        <p:nvSpPr>
          <p:cNvPr id="33" name="TextBox 32">
            <a:extLst>
              <a:ext uri="{FF2B5EF4-FFF2-40B4-BE49-F238E27FC236}">
                <a16:creationId xmlns:a16="http://schemas.microsoft.com/office/drawing/2014/main" id="{95488F87-4CD7-4B46-8DB8-DAB90878310C}"/>
              </a:ext>
            </a:extLst>
          </p:cNvPr>
          <p:cNvSpPr txBox="1"/>
          <p:nvPr/>
        </p:nvSpPr>
        <p:spPr>
          <a:xfrm>
            <a:off x="8892609" y="3526186"/>
            <a:ext cx="2042358" cy="1589538"/>
          </a:xfrm>
          <a:prstGeom prst="rect">
            <a:avLst/>
          </a:prstGeom>
          <a:noFill/>
        </p:spPr>
        <p:txBody>
          <a:bodyPr wrap="square">
            <a:spAutoFit/>
          </a:bodyPr>
          <a:lstStyle/>
          <a:p>
            <a:pPr marL="171450" indent="-171450">
              <a:lnSpc>
                <a:spcPct val="150000"/>
              </a:lnSpc>
              <a:buFont typeface="Wingdings" panose="05000000000000000000" pitchFamily="2" charset="2"/>
              <a:buChar char="q"/>
            </a:pPr>
            <a:r>
              <a:rPr lang="en-US" sz="1100" dirty="0"/>
              <a:t>You will heavily count on your written words to deliver instructions and on students’ written words to collect feedback and receive students’ work.</a:t>
            </a:r>
          </a:p>
        </p:txBody>
      </p:sp>
      <p:pic>
        <p:nvPicPr>
          <p:cNvPr id="34" name="Graphic 33" descr="Phone Vibration with solid fill">
            <a:extLst>
              <a:ext uri="{FF2B5EF4-FFF2-40B4-BE49-F238E27FC236}">
                <a16:creationId xmlns:a16="http://schemas.microsoft.com/office/drawing/2014/main" id="{BF6FCB5A-9496-2742-A29C-E3CDD2E1E079}"/>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22556" y="2836719"/>
            <a:ext cx="580981" cy="580981"/>
          </a:xfrm>
          <a:prstGeom prst="rect">
            <a:avLst/>
          </a:prstGeom>
        </p:spPr>
      </p:pic>
      <p:pic>
        <p:nvPicPr>
          <p:cNvPr id="35" name="Picture 2" descr="WhatsApp Message Icon, Whatsapp logo, WhatsApp logo, text, logo, grass png  | Call logo, Logo online shop, Facebook messenger logo">
            <a:extLst>
              <a:ext uri="{FF2B5EF4-FFF2-40B4-BE49-F238E27FC236}">
                <a16:creationId xmlns:a16="http://schemas.microsoft.com/office/drawing/2014/main" id="{09783651-895A-224A-8FBB-5F5CFC46EA56}"/>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344" b="93750" l="19022" r="75870">
                        <a14:foregroundMark x1="29891" y1="12891" x2="78152" y2="73242"/>
                        <a14:foregroundMark x1="78152" y1="73242" x2="67391" y2="83594"/>
                        <a14:foregroundMark x1="67391" y1="83594" x2="36304" y2="86133"/>
                        <a14:foregroundMark x1="36304" y1="86133" x2="30652" y2="79688"/>
                        <a14:foregroundMark x1="30652" y1="79688" x2="23696" y2="47070"/>
                        <a14:foregroundMark x1="23696" y1="47070" x2="28804" y2="37109"/>
                        <a14:foregroundMark x1="28804" y1="37109" x2="72935" y2="14063"/>
                        <a14:foregroundMark x1="72174" y1="10156" x2="58896" y2="3554"/>
                        <a14:foregroundMark x1="44991" y1="3054" x2="36739" y2="4297"/>
                        <a14:foregroundMark x1="36739" y1="4297" x2="26848" y2="14453"/>
                        <a14:foregroundMark x1="26848" y1="14453" x2="24239" y2="24023"/>
                        <a14:foregroundMark x1="24239" y1="24023" x2="23913" y2="49609"/>
                        <a14:foregroundMark x1="23913" y1="49609" x2="30217" y2="82813"/>
                        <a14:foregroundMark x1="30217" y1="82813" x2="37609" y2="92188"/>
                        <a14:foregroundMark x1="37609" y1="92188" x2="46739" y2="93750"/>
                        <a14:foregroundMark x1="46739" y1="93750" x2="53913" y2="92969"/>
                        <a14:foregroundMark x1="53913" y1="92969" x2="71957" y2="76367"/>
                        <a14:foregroundMark x1="71957" y1="76367" x2="78043" y2="65820"/>
                        <a14:foregroundMark x1="78043" y1="65820" x2="80435" y2="53711"/>
                        <a14:foregroundMark x1="80435" y1="53711" x2="80978" y2="40234"/>
                        <a14:foregroundMark x1="80978" y1="40234" x2="74130" y2="9961"/>
                        <a14:foregroundMark x1="74130" y1="9961" x2="66739" y2="2734"/>
                        <a14:foregroundMark x1="66739" y1="2734" x2="65870" y2="2734"/>
                        <a14:foregroundMark x1="42500" y1="9570" x2="43804" y2="22656"/>
                        <a14:foregroundMark x1="26413" y1="13672" x2="22500" y2="37891"/>
                        <a14:foregroundMark x1="22500" y1="37891" x2="22935" y2="67188"/>
                        <a14:foregroundMark x1="22935" y1="67188" x2="24457" y2="78906"/>
                        <a14:foregroundMark x1="24457" y1="78906" x2="28261" y2="87500"/>
                        <a14:foregroundMark x1="28261" y1="87500" x2="34348" y2="94531"/>
                        <a14:foregroundMark x1="34348" y1="94531" x2="56196" y2="97070"/>
                        <a14:foregroundMark x1="56196" y1="97070" x2="62609" y2="96289"/>
                        <a14:foregroundMark x1="62609" y1="96289" x2="69239" y2="91211"/>
                        <a14:foregroundMark x1="69239" y1="91211" x2="78370" y2="70508"/>
                        <a14:foregroundMark x1="78370" y1="70508" x2="80217" y2="60547"/>
                        <a14:foregroundMark x1="80217" y1="60547" x2="79565" y2="33203"/>
                        <a14:foregroundMark x1="79565" y1="33203" x2="75870" y2="17969"/>
                        <a14:foregroundMark x1="75870" y1="17969" x2="68261" y2="5469"/>
                        <a14:foregroundMark x1="68261" y1="5469" x2="65543" y2="3711"/>
                        <a14:foregroundMark x1="46848" y1="20898" x2="40217" y2="24609"/>
                        <a14:foregroundMark x1="40217" y1="24609" x2="35652" y2="32617"/>
                        <a14:foregroundMark x1="35652" y1="32617" x2="34457" y2="50977"/>
                        <a14:foregroundMark x1="34457" y1="50977" x2="37283" y2="60938"/>
                        <a14:foregroundMark x1="37283" y1="60938" x2="43913" y2="69531"/>
                        <a14:foregroundMark x1="43913" y1="69531" x2="53913" y2="60156"/>
                        <a14:foregroundMark x1="53913" y1="60156" x2="59457" y2="48438"/>
                        <a14:foregroundMark x1="59457" y1="48438" x2="61196" y2="39063"/>
                        <a14:foregroundMark x1="61196" y1="39063" x2="58804" y2="25391"/>
                        <a14:foregroundMark x1="58804" y1="25391" x2="54674" y2="18750"/>
                        <a14:foregroundMark x1="54674" y1="18750" x2="48913" y2="16797"/>
                        <a14:foregroundMark x1="48913" y1="16797" x2="39022" y2="23438"/>
                        <a14:foregroundMark x1="39022" y1="23438" x2="28478" y2="48633"/>
                        <a14:foregroundMark x1="28478" y1="48633" x2="28478" y2="48633"/>
                        <a14:foregroundMark x1="45870" y1="27734" x2="40000" y2="27344"/>
                        <a14:foregroundMark x1="40000" y1="27344" x2="35000" y2="43750"/>
                        <a14:foregroundMark x1="35000" y1="43750" x2="37609" y2="56836"/>
                        <a14:foregroundMark x1="37609" y1="56836" x2="42826" y2="68555"/>
                        <a14:foregroundMark x1="42826" y1="68555" x2="48370" y2="73633"/>
                        <a14:foregroundMark x1="48370" y1="73633" x2="56087" y2="71094"/>
                        <a14:foregroundMark x1="56087" y1="71094" x2="63261" y2="61133"/>
                        <a14:foregroundMark x1="63261" y1="61133" x2="66413" y2="51172"/>
                        <a14:foregroundMark x1="66413" y1="51172" x2="59239" y2="27344"/>
                        <a14:foregroundMark x1="59239" y1="27344" x2="50978" y2="18555"/>
                        <a14:foregroundMark x1="50978" y1="18555" x2="38913" y2="14063"/>
                        <a14:foregroundMark x1="38913" y1="14063" x2="31413" y2="17383"/>
                        <a14:foregroundMark x1="31413" y1="17383" x2="29891" y2="19727"/>
                        <a14:foregroundMark x1="51413" y1="31836" x2="47283" y2="40625"/>
                        <a14:foregroundMark x1="47283" y1="40625" x2="48370" y2="55469"/>
                        <a14:foregroundMark x1="48370" y1="55469" x2="56957" y2="54688"/>
                        <a14:foregroundMark x1="56957" y1="54688" x2="61087" y2="46875"/>
                        <a14:foregroundMark x1="61087" y1="46875" x2="61522" y2="42578"/>
                        <a14:foregroundMark x1="39891" y1="40234" x2="53478" y2="69336"/>
                        <a14:foregroundMark x1="53478" y1="69336" x2="56304" y2="73047"/>
                        <a14:foregroundMark x1="39022" y1="38086" x2="45109" y2="75391"/>
                        <a14:foregroundMark x1="29891" y1="77734" x2="60435" y2="71484"/>
                        <a14:foregroundMark x1="60435" y1="71484" x2="75978" y2="73047"/>
                        <a14:foregroundMark x1="70870" y1="75977" x2="44130" y2="81836"/>
                        <a14:foregroundMark x1="67174" y1="75000" x2="47717" y2="76563"/>
                        <a14:foregroundMark x1="47717" y1="76563" x2="45870" y2="78320"/>
                        <a14:foregroundMark x1="42717" y1="72070" x2="19130" y2="76563"/>
                        <a14:foregroundMark x1="31413" y1="94336" x2="63587" y2="90820"/>
                        <a14:foregroundMark x1="63587" y1="90820" x2="68696" y2="93750"/>
                        <a14:foregroundMark x1="52391" y1="68750" x2="48152" y2="71094"/>
                        <a14:foregroundMark x1="39239" y1="74414" x2="34674" y2="71484"/>
                        <a14:backgroundMark x1="58043" y1="1172" x2="44457" y2="1563"/>
                      </a14:backgroundRemoval>
                    </a14:imgEffect>
                  </a14:imgLayer>
                </a14:imgProps>
              </a:ext>
              <a:ext uri="{28A0092B-C50C-407E-A947-70E740481C1C}">
                <a14:useLocalDpi xmlns:a14="http://schemas.microsoft.com/office/drawing/2010/main" val="0"/>
              </a:ext>
            </a:extLst>
          </a:blip>
          <a:srcRect l="23913" t="2605" r="23913" b="3348"/>
          <a:stretch/>
        </p:blipFill>
        <p:spPr bwMode="auto">
          <a:xfrm>
            <a:off x="11340428" y="3063834"/>
            <a:ext cx="313284" cy="31427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2E112B64-2ED9-AD41-9F13-D4D15249B88C}"/>
              </a:ext>
            </a:extLst>
          </p:cNvPr>
          <p:cNvSpPr txBox="1"/>
          <p:nvPr/>
        </p:nvSpPr>
        <p:spPr>
          <a:xfrm>
            <a:off x="11080015" y="3537930"/>
            <a:ext cx="1875835" cy="1335622"/>
          </a:xfrm>
          <a:prstGeom prst="rect">
            <a:avLst/>
          </a:prstGeom>
          <a:noFill/>
        </p:spPr>
        <p:txBody>
          <a:bodyPr wrap="square">
            <a:spAutoFit/>
          </a:bodyPr>
          <a:lstStyle/>
          <a:p>
            <a:pPr marL="171450" indent="-171450">
              <a:lnSpc>
                <a:spcPct val="150000"/>
              </a:lnSpc>
              <a:buFont typeface="Wingdings" panose="05000000000000000000" pitchFamily="2" charset="2"/>
              <a:buChar char="q"/>
            </a:pPr>
            <a:r>
              <a:rPr lang="en-US" sz="1100" dirty="0"/>
              <a:t>You have more features that you can use, such as ability to communicate images and videos; hence, visual aids can be used.</a:t>
            </a:r>
          </a:p>
        </p:txBody>
      </p:sp>
      <p:sp>
        <p:nvSpPr>
          <p:cNvPr id="37" name="TextBox 36">
            <a:extLst>
              <a:ext uri="{FF2B5EF4-FFF2-40B4-BE49-F238E27FC236}">
                <a16:creationId xmlns:a16="http://schemas.microsoft.com/office/drawing/2014/main" id="{A755C437-BAF2-3E48-A86B-14FA91797A44}"/>
              </a:ext>
            </a:extLst>
          </p:cNvPr>
          <p:cNvSpPr txBox="1"/>
          <p:nvPr/>
        </p:nvSpPr>
        <p:spPr>
          <a:xfrm>
            <a:off x="7210204" y="5545149"/>
            <a:ext cx="5340293" cy="338554"/>
          </a:xfrm>
          <a:prstGeom prst="rect">
            <a:avLst/>
          </a:prstGeom>
          <a:noFill/>
        </p:spPr>
        <p:txBody>
          <a:bodyPr wrap="square">
            <a:spAutoFit/>
          </a:bodyPr>
          <a:lstStyle/>
          <a:p>
            <a:r>
              <a:rPr lang="en-US" sz="1600" b="1" dirty="0"/>
              <a:t>Internet-based video conferencing (e.g. Zoom)</a:t>
            </a:r>
          </a:p>
        </p:txBody>
      </p:sp>
      <p:pic>
        <p:nvPicPr>
          <p:cNvPr id="38" name="Graphic 37" descr="Online meeting with solid fill">
            <a:extLst>
              <a:ext uri="{FF2B5EF4-FFF2-40B4-BE49-F238E27FC236}">
                <a16:creationId xmlns:a16="http://schemas.microsoft.com/office/drawing/2014/main" id="{82797A2A-345A-5B40-9311-279951081B0F}"/>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826358" y="5518771"/>
            <a:ext cx="407913" cy="407913"/>
          </a:xfrm>
          <a:prstGeom prst="rect">
            <a:avLst/>
          </a:prstGeom>
        </p:spPr>
      </p:pic>
      <p:sp>
        <p:nvSpPr>
          <p:cNvPr id="39" name="TextBox 38">
            <a:extLst>
              <a:ext uri="{FF2B5EF4-FFF2-40B4-BE49-F238E27FC236}">
                <a16:creationId xmlns:a16="http://schemas.microsoft.com/office/drawing/2014/main" id="{1DAC1487-89DF-E843-AAED-32D12C91DECF}"/>
              </a:ext>
            </a:extLst>
          </p:cNvPr>
          <p:cNvSpPr txBox="1"/>
          <p:nvPr/>
        </p:nvSpPr>
        <p:spPr>
          <a:xfrm>
            <a:off x="7004973" y="7682212"/>
            <a:ext cx="5845937" cy="827791"/>
          </a:xfrm>
          <a:prstGeom prst="rect">
            <a:avLst/>
          </a:prstGeom>
          <a:noFill/>
        </p:spPr>
        <p:txBody>
          <a:bodyPr wrap="square">
            <a:spAutoFit/>
          </a:bodyPr>
          <a:lstStyle/>
          <a:p>
            <a:pPr marL="171450" indent="-171450">
              <a:lnSpc>
                <a:spcPct val="150000"/>
              </a:lnSpc>
              <a:buFont typeface="Wingdings" panose="05000000000000000000" pitchFamily="2" charset="2"/>
              <a:buChar char="q"/>
            </a:pPr>
            <a:r>
              <a:rPr lang="en-US" sz="1100" dirty="0"/>
              <a:t>Remember that with radio remote channel you can have an educator at radio station teaching while a facilitator is with the students to help them implement. If you are the radio instructor, make sure you are clear and repeat questions if you are giving an assessment type.</a:t>
            </a:r>
          </a:p>
        </p:txBody>
      </p:sp>
      <p:sp>
        <p:nvSpPr>
          <p:cNvPr id="41" name="TextBox 40">
            <a:extLst>
              <a:ext uri="{FF2B5EF4-FFF2-40B4-BE49-F238E27FC236}">
                <a16:creationId xmlns:a16="http://schemas.microsoft.com/office/drawing/2014/main" id="{7C47D3AD-E700-ED40-95D6-A798844969BE}"/>
              </a:ext>
            </a:extLst>
          </p:cNvPr>
          <p:cNvSpPr txBox="1"/>
          <p:nvPr/>
        </p:nvSpPr>
        <p:spPr>
          <a:xfrm>
            <a:off x="11668625" y="2810303"/>
            <a:ext cx="1263461" cy="738664"/>
          </a:xfrm>
          <a:prstGeom prst="rect">
            <a:avLst/>
          </a:prstGeom>
          <a:noFill/>
        </p:spPr>
        <p:txBody>
          <a:bodyPr wrap="square">
            <a:spAutoFit/>
          </a:bodyPr>
          <a:lstStyle/>
          <a:p>
            <a:r>
              <a:rPr lang="en-US" sz="1050" dirty="0">
                <a:solidFill>
                  <a:srgbClr val="EA7E83"/>
                </a:solidFill>
                <a:ea typeface="Calibri"/>
                <a:cs typeface="Calibri"/>
                <a:sym typeface="Calibri"/>
              </a:rPr>
              <a:t>Internet based multimedia messaging apps </a:t>
            </a:r>
            <a:r>
              <a:rPr lang="en-US" sz="1050" dirty="0">
                <a:solidFill>
                  <a:srgbClr val="EA7E83"/>
                </a:solidFill>
              </a:rPr>
              <a:t>(e.g. WhatsApp)</a:t>
            </a:r>
            <a:r>
              <a:rPr lang="en-US" sz="1050" dirty="0">
                <a:solidFill>
                  <a:srgbClr val="EA7E83"/>
                </a:solidFill>
                <a:ea typeface="Calibri"/>
                <a:cs typeface="Calibri"/>
                <a:sym typeface="Calibri"/>
              </a:rPr>
              <a:t>:</a:t>
            </a:r>
            <a:endParaRPr lang="en-US" sz="1050" dirty="0">
              <a:solidFill>
                <a:srgbClr val="EA7E83"/>
              </a:solidFill>
            </a:endParaRPr>
          </a:p>
        </p:txBody>
      </p:sp>
      <p:pic>
        <p:nvPicPr>
          <p:cNvPr id="42" name="Graphic 41" descr="Speaker phone with solid fill">
            <a:extLst>
              <a:ext uri="{FF2B5EF4-FFF2-40B4-BE49-F238E27FC236}">
                <a16:creationId xmlns:a16="http://schemas.microsoft.com/office/drawing/2014/main" id="{6C981022-4A27-D84B-9C90-31DD318D9AE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721754" y="2256032"/>
            <a:ext cx="512517" cy="512517"/>
          </a:xfrm>
          <a:prstGeom prst="rect">
            <a:avLst/>
          </a:prstGeom>
        </p:spPr>
      </p:pic>
      <p:sp>
        <p:nvSpPr>
          <p:cNvPr id="43" name="TextBox 42">
            <a:extLst>
              <a:ext uri="{FF2B5EF4-FFF2-40B4-BE49-F238E27FC236}">
                <a16:creationId xmlns:a16="http://schemas.microsoft.com/office/drawing/2014/main" id="{964D1F6E-8E9E-2240-9B66-AFD91B61AFFB}"/>
              </a:ext>
            </a:extLst>
          </p:cNvPr>
          <p:cNvSpPr txBox="1"/>
          <p:nvPr/>
        </p:nvSpPr>
        <p:spPr>
          <a:xfrm>
            <a:off x="7136694" y="2367821"/>
            <a:ext cx="1023807" cy="338554"/>
          </a:xfrm>
          <a:prstGeom prst="rect">
            <a:avLst/>
          </a:prstGeom>
          <a:noFill/>
        </p:spPr>
        <p:txBody>
          <a:bodyPr wrap="square" rtlCol="0">
            <a:spAutoFit/>
          </a:bodyPr>
          <a:lstStyle/>
          <a:p>
            <a:r>
              <a:rPr lang="en-US" sz="1600" b="1" dirty="0"/>
              <a:t>phone</a:t>
            </a:r>
          </a:p>
        </p:txBody>
      </p:sp>
      <p:sp>
        <p:nvSpPr>
          <p:cNvPr id="47" name="Slide Number Placeholder 1">
            <a:extLst>
              <a:ext uri="{FF2B5EF4-FFF2-40B4-BE49-F238E27FC236}">
                <a16:creationId xmlns:a16="http://schemas.microsoft.com/office/drawing/2014/main" id="{83D93237-2C34-46FD-BE2F-75E4A435FCCD}"/>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46</a:t>
            </a:fld>
            <a:endParaRPr lang="en-US" dirty="0"/>
          </a:p>
        </p:txBody>
      </p:sp>
    </p:spTree>
    <p:extLst>
      <p:ext uri="{BB962C8B-B14F-4D97-AF65-F5344CB8AC3E}">
        <p14:creationId xmlns:p14="http://schemas.microsoft.com/office/powerpoint/2010/main" val="41533927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Rounded Corners 15">
            <a:extLst>
              <a:ext uri="{FF2B5EF4-FFF2-40B4-BE49-F238E27FC236}">
                <a16:creationId xmlns:a16="http://schemas.microsoft.com/office/drawing/2014/main" id="{983606B7-6506-F24B-B54D-2EDE6A6C678E}"/>
              </a:ext>
            </a:extLst>
          </p:cNvPr>
          <p:cNvSpPr/>
          <p:nvPr/>
        </p:nvSpPr>
        <p:spPr>
          <a:xfrm>
            <a:off x="1984492" y="650155"/>
            <a:ext cx="5287166" cy="5973256"/>
          </a:xfrm>
          <a:prstGeom prst="roundRect">
            <a:avLst>
              <a:gd name="adj" fmla="val 5164"/>
            </a:avLst>
          </a:prstGeom>
          <a:solidFill>
            <a:srgbClr val="F6F3E4"/>
          </a:solidFill>
          <a:ln w="63500">
            <a:solidFill>
              <a:srgbClr val="EDE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rgbClr val="43C60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Booklet 3 – Project Implementation</a:t>
            </a:r>
          </a:p>
        </p:txBody>
      </p:sp>
      <p:grpSp>
        <p:nvGrpSpPr>
          <p:cNvPr id="7" name="Group 6">
            <a:extLst>
              <a:ext uri="{FF2B5EF4-FFF2-40B4-BE49-F238E27FC236}">
                <a16:creationId xmlns:a16="http://schemas.microsoft.com/office/drawing/2014/main" id="{FE5A3A0E-63A0-154D-8020-4DA25FAD58EA}"/>
              </a:ext>
            </a:extLst>
          </p:cNvPr>
          <p:cNvGrpSpPr/>
          <p:nvPr/>
        </p:nvGrpSpPr>
        <p:grpSpPr>
          <a:xfrm>
            <a:off x="3104677" y="7263664"/>
            <a:ext cx="9192232" cy="2906069"/>
            <a:chOff x="2275029" y="6832527"/>
            <a:chExt cx="9626709" cy="3043426"/>
          </a:xfrm>
        </p:grpSpPr>
        <p:pic>
          <p:nvPicPr>
            <p:cNvPr id="8" name="Graphic 7" descr="Fireworks with solid fill">
              <a:extLst>
                <a:ext uri="{FF2B5EF4-FFF2-40B4-BE49-F238E27FC236}">
                  <a16:creationId xmlns:a16="http://schemas.microsoft.com/office/drawing/2014/main" id="{6A42F33B-560B-7943-B1B5-124F1C2E98F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018" y="6832527"/>
              <a:ext cx="1082019" cy="1082019"/>
            </a:xfrm>
            <a:prstGeom prst="rect">
              <a:avLst/>
            </a:prstGeom>
          </p:spPr>
        </p:pic>
        <p:grpSp>
          <p:nvGrpSpPr>
            <p:cNvPr id="9" name="Group 8">
              <a:extLst>
                <a:ext uri="{FF2B5EF4-FFF2-40B4-BE49-F238E27FC236}">
                  <a16:creationId xmlns:a16="http://schemas.microsoft.com/office/drawing/2014/main" id="{44E4A8D7-01D6-A647-A011-5F52A6B09F24}"/>
                </a:ext>
              </a:extLst>
            </p:cNvPr>
            <p:cNvGrpSpPr/>
            <p:nvPr/>
          </p:nvGrpSpPr>
          <p:grpSpPr>
            <a:xfrm>
              <a:off x="2275029" y="6838449"/>
              <a:ext cx="9626709" cy="3037504"/>
              <a:chOff x="2275029" y="6838449"/>
              <a:chExt cx="9626709" cy="3037504"/>
            </a:xfrm>
          </p:grpSpPr>
          <p:grpSp>
            <p:nvGrpSpPr>
              <p:cNvPr id="10" name="Group 9">
                <a:extLst>
                  <a:ext uri="{FF2B5EF4-FFF2-40B4-BE49-F238E27FC236}">
                    <a16:creationId xmlns:a16="http://schemas.microsoft.com/office/drawing/2014/main" id="{F79B5EC1-E5A1-C541-8914-923E355B4349}"/>
                  </a:ext>
                </a:extLst>
              </p:cNvPr>
              <p:cNvGrpSpPr/>
              <p:nvPr/>
            </p:nvGrpSpPr>
            <p:grpSpPr>
              <a:xfrm>
                <a:off x="2275029" y="6838449"/>
                <a:ext cx="8717502" cy="3037504"/>
                <a:chOff x="2202765" y="4118324"/>
                <a:chExt cx="8717502" cy="3037504"/>
              </a:xfrm>
            </p:grpSpPr>
            <p:grpSp>
              <p:nvGrpSpPr>
                <p:cNvPr id="55" name="Group 54">
                  <a:extLst>
                    <a:ext uri="{FF2B5EF4-FFF2-40B4-BE49-F238E27FC236}">
                      <a16:creationId xmlns:a16="http://schemas.microsoft.com/office/drawing/2014/main" id="{2D378DD0-6F7D-FC4B-9252-6DA78666E58C}"/>
                    </a:ext>
                  </a:extLst>
                </p:cNvPr>
                <p:cNvGrpSpPr/>
                <p:nvPr/>
              </p:nvGrpSpPr>
              <p:grpSpPr>
                <a:xfrm>
                  <a:off x="3015744" y="5144500"/>
                  <a:ext cx="7904523" cy="1563271"/>
                  <a:chOff x="2019581" y="4582507"/>
                  <a:chExt cx="8063383" cy="1659888"/>
                </a:xfrm>
              </p:grpSpPr>
              <p:grpSp>
                <p:nvGrpSpPr>
                  <p:cNvPr id="65" name="Group 64">
                    <a:extLst>
                      <a:ext uri="{FF2B5EF4-FFF2-40B4-BE49-F238E27FC236}">
                        <a16:creationId xmlns:a16="http://schemas.microsoft.com/office/drawing/2014/main" id="{DB035181-1949-1A4F-877A-85A04C13CF32}"/>
                      </a:ext>
                    </a:extLst>
                  </p:cNvPr>
                  <p:cNvGrpSpPr/>
                  <p:nvPr/>
                </p:nvGrpSpPr>
                <p:grpSpPr>
                  <a:xfrm>
                    <a:off x="2019581" y="4582507"/>
                    <a:ext cx="8063383" cy="1659888"/>
                    <a:chOff x="1816068" y="2420332"/>
                    <a:chExt cx="7037556" cy="1771414"/>
                  </a:xfrm>
                </p:grpSpPr>
                <p:sp>
                  <p:nvSpPr>
                    <p:cNvPr id="67" name="Freeform: Shape 123">
                      <a:extLst>
                        <a:ext uri="{FF2B5EF4-FFF2-40B4-BE49-F238E27FC236}">
                          <a16:creationId xmlns:a16="http://schemas.microsoft.com/office/drawing/2014/main" id="{CD3CB92F-B339-7242-8C7F-14D69D6F55BA}"/>
                        </a:ext>
                      </a:extLst>
                    </p:cNvPr>
                    <p:cNvSpPr/>
                    <p:nvPr/>
                  </p:nvSpPr>
                  <p:spPr>
                    <a:xfrm>
                      <a:off x="1816068" y="2975430"/>
                      <a:ext cx="6193042" cy="1216316"/>
                    </a:xfrm>
                    <a:custGeom>
                      <a:avLst/>
                      <a:gdLst>
                        <a:gd name="csX0" fmla="*/ 0 w 6193042"/>
                        <a:gd name="csY0" fmla="*/ 767875 h 1216316"/>
                        <a:gd name="csX1" fmla="*/ 128776 w 6193042"/>
                        <a:gd name="csY1" fmla="*/ 761732 h 1216316"/>
                        <a:gd name="csX2" fmla="*/ 163899 w 6193042"/>
                        <a:gd name="csY2" fmla="*/ 755589 h 1216316"/>
                        <a:gd name="csX3" fmla="*/ 222433 w 6193042"/>
                        <a:gd name="csY3" fmla="*/ 749447 h 1216316"/>
                        <a:gd name="csX4" fmla="*/ 362918 w 6193042"/>
                        <a:gd name="csY4" fmla="*/ 737161 h 1216316"/>
                        <a:gd name="csX5" fmla="*/ 433161 w 6193042"/>
                        <a:gd name="csY5" fmla="*/ 731018 h 1216316"/>
                        <a:gd name="csX6" fmla="*/ 479988 w 6193042"/>
                        <a:gd name="csY6" fmla="*/ 724874 h 1216316"/>
                        <a:gd name="csX7" fmla="*/ 550231 w 6193042"/>
                        <a:gd name="csY7" fmla="*/ 712588 h 1216316"/>
                        <a:gd name="csX8" fmla="*/ 597060 w 6193042"/>
                        <a:gd name="csY8" fmla="*/ 706445 h 1216316"/>
                        <a:gd name="csX9" fmla="*/ 643887 w 6193042"/>
                        <a:gd name="csY9" fmla="*/ 694160 h 1216316"/>
                        <a:gd name="csX10" fmla="*/ 725837 w 6193042"/>
                        <a:gd name="csY10" fmla="*/ 669587 h 1216316"/>
                        <a:gd name="csX11" fmla="*/ 760959 w 6193042"/>
                        <a:gd name="csY11" fmla="*/ 663444 h 1216316"/>
                        <a:gd name="csX12" fmla="*/ 831202 w 6193042"/>
                        <a:gd name="csY12" fmla="*/ 638872 h 1216316"/>
                        <a:gd name="csX13" fmla="*/ 936565 w 6193042"/>
                        <a:gd name="csY13" fmla="*/ 608158 h 1216316"/>
                        <a:gd name="csX14" fmla="*/ 995101 w 6193042"/>
                        <a:gd name="csY14" fmla="*/ 583585 h 1216316"/>
                        <a:gd name="csX15" fmla="*/ 1018514 w 6193042"/>
                        <a:gd name="csY15" fmla="*/ 565156 h 1216316"/>
                        <a:gd name="csX16" fmla="*/ 1030221 w 6193042"/>
                        <a:gd name="csY16" fmla="*/ 546727 h 1216316"/>
                        <a:gd name="csX17" fmla="*/ 1053635 w 6193042"/>
                        <a:gd name="csY17" fmla="*/ 528298 h 1216316"/>
                        <a:gd name="csX18" fmla="*/ 1065343 w 6193042"/>
                        <a:gd name="csY18" fmla="*/ 503726 h 1216316"/>
                        <a:gd name="csX19" fmla="*/ 1077050 w 6193042"/>
                        <a:gd name="csY19" fmla="*/ 485297 h 1216316"/>
                        <a:gd name="csX20" fmla="*/ 1100464 w 6193042"/>
                        <a:gd name="csY20" fmla="*/ 460725 h 1216316"/>
                        <a:gd name="csX21" fmla="*/ 1112171 w 6193042"/>
                        <a:gd name="csY21" fmla="*/ 442296 h 1216316"/>
                        <a:gd name="csX22" fmla="*/ 1123878 w 6193042"/>
                        <a:gd name="csY22" fmla="*/ 417724 h 1216316"/>
                        <a:gd name="csX23" fmla="*/ 1147293 w 6193042"/>
                        <a:gd name="csY23" fmla="*/ 405438 h 1216316"/>
                        <a:gd name="csX24" fmla="*/ 1159000 w 6193042"/>
                        <a:gd name="csY24" fmla="*/ 387009 h 1216316"/>
                        <a:gd name="csX25" fmla="*/ 1182413 w 6193042"/>
                        <a:gd name="csY25" fmla="*/ 374723 h 1216316"/>
                        <a:gd name="csX26" fmla="*/ 1205827 w 6193042"/>
                        <a:gd name="csY26" fmla="*/ 356294 h 1216316"/>
                        <a:gd name="csX27" fmla="*/ 1229242 w 6193042"/>
                        <a:gd name="csY27" fmla="*/ 344008 h 1216316"/>
                        <a:gd name="csX28" fmla="*/ 1311192 w 6193042"/>
                        <a:gd name="csY28" fmla="*/ 294863 h 1216316"/>
                        <a:gd name="csX29" fmla="*/ 1416555 w 6193042"/>
                        <a:gd name="csY29" fmla="*/ 270292 h 1216316"/>
                        <a:gd name="csX30" fmla="*/ 1463383 w 6193042"/>
                        <a:gd name="csY30" fmla="*/ 258006 h 1216316"/>
                        <a:gd name="csX31" fmla="*/ 1521918 w 6193042"/>
                        <a:gd name="csY31" fmla="*/ 251862 h 1216316"/>
                        <a:gd name="csX32" fmla="*/ 1791181 w 6193042"/>
                        <a:gd name="csY32" fmla="*/ 239576 h 1216316"/>
                        <a:gd name="csX33" fmla="*/ 2271171 w 6193042"/>
                        <a:gd name="csY33" fmla="*/ 233434 h 1216316"/>
                        <a:gd name="csX34" fmla="*/ 2411656 w 6193042"/>
                        <a:gd name="csY34" fmla="*/ 221148 h 1216316"/>
                        <a:gd name="csX35" fmla="*/ 2446777 w 6193042"/>
                        <a:gd name="csY35" fmla="*/ 215005 h 1216316"/>
                        <a:gd name="csX36" fmla="*/ 2493606 w 6193042"/>
                        <a:gd name="csY36" fmla="*/ 208861 h 1216316"/>
                        <a:gd name="csX37" fmla="*/ 2598969 w 6193042"/>
                        <a:gd name="csY37" fmla="*/ 190432 h 1216316"/>
                        <a:gd name="csX38" fmla="*/ 2634091 w 6193042"/>
                        <a:gd name="csY38" fmla="*/ 184290 h 1216316"/>
                        <a:gd name="csX39" fmla="*/ 2669212 w 6193042"/>
                        <a:gd name="csY39" fmla="*/ 172004 h 1216316"/>
                        <a:gd name="csX40" fmla="*/ 2739454 w 6193042"/>
                        <a:gd name="csY40" fmla="*/ 159717 h 1216316"/>
                        <a:gd name="csX41" fmla="*/ 2844818 w 6193042"/>
                        <a:gd name="csY41" fmla="*/ 122859 h 1216316"/>
                        <a:gd name="csX42" fmla="*/ 2879940 w 6193042"/>
                        <a:gd name="csY42" fmla="*/ 110573 h 1216316"/>
                        <a:gd name="csX43" fmla="*/ 2915060 w 6193042"/>
                        <a:gd name="csY43" fmla="*/ 104430 h 1216316"/>
                        <a:gd name="csX44" fmla="*/ 2985303 w 6193042"/>
                        <a:gd name="csY44" fmla="*/ 73715 h 1216316"/>
                        <a:gd name="csX45" fmla="*/ 3078959 w 6193042"/>
                        <a:gd name="csY45" fmla="*/ 36857 h 1216316"/>
                        <a:gd name="csX46" fmla="*/ 3137495 w 6193042"/>
                        <a:gd name="csY46" fmla="*/ 24571 h 1216316"/>
                        <a:gd name="csX47" fmla="*/ 3184323 w 6193042"/>
                        <a:gd name="csY47" fmla="*/ 12285 h 1216316"/>
                        <a:gd name="csX48" fmla="*/ 3277981 w 6193042"/>
                        <a:gd name="csY48" fmla="*/ 0 h 1216316"/>
                        <a:gd name="csX49" fmla="*/ 3371637 w 6193042"/>
                        <a:gd name="csY49" fmla="*/ 6142 h 1216316"/>
                        <a:gd name="csX50" fmla="*/ 3406758 w 6193042"/>
                        <a:gd name="csY50" fmla="*/ 18428 h 1216316"/>
                        <a:gd name="csX51" fmla="*/ 3465293 w 6193042"/>
                        <a:gd name="csY51" fmla="*/ 55286 h 1216316"/>
                        <a:gd name="csX52" fmla="*/ 3488707 w 6193042"/>
                        <a:gd name="csY52" fmla="*/ 79858 h 1216316"/>
                        <a:gd name="csX53" fmla="*/ 3500414 w 6193042"/>
                        <a:gd name="csY53" fmla="*/ 251862 h 1216316"/>
                        <a:gd name="csX54" fmla="*/ 3477000 w 6193042"/>
                        <a:gd name="csY54" fmla="*/ 276435 h 1216316"/>
                        <a:gd name="csX55" fmla="*/ 3406758 w 6193042"/>
                        <a:gd name="csY55" fmla="*/ 331722 h 1216316"/>
                        <a:gd name="csX56" fmla="*/ 3301394 w 6193042"/>
                        <a:gd name="csY56" fmla="*/ 393152 h 1216316"/>
                        <a:gd name="csX57" fmla="*/ 3266272 w 6193042"/>
                        <a:gd name="csY57" fmla="*/ 399295 h 1216316"/>
                        <a:gd name="csX58" fmla="*/ 3184323 w 6193042"/>
                        <a:gd name="csY58" fmla="*/ 436153 h 1216316"/>
                        <a:gd name="csX59" fmla="*/ 3090666 w 6193042"/>
                        <a:gd name="csY59" fmla="*/ 460725 h 1216316"/>
                        <a:gd name="csX60" fmla="*/ 3008717 w 6193042"/>
                        <a:gd name="csY60" fmla="*/ 479154 h 1216316"/>
                        <a:gd name="csX61" fmla="*/ 2961889 w 6193042"/>
                        <a:gd name="csY61" fmla="*/ 491440 h 1216316"/>
                        <a:gd name="csX62" fmla="*/ 2856525 w 6193042"/>
                        <a:gd name="csY62" fmla="*/ 509869 h 1216316"/>
                        <a:gd name="csX63" fmla="*/ 2821404 w 6193042"/>
                        <a:gd name="csY63" fmla="*/ 516012 h 1216316"/>
                        <a:gd name="csX64" fmla="*/ 2786283 w 6193042"/>
                        <a:gd name="csY64" fmla="*/ 522155 h 1216316"/>
                        <a:gd name="csX65" fmla="*/ 2657505 w 6193042"/>
                        <a:gd name="csY65" fmla="*/ 552870 h 1216316"/>
                        <a:gd name="csX66" fmla="*/ 2598969 w 6193042"/>
                        <a:gd name="csY66" fmla="*/ 559014 h 1216316"/>
                        <a:gd name="csX67" fmla="*/ 2552142 w 6193042"/>
                        <a:gd name="csY67" fmla="*/ 571299 h 1216316"/>
                        <a:gd name="csX68" fmla="*/ 2470192 w 6193042"/>
                        <a:gd name="csY68" fmla="*/ 583585 h 1216316"/>
                        <a:gd name="csX69" fmla="*/ 2399950 w 6193042"/>
                        <a:gd name="csY69" fmla="*/ 602015 h 1216316"/>
                        <a:gd name="csX70" fmla="*/ 2364827 w 6193042"/>
                        <a:gd name="csY70" fmla="*/ 614300 h 1216316"/>
                        <a:gd name="csX71" fmla="*/ 2259464 w 6193042"/>
                        <a:gd name="csY71" fmla="*/ 645016 h 1216316"/>
                        <a:gd name="csX72" fmla="*/ 2212637 w 6193042"/>
                        <a:gd name="csY72" fmla="*/ 663444 h 1216316"/>
                        <a:gd name="csX73" fmla="*/ 2165808 w 6193042"/>
                        <a:gd name="csY73" fmla="*/ 700303 h 1216316"/>
                        <a:gd name="csX74" fmla="*/ 2142394 w 6193042"/>
                        <a:gd name="csY74" fmla="*/ 718731 h 1216316"/>
                        <a:gd name="csX75" fmla="*/ 2095565 w 6193042"/>
                        <a:gd name="csY75" fmla="*/ 798590 h 1216316"/>
                        <a:gd name="csX76" fmla="*/ 2107272 w 6193042"/>
                        <a:gd name="csY76" fmla="*/ 946023 h 1216316"/>
                        <a:gd name="csX77" fmla="*/ 2118979 w 6193042"/>
                        <a:gd name="csY77" fmla="*/ 964452 h 1216316"/>
                        <a:gd name="csX78" fmla="*/ 2142394 w 6193042"/>
                        <a:gd name="csY78" fmla="*/ 1013596 h 1216316"/>
                        <a:gd name="csX79" fmla="*/ 2177515 w 6193042"/>
                        <a:gd name="csY79" fmla="*/ 1038168 h 1216316"/>
                        <a:gd name="csX80" fmla="*/ 2224344 w 6193042"/>
                        <a:gd name="csY80" fmla="*/ 1075026 h 1216316"/>
                        <a:gd name="csX81" fmla="*/ 2341414 w 6193042"/>
                        <a:gd name="csY81" fmla="*/ 1130313 h 1216316"/>
                        <a:gd name="csX82" fmla="*/ 2388243 w 6193042"/>
                        <a:gd name="csY82" fmla="*/ 1148742 h 1216316"/>
                        <a:gd name="csX83" fmla="*/ 2423363 w 6193042"/>
                        <a:gd name="csY83" fmla="*/ 1161029 h 1216316"/>
                        <a:gd name="csX84" fmla="*/ 2470192 w 6193042"/>
                        <a:gd name="csY84" fmla="*/ 1179457 h 1216316"/>
                        <a:gd name="csX85" fmla="*/ 2517020 w 6193042"/>
                        <a:gd name="csY85" fmla="*/ 1185600 h 1216316"/>
                        <a:gd name="csX86" fmla="*/ 2598969 w 6193042"/>
                        <a:gd name="csY86" fmla="*/ 1197886 h 1216316"/>
                        <a:gd name="csX87" fmla="*/ 2762868 w 6193042"/>
                        <a:gd name="csY87" fmla="*/ 1216316 h 1216316"/>
                        <a:gd name="csX88" fmla="*/ 3067253 w 6193042"/>
                        <a:gd name="csY88" fmla="*/ 1210173 h 1216316"/>
                        <a:gd name="csX89" fmla="*/ 3125788 w 6193042"/>
                        <a:gd name="csY89" fmla="*/ 1204030 h 1216316"/>
                        <a:gd name="csX90" fmla="*/ 3219445 w 6193042"/>
                        <a:gd name="csY90" fmla="*/ 1179457 h 1216316"/>
                        <a:gd name="csX91" fmla="*/ 3266272 w 6193042"/>
                        <a:gd name="csY91" fmla="*/ 1167172 h 1216316"/>
                        <a:gd name="csX92" fmla="*/ 3324808 w 6193042"/>
                        <a:gd name="csY92" fmla="*/ 1154885 h 1216316"/>
                        <a:gd name="csX93" fmla="*/ 3477000 w 6193042"/>
                        <a:gd name="csY93" fmla="*/ 1087312 h 1216316"/>
                        <a:gd name="csX94" fmla="*/ 3570657 w 6193042"/>
                        <a:gd name="csY94" fmla="*/ 1044311 h 1216316"/>
                        <a:gd name="csX95" fmla="*/ 3594070 w 6193042"/>
                        <a:gd name="csY95" fmla="*/ 1025882 h 1216316"/>
                        <a:gd name="csX96" fmla="*/ 3617486 w 6193042"/>
                        <a:gd name="csY96" fmla="*/ 1013596 h 1216316"/>
                        <a:gd name="csX97" fmla="*/ 3664313 w 6193042"/>
                        <a:gd name="csY97" fmla="*/ 982881 h 1216316"/>
                        <a:gd name="csX98" fmla="*/ 3711142 w 6193042"/>
                        <a:gd name="csY98" fmla="*/ 946023 h 1216316"/>
                        <a:gd name="csX99" fmla="*/ 3793091 w 6193042"/>
                        <a:gd name="csY99" fmla="*/ 890736 h 1216316"/>
                        <a:gd name="csX100" fmla="*/ 3839919 w 6193042"/>
                        <a:gd name="csY100" fmla="*/ 853877 h 1216316"/>
                        <a:gd name="csX101" fmla="*/ 3863334 w 6193042"/>
                        <a:gd name="csY101" fmla="*/ 835449 h 1216316"/>
                        <a:gd name="csX102" fmla="*/ 3875041 w 6193042"/>
                        <a:gd name="csY102" fmla="*/ 817020 h 1216316"/>
                        <a:gd name="csX103" fmla="*/ 3921868 w 6193042"/>
                        <a:gd name="csY103" fmla="*/ 780162 h 1216316"/>
                        <a:gd name="csX104" fmla="*/ 3956991 w 6193042"/>
                        <a:gd name="csY104" fmla="*/ 743304 h 1216316"/>
                        <a:gd name="csX105" fmla="*/ 3992111 w 6193042"/>
                        <a:gd name="csY105" fmla="*/ 694160 h 1216316"/>
                        <a:gd name="csX106" fmla="*/ 4015526 w 6193042"/>
                        <a:gd name="csY106" fmla="*/ 657301 h 1216316"/>
                        <a:gd name="csX107" fmla="*/ 4027233 w 6193042"/>
                        <a:gd name="csY107" fmla="*/ 638872 h 1216316"/>
                        <a:gd name="csX108" fmla="*/ 4038940 w 6193042"/>
                        <a:gd name="csY108" fmla="*/ 602015 h 1216316"/>
                        <a:gd name="csX109" fmla="*/ 4050647 w 6193042"/>
                        <a:gd name="csY109" fmla="*/ 208861 h 1216316"/>
                        <a:gd name="csX110" fmla="*/ 4062354 w 6193042"/>
                        <a:gd name="csY110" fmla="*/ 178147 h 1216316"/>
                        <a:gd name="csX111" fmla="*/ 4097476 w 6193042"/>
                        <a:gd name="csY111" fmla="*/ 135146 h 1216316"/>
                        <a:gd name="csX112" fmla="*/ 4109183 w 6193042"/>
                        <a:gd name="csY112" fmla="*/ 116716 h 1216316"/>
                        <a:gd name="csX113" fmla="*/ 4167717 w 6193042"/>
                        <a:gd name="csY113" fmla="*/ 79858 h 1216316"/>
                        <a:gd name="csX114" fmla="*/ 4237960 w 6193042"/>
                        <a:gd name="csY114" fmla="*/ 55286 h 1216316"/>
                        <a:gd name="csX115" fmla="*/ 4308202 w 6193042"/>
                        <a:gd name="csY115" fmla="*/ 43001 h 1216316"/>
                        <a:gd name="csX116" fmla="*/ 4600880 w 6193042"/>
                        <a:gd name="csY116" fmla="*/ 55286 h 1216316"/>
                        <a:gd name="csX117" fmla="*/ 4636000 w 6193042"/>
                        <a:gd name="csY117" fmla="*/ 61429 h 1216316"/>
                        <a:gd name="csX118" fmla="*/ 4694536 w 6193042"/>
                        <a:gd name="csY118" fmla="*/ 92145 h 1216316"/>
                        <a:gd name="csX119" fmla="*/ 4729657 w 6193042"/>
                        <a:gd name="csY119" fmla="*/ 129003 h 1216316"/>
                        <a:gd name="csX120" fmla="*/ 4741364 w 6193042"/>
                        <a:gd name="csY120" fmla="*/ 147431 h 1216316"/>
                        <a:gd name="csX121" fmla="*/ 4764779 w 6193042"/>
                        <a:gd name="csY121" fmla="*/ 178147 h 1216316"/>
                        <a:gd name="csX122" fmla="*/ 4776486 w 6193042"/>
                        <a:gd name="csY122" fmla="*/ 202718 h 1216316"/>
                        <a:gd name="csX123" fmla="*/ 4799900 w 6193042"/>
                        <a:gd name="csY123" fmla="*/ 288720 h 1216316"/>
                        <a:gd name="csX124" fmla="*/ 4788193 w 6193042"/>
                        <a:gd name="csY124" fmla="*/ 479154 h 1216316"/>
                        <a:gd name="csX125" fmla="*/ 4776486 w 6193042"/>
                        <a:gd name="csY125" fmla="*/ 497583 h 1216316"/>
                        <a:gd name="csX126" fmla="*/ 4764779 w 6193042"/>
                        <a:gd name="csY126" fmla="*/ 534441 h 1216316"/>
                        <a:gd name="csX127" fmla="*/ 4717950 w 6193042"/>
                        <a:gd name="csY127" fmla="*/ 614300 h 1216316"/>
                        <a:gd name="csX128" fmla="*/ 4694536 w 6193042"/>
                        <a:gd name="csY128" fmla="*/ 638872 h 1216316"/>
                        <a:gd name="csX129" fmla="*/ 4636000 w 6193042"/>
                        <a:gd name="csY129" fmla="*/ 700303 h 1216316"/>
                        <a:gd name="csX130" fmla="*/ 4589173 w 6193042"/>
                        <a:gd name="csY130" fmla="*/ 749447 h 1216316"/>
                        <a:gd name="csX131" fmla="*/ 4565758 w 6193042"/>
                        <a:gd name="csY131" fmla="*/ 774019 h 1216316"/>
                        <a:gd name="csX132" fmla="*/ 4530637 w 6193042"/>
                        <a:gd name="csY132" fmla="*/ 798590 h 1216316"/>
                        <a:gd name="csX133" fmla="*/ 4495515 w 6193042"/>
                        <a:gd name="csY133" fmla="*/ 829306 h 1216316"/>
                        <a:gd name="csX134" fmla="*/ 4448688 w 6193042"/>
                        <a:gd name="csY134" fmla="*/ 878450 h 1216316"/>
                        <a:gd name="csX135" fmla="*/ 4390152 w 6193042"/>
                        <a:gd name="csY135" fmla="*/ 933737 h 1216316"/>
                        <a:gd name="csX136" fmla="*/ 4366738 w 6193042"/>
                        <a:gd name="csY136" fmla="*/ 976738 h 1216316"/>
                        <a:gd name="csX137" fmla="*/ 4355031 w 6193042"/>
                        <a:gd name="csY137" fmla="*/ 1001310 h 1216316"/>
                        <a:gd name="csX138" fmla="*/ 4378445 w 6193042"/>
                        <a:gd name="csY138" fmla="*/ 1068883 h 1216316"/>
                        <a:gd name="csX139" fmla="*/ 4425274 w 6193042"/>
                        <a:gd name="csY139" fmla="*/ 1099598 h 1216316"/>
                        <a:gd name="csX140" fmla="*/ 4495515 w 6193042"/>
                        <a:gd name="csY140" fmla="*/ 1136456 h 1216316"/>
                        <a:gd name="csX141" fmla="*/ 4554051 w 6193042"/>
                        <a:gd name="csY141" fmla="*/ 1161029 h 1216316"/>
                        <a:gd name="csX142" fmla="*/ 4647707 w 6193042"/>
                        <a:gd name="csY142" fmla="*/ 1173314 h 1216316"/>
                        <a:gd name="csX143" fmla="*/ 4694536 w 6193042"/>
                        <a:gd name="csY143" fmla="*/ 1179457 h 1216316"/>
                        <a:gd name="csX144" fmla="*/ 5010628 w 6193042"/>
                        <a:gd name="csY144" fmla="*/ 1167172 h 1216316"/>
                        <a:gd name="csX145" fmla="*/ 5092577 w 6193042"/>
                        <a:gd name="csY145" fmla="*/ 1142599 h 1216316"/>
                        <a:gd name="csX146" fmla="*/ 5174527 w 6193042"/>
                        <a:gd name="csY146" fmla="*/ 1118028 h 1216316"/>
                        <a:gd name="csX147" fmla="*/ 5209647 w 6193042"/>
                        <a:gd name="csY147" fmla="*/ 1099598 h 1216316"/>
                        <a:gd name="csX148" fmla="*/ 5291597 w 6193042"/>
                        <a:gd name="csY148" fmla="*/ 1075026 h 1216316"/>
                        <a:gd name="csX149" fmla="*/ 5315010 w 6193042"/>
                        <a:gd name="csY149" fmla="*/ 1062740 h 1216316"/>
                        <a:gd name="csX150" fmla="*/ 5432082 w 6193042"/>
                        <a:gd name="csY150" fmla="*/ 1007453 h 1216316"/>
                        <a:gd name="csX151" fmla="*/ 5467203 w 6193042"/>
                        <a:gd name="csY151" fmla="*/ 989024 h 1216316"/>
                        <a:gd name="csX152" fmla="*/ 5502325 w 6193042"/>
                        <a:gd name="csY152" fmla="*/ 976738 h 1216316"/>
                        <a:gd name="csX153" fmla="*/ 5607688 w 6193042"/>
                        <a:gd name="csY153" fmla="*/ 921451 h 1216316"/>
                        <a:gd name="csX154" fmla="*/ 5654517 w 6193042"/>
                        <a:gd name="csY154" fmla="*/ 896878 h 1216316"/>
                        <a:gd name="csX155" fmla="*/ 5689637 w 6193042"/>
                        <a:gd name="csY155" fmla="*/ 878450 h 1216316"/>
                        <a:gd name="csX156" fmla="*/ 5713051 w 6193042"/>
                        <a:gd name="csY156" fmla="*/ 860021 h 1216316"/>
                        <a:gd name="csX157" fmla="*/ 5748173 w 6193042"/>
                        <a:gd name="csY157" fmla="*/ 847734 h 1216316"/>
                        <a:gd name="csX158" fmla="*/ 5818416 w 6193042"/>
                        <a:gd name="csY158" fmla="*/ 810876 h 1216316"/>
                        <a:gd name="csX159" fmla="*/ 5923779 w 6193042"/>
                        <a:gd name="csY159" fmla="*/ 780162 h 1216316"/>
                        <a:gd name="csX160" fmla="*/ 5947193 w 6193042"/>
                        <a:gd name="csY160" fmla="*/ 767875 h 1216316"/>
                        <a:gd name="csX161" fmla="*/ 6064265 w 6193042"/>
                        <a:gd name="csY161" fmla="*/ 749447 h 1216316"/>
                        <a:gd name="csX162" fmla="*/ 6193042 w 6193042"/>
                        <a:gd name="csY162" fmla="*/ 761732 h 12163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Lst>
                      <a:rect l="l" t="t" r="r" b="b"/>
                      <a:pathLst>
                        <a:path w="6193042" h="1216316" fill="none" extrusionOk="0">
                          <a:moveTo>
                            <a:pt x="0" y="767875"/>
                          </a:moveTo>
                          <a:cubicBezTo>
                            <a:pt x="42891" y="773510"/>
                            <a:pt x="88040" y="762955"/>
                            <a:pt x="128776" y="761732"/>
                          </a:cubicBezTo>
                          <a:cubicBezTo>
                            <a:pt x="139818" y="762675"/>
                            <a:pt x="152623" y="758412"/>
                            <a:pt x="163899" y="755589"/>
                          </a:cubicBezTo>
                          <a:cubicBezTo>
                            <a:pt x="183964" y="751501"/>
                            <a:pt x="201789" y="747839"/>
                            <a:pt x="222433" y="749447"/>
                          </a:cubicBezTo>
                          <a:cubicBezTo>
                            <a:pt x="244071" y="759788"/>
                            <a:pt x="303964" y="753918"/>
                            <a:pt x="362918" y="737161"/>
                          </a:cubicBezTo>
                          <a:cubicBezTo>
                            <a:pt x="386688" y="732620"/>
                            <a:pt x="411743" y="733294"/>
                            <a:pt x="433161" y="731018"/>
                          </a:cubicBezTo>
                          <a:cubicBezTo>
                            <a:pt x="447810" y="731163"/>
                            <a:pt x="466502" y="728568"/>
                            <a:pt x="479988" y="724874"/>
                          </a:cubicBezTo>
                          <a:cubicBezTo>
                            <a:pt x="503706" y="724451"/>
                            <a:pt x="526752" y="715434"/>
                            <a:pt x="550231" y="712588"/>
                          </a:cubicBezTo>
                          <a:cubicBezTo>
                            <a:pt x="568148" y="706435"/>
                            <a:pt x="585998" y="705400"/>
                            <a:pt x="597060" y="706445"/>
                          </a:cubicBezTo>
                          <a:cubicBezTo>
                            <a:pt x="613823" y="704916"/>
                            <a:pt x="628388" y="698331"/>
                            <a:pt x="643887" y="694160"/>
                          </a:cubicBezTo>
                          <a:cubicBezTo>
                            <a:pt x="704154" y="668644"/>
                            <a:pt x="652660" y="682258"/>
                            <a:pt x="725837" y="669587"/>
                          </a:cubicBezTo>
                          <a:cubicBezTo>
                            <a:pt x="735707" y="668665"/>
                            <a:pt x="750605" y="664614"/>
                            <a:pt x="760959" y="663444"/>
                          </a:cubicBezTo>
                          <a:cubicBezTo>
                            <a:pt x="785391" y="653172"/>
                            <a:pt x="804387" y="644711"/>
                            <a:pt x="831202" y="638872"/>
                          </a:cubicBezTo>
                          <a:cubicBezTo>
                            <a:pt x="890305" y="622461"/>
                            <a:pt x="856547" y="629004"/>
                            <a:pt x="936565" y="608158"/>
                          </a:cubicBezTo>
                          <a:cubicBezTo>
                            <a:pt x="961287" y="598709"/>
                            <a:pt x="976062" y="594758"/>
                            <a:pt x="995101" y="583585"/>
                          </a:cubicBezTo>
                          <a:cubicBezTo>
                            <a:pt x="1003617" y="578067"/>
                            <a:pt x="1009390" y="571258"/>
                            <a:pt x="1018514" y="565156"/>
                          </a:cubicBezTo>
                          <a:cubicBezTo>
                            <a:pt x="1022489" y="559056"/>
                            <a:pt x="1024693" y="552419"/>
                            <a:pt x="1030221" y="546727"/>
                          </a:cubicBezTo>
                          <a:cubicBezTo>
                            <a:pt x="1036327" y="539907"/>
                            <a:pt x="1047183" y="534261"/>
                            <a:pt x="1053635" y="528298"/>
                          </a:cubicBezTo>
                          <a:cubicBezTo>
                            <a:pt x="1059981" y="521354"/>
                            <a:pt x="1061030" y="511401"/>
                            <a:pt x="1065343" y="503726"/>
                          </a:cubicBezTo>
                          <a:cubicBezTo>
                            <a:pt x="1068862" y="497858"/>
                            <a:pt x="1073494" y="491083"/>
                            <a:pt x="1077050" y="485297"/>
                          </a:cubicBezTo>
                          <a:cubicBezTo>
                            <a:pt x="1084541" y="477015"/>
                            <a:pt x="1093237" y="467093"/>
                            <a:pt x="1100464" y="460725"/>
                          </a:cubicBezTo>
                          <a:cubicBezTo>
                            <a:pt x="1105074" y="455263"/>
                            <a:pt x="1108964" y="447505"/>
                            <a:pt x="1112171" y="442296"/>
                          </a:cubicBezTo>
                          <a:cubicBezTo>
                            <a:pt x="1115471" y="433788"/>
                            <a:pt x="1116920" y="424828"/>
                            <a:pt x="1123878" y="417724"/>
                          </a:cubicBezTo>
                          <a:cubicBezTo>
                            <a:pt x="1128285" y="413072"/>
                            <a:pt x="1140912" y="408602"/>
                            <a:pt x="1147293" y="405438"/>
                          </a:cubicBezTo>
                          <a:cubicBezTo>
                            <a:pt x="1149820" y="399330"/>
                            <a:pt x="1151712" y="391676"/>
                            <a:pt x="1159000" y="387009"/>
                          </a:cubicBezTo>
                          <a:cubicBezTo>
                            <a:pt x="1164674" y="382683"/>
                            <a:pt x="1176293" y="378109"/>
                            <a:pt x="1182413" y="374723"/>
                          </a:cubicBezTo>
                          <a:cubicBezTo>
                            <a:pt x="1191257" y="370450"/>
                            <a:pt x="1196382" y="363216"/>
                            <a:pt x="1205827" y="356294"/>
                          </a:cubicBezTo>
                          <a:cubicBezTo>
                            <a:pt x="1212529" y="352579"/>
                            <a:pt x="1221748" y="348922"/>
                            <a:pt x="1229242" y="344008"/>
                          </a:cubicBezTo>
                          <a:cubicBezTo>
                            <a:pt x="1266873" y="319252"/>
                            <a:pt x="1251640" y="314426"/>
                            <a:pt x="1311192" y="294863"/>
                          </a:cubicBezTo>
                          <a:cubicBezTo>
                            <a:pt x="1415075" y="252529"/>
                            <a:pt x="1255480" y="314358"/>
                            <a:pt x="1416555" y="270292"/>
                          </a:cubicBezTo>
                          <a:cubicBezTo>
                            <a:pt x="1429840" y="264408"/>
                            <a:pt x="1446346" y="261015"/>
                            <a:pt x="1463383" y="258006"/>
                          </a:cubicBezTo>
                          <a:cubicBezTo>
                            <a:pt x="1483663" y="256755"/>
                            <a:pt x="1501873" y="256299"/>
                            <a:pt x="1521918" y="251862"/>
                          </a:cubicBezTo>
                          <a:cubicBezTo>
                            <a:pt x="1630382" y="241588"/>
                            <a:pt x="1646107" y="241789"/>
                            <a:pt x="1791181" y="239576"/>
                          </a:cubicBezTo>
                          <a:cubicBezTo>
                            <a:pt x="1950541" y="244824"/>
                            <a:pt x="2112729" y="233048"/>
                            <a:pt x="2271171" y="233434"/>
                          </a:cubicBezTo>
                          <a:cubicBezTo>
                            <a:pt x="2319896" y="222922"/>
                            <a:pt x="2362105" y="229198"/>
                            <a:pt x="2411656" y="221148"/>
                          </a:cubicBezTo>
                          <a:cubicBezTo>
                            <a:pt x="2423313" y="220425"/>
                            <a:pt x="2435400" y="216820"/>
                            <a:pt x="2446777" y="215005"/>
                          </a:cubicBezTo>
                          <a:cubicBezTo>
                            <a:pt x="2461864" y="213308"/>
                            <a:pt x="2477791" y="211926"/>
                            <a:pt x="2493606" y="208861"/>
                          </a:cubicBezTo>
                          <a:cubicBezTo>
                            <a:pt x="2492552" y="208933"/>
                            <a:pt x="2583807" y="194367"/>
                            <a:pt x="2598969" y="190432"/>
                          </a:cubicBezTo>
                          <a:cubicBezTo>
                            <a:pt x="2603120" y="190802"/>
                            <a:pt x="2630756" y="186447"/>
                            <a:pt x="2634091" y="184290"/>
                          </a:cubicBezTo>
                          <a:cubicBezTo>
                            <a:pt x="2644895" y="179932"/>
                            <a:pt x="2656309" y="174808"/>
                            <a:pt x="2669212" y="172004"/>
                          </a:cubicBezTo>
                          <a:cubicBezTo>
                            <a:pt x="2690580" y="162921"/>
                            <a:pt x="2719726" y="166821"/>
                            <a:pt x="2739454" y="159717"/>
                          </a:cubicBezTo>
                          <a:cubicBezTo>
                            <a:pt x="2763724" y="160350"/>
                            <a:pt x="2811423" y="143914"/>
                            <a:pt x="2844818" y="122859"/>
                          </a:cubicBezTo>
                          <a:cubicBezTo>
                            <a:pt x="2856606" y="118641"/>
                            <a:pt x="2865430" y="113334"/>
                            <a:pt x="2879940" y="110573"/>
                          </a:cubicBezTo>
                          <a:cubicBezTo>
                            <a:pt x="2894632" y="105534"/>
                            <a:pt x="2908502" y="106111"/>
                            <a:pt x="2915060" y="104430"/>
                          </a:cubicBezTo>
                          <a:cubicBezTo>
                            <a:pt x="2973477" y="77042"/>
                            <a:pt x="2927717" y="99949"/>
                            <a:pt x="2985303" y="73715"/>
                          </a:cubicBezTo>
                          <a:cubicBezTo>
                            <a:pt x="3016088" y="61518"/>
                            <a:pt x="3043097" y="44292"/>
                            <a:pt x="3078959" y="36857"/>
                          </a:cubicBezTo>
                          <a:cubicBezTo>
                            <a:pt x="3099027" y="33963"/>
                            <a:pt x="3118511" y="26945"/>
                            <a:pt x="3137495" y="24571"/>
                          </a:cubicBezTo>
                          <a:cubicBezTo>
                            <a:pt x="3152870" y="22664"/>
                            <a:pt x="3167462" y="12844"/>
                            <a:pt x="3184323" y="12285"/>
                          </a:cubicBezTo>
                          <a:cubicBezTo>
                            <a:pt x="3214852" y="6946"/>
                            <a:pt x="3277981" y="0"/>
                            <a:pt x="3277981" y="0"/>
                          </a:cubicBezTo>
                          <a:cubicBezTo>
                            <a:pt x="3308231" y="2177"/>
                            <a:pt x="3340417" y="7803"/>
                            <a:pt x="3371637" y="6142"/>
                          </a:cubicBezTo>
                          <a:cubicBezTo>
                            <a:pt x="3384159" y="6241"/>
                            <a:pt x="3396444" y="14358"/>
                            <a:pt x="3406758" y="18428"/>
                          </a:cubicBezTo>
                          <a:cubicBezTo>
                            <a:pt x="3431577" y="30927"/>
                            <a:pt x="3448335" y="40743"/>
                            <a:pt x="3465293" y="55286"/>
                          </a:cubicBezTo>
                          <a:cubicBezTo>
                            <a:pt x="3474975" y="61623"/>
                            <a:pt x="3482128" y="71907"/>
                            <a:pt x="3488707" y="79858"/>
                          </a:cubicBezTo>
                          <a:cubicBezTo>
                            <a:pt x="3525470" y="159422"/>
                            <a:pt x="3524079" y="141254"/>
                            <a:pt x="3500414" y="251862"/>
                          </a:cubicBezTo>
                          <a:cubicBezTo>
                            <a:pt x="3499386" y="259957"/>
                            <a:pt x="3485182" y="270644"/>
                            <a:pt x="3477000" y="276435"/>
                          </a:cubicBezTo>
                          <a:cubicBezTo>
                            <a:pt x="3439665" y="312537"/>
                            <a:pt x="3450850" y="298878"/>
                            <a:pt x="3406758" y="331722"/>
                          </a:cubicBezTo>
                          <a:cubicBezTo>
                            <a:pt x="3377229" y="360368"/>
                            <a:pt x="3350267" y="387272"/>
                            <a:pt x="3301394" y="393152"/>
                          </a:cubicBezTo>
                          <a:cubicBezTo>
                            <a:pt x="3284297" y="397590"/>
                            <a:pt x="3279413" y="396921"/>
                            <a:pt x="3266272" y="399295"/>
                          </a:cubicBezTo>
                          <a:cubicBezTo>
                            <a:pt x="3236115" y="412794"/>
                            <a:pt x="3221273" y="427365"/>
                            <a:pt x="3184323" y="436153"/>
                          </a:cubicBezTo>
                          <a:cubicBezTo>
                            <a:pt x="3150783" y="441586"/>
                            <a:pt x="3124294" y="449757"/>
                            <a:pt x="3090666" y="460725"/>
                          </a:cubicBezTo>
                          <a:cubicBezTo>
                            <a:pt x="3041905" y="475714"/>
                            <a:pt x="3069464" y="470778"/>
                            <a:pt x="3008717" y="479154"/>
                          </a:cubicBezTo>
                          <a:cubicBezTo>
                            <a:pt x="2992054" y="483172"/>
                            <a:pt x="2978867" y="486182"/>
                            <a:pt x="2961889" y="491440"/>
                          </a:cubicBezTo>
                          <a:cubicBezTo>
                            <a:pt x="2961023" y="491420"/>
                            <a:pt x="2873714" y="506582"/>
                            <a:pt x="2856525" y="509869"/>
                          </a:cubicBezTo>
                          <a:cubicBezTo>
                            <a:pt x="2851075" y="510500"/>
                            <a:pt x="2826673" y="517217"/>
                            <a:pt x="2821404" y="516012"/>
                          </a:cubicBezTo>
                          <a:cubicBezTo>
                            <a:pt x="2809269" y="519027"/>
                            <a:pt x="2795891" y="517823"/>
                            <a:pt x="2786283" y="522155"/>
                          </a:cubicBezTo>
                          <a:cubicBezTo>
                            <a:pt x="2740279" y="538372"/>
                            <a:pt x="2707938" y="550243"/>
                            <a:pt x="2657505" y="552870"/>
                          </a:cubicBezTo>
                          <a:cubicBezTo>
                            <a:pt x="2638878" y="552514"/>
                            <a:pt x="2617515" y="557134"/>
                            <a:pt x="2598969" y="559014"/>
                          </a:cubicBezTo>
                          <a:cubicBezTo>
                            <a:pt x="2583140" y="563559"/>
                            <a:pt x="2568950" y="568601"/>
                            <a:pt x="2552142" y="571299"/>
                          </a:cubicBezTo>
                          <a:cubicBezTo>
                            <a:pt x="2528484" y="579165"/>
                            <a:pt x="2492312" y="577117"/>
                            <a:pt x="2470192" y="583585"/>
                          </a:cubicBezTo>
                          <a:cubicBezTo>
                            <a:pt x="2360588" y="628097"/>
                            <a:pt x="2499081" y="574901"/>
                            <a:pt x="2399950" y="602015"/>
                          </a:cubicBezTo>
                          <a:cubicBezTo>
                            <a:pt x="2388454" y="605964"/>
                            <a:pt x="2377395" y="610300"/>
                            <a:pt x="2364827" y="614300"/>
                          </a:cubicBezTo>
                          <a:cubicBezTo>
                            <a:pt x="2271028" y="651307"/>
                            <a:pt x="2409496" y="591580"/>
                            <a:pt x="2259464" y="645016"/>
                          </a:cubicBezTo>
                          <a:cubicBezTo>
                            <a:pt x="2243764" y="650037"/>
                            <a:pt x="2223911" y="653920"/>
                            <a:pt x="2212637" y="663444"/>
                          </a:cubicBezTo>
                          <a:cubicBezTo>
                            <a:pt x="2194426" y="674428"/>
                            <a:pt x="2181426" y="687674"/>
                            <a:pt x="2165808" y="700303"/>
                          </a:cubicBezTo>
                          <a:cubicBezTo>
                            <a:pt x="2154188" y="708038"/>
                            <a:pt x="2149077" y="712297"/>
                            <a:pt x="2142394" y="718731"/>
                          </a:cubicBezTo>
                          <a:cubicBezTo>
                            <a:pt x="2099312" y="778970"/>
                            <a:pt x="2115770" y="753747"/>
                            <a:pt x="2095565" y="798590"/>
                          </a:cubicBezTo>
                          <a:cubicBezTo>
                            <a:pt x="2101375" y="847487"/>
                            <a:pt x="2103854" y="895902"/>
                            <a:pt x="2107272" y="946023"/>
                          </a:cubicBezTo>
                          <a:cubicBezTo>
                            <a:pt x="2109022" y="952226"/>
                            <a:pt x="2115733" y="957879"/>
                            <a:pt x="2118979" y="964452"/>
                          </a:cubicBezTo>
                          <a:cubicBezTo>
                            <a:pt x="2127711" y="980313"/>
                            <a:pt x="2125064" y="999660"/>
                            <a:pt x="2142394" y="1013596"/>
                          </a:cubicBezTo>
                          <a:cubicBezTo>
                            <a:pt x="2154183" y="1020973"/>
                            <a:pt x="2167519" y="1030303"/>
                            <a:pt x="2177515" y="1038168"/>
                          </a:cubicBezTo>
                          <a:cubicBezTo>
                            <a:pt x="2194617" y="1048002"/>
                            <a:pt x="2203436" y="1065102"/>
                            <a:pt x="2224344" y="1075026"/>
                          </a:cubicBezTo>
                          <a:cubicBezTo>
                            <a:pt x="2340665" y="1142410"/>
                            <a:pt x="2264174" y="1101581"/>
                            <a:pt x="2341414" y="1130313"/>
                          </a:cubicBezTo>
                          <a:cubicBezTo>
                            <a:pt x="2358741" y="1137436"/>
                            <a:pt x="2374990" y="1142635"/>
                            <a:pt x="2388243" y="1148742"/>
                          </a:cubicBezTo>
                          <a:cubicBezTo>
                            <a:pt x="2400375" y="1151277"/>
                            <a:pt x="2409794" y="1155726"/>
                            <a:pt x="2423363" y="1161029"/>
                          </a:cubicBezTo>
                          <a:cubicBezTo>
                            <a:pt x="2439876" y="1167608"/>
                            <a:pt x="2453744" y="1176525"/>
                            <a:pt x="2470192" y="1179457"/>
                          </a:cubicBezTo>
                          <a:cubicBezTo>
                            <a:pt x="2486184" y="1182477"/>
                            <a:pt x="2501885" y="1183147"/>
                            <a:pt x="2517020" y="1185600"/>
                          </a:cubicBezTo>
                          <a:cubicBezTo>
                            <a:pt x="2576468" y="1190516"/>
                            <a:pt x="2524689" y="1189668"/>
                            <a:pt x="2598969" y="1197886"/>
                          </a:cubicBezTo>
                          <a:cubicBezTo>
                            <a:pt x="2766429" y="1215463"/>
                            <a:pt x="2662599" y="1206498"/>
                            <a:pt x="2762868" y="1216316"/>
                          </a:cubicBezTo>
                          <a:cubicBezTo>
                            <a:pt x="2863168" y="1223686"/>
                            <a:pt x="2969993" y="1210786"/>
                            <a:pt x="3067253" y="1210173"/>
                          </a:cubicBezTo>
                          <a:cubicBezTo>
                            <a:pt x="3087743" y="1209787"/>
                            <a:pt x="3108137" y="1205192"/>
                            <a:pt x="3125788" y="1204030"/>
                          </a:cubicBezTo>
                          <a:cubicBezTo>
                            <a:pt x="3158725" y="1195822"/>
                            <a:pt x="3191960" y="1185867"/>
                            <a:pt x="3219445" y="1179457"/>
                          </a:cubicBezTo>
                          <a:cubicBezTo>
                            <a:pt x="3235145" y="1175753"/>
                            <a:pt x="3251351" y="1172998"/>
                            <a:pt x="3266272" y="1167172"/>
                          </a:cubicBezTo>
                          <a:cubicBezTo>
                            <a:pt x="3284382" y="1163804"/>
                            <a:pt x="3306396" y="1159761"/>
                            <a:pt x="3324808" y="1154885"/>
                          </a:cubicBezTo>
                          <a:cubicBezTo>
                            <a:pt x="3551109" y="1084732"/>
                            <a:pt x="3312932" y="1154127"/>
                            <a:pt x="3477000" y="1087312"/>
                          </a:cubicBezTo>
                          <a:cubicBezTo>
                            <a:pt x="3519860" y="1070290"/>
                            <a:pt x="3532733" y="1065515"/>
                            <a:pt x="3570657" y="1044311"/>
                          </a:cubicBezTo>
                          <a:cubicBezTo>
                            <a:pt x="3580507" y="1038857"/>
                            <a:pt x="3584530" y="1031275"/>
                            <a:pt x="3594070" y="1025882"/>
                          </a:cubicBezTo>
                          <a:cubicBezTo>
                            <a:pt x="3600723" y="1020964"/>
                            <a:pt x="3610177" y="1017823"/>
                            <a:pt x="3617486" y="1013596"/>
                          </a:cubicBezTo>
                          <a:cubicBezTo>
                            <a:pt x="3636243" y="1002919"/>
                            <a:pt x="3650452" y="993916"/>
                            <a:pt x="3664313" y="982881"/>
                          </a:cubicBezTo>
                          <a:cubicBezTo>
                            <a:pt x="3681460" y="968605"/>
                            <a:pt x="3691870" y="958399"/>
                            <a:pt x="3711142" y="946023"/>
                          </a:cubicBezTo>
                          <a:cubicBezTo>
                            <a:pt x="3765974" y="915003"/>
                            <a:pt x="3740985" y="930446"/>
                            <a:pt x="3793091" y="890736"/>
                          </a:cubicBezTo>
                          <a:cubicBezTo>
                            <a:pt x="3801440" y="878942"/>
                            <a:pt x="3824195" y="862249"/>
                            <a:pt x="3839919" y="853877"/>
                          </a:cubicBezTo>
                          <a:cubicBezTo>
                            <a:pt x="3851659" y="846131"/>
                            <a:pt x="3857746" y="840299"/>
                            <a:pt x="3863334" y="835449"/>
                          </a:cubicBezTo>
                          <a:cubicBezTo>
                            <a:pt x="3867383" y="828526"/>
                            <a:pt x="3868718" y="822762"/>
                            <a:pt x="3875041" y="817020"/>
                          </a:cubicBezTo>
                          <a:cubicBezTo>
                            <a:pt x="3888884" y="804338"/>
                            <a:pt x="3915972" y="793351"/>
                            <a:pt x="3921868" y="780162"/>
                          </a:cubicBezTo>
                          <a:cubicBezTo>
                            <a:pt x="3937884" y="755086"/>
                            <a:pt x="3926658" y="766930"/>
                            <a:pt x="3956991" y="743304"/>
                          </a:cubicBezTo>
                          <a:cubicBezTo>
                            <a:pt x="3976272" y="694956"/>
                            <a:pt x="3935411" y="766503"/>
                            <a:pt x="3992111" y="694160"/>
                          </a:cubicBezTo>
                          <a:cubicBezTo>
                            <a:pt x="4001058" y="679449"/>
                            <a:pt x="4007079" y="669567"/>
                            <a:pt x="4015526" y="657301"/>
                          </a:cubicBezTo>
                          <a:cubicBezTo>
                            <a:pt x="4019991" y="650142"/>
                            <a:pt x="4024842" y="644956"/>
                            <a:pt x="4027233" y="638872"/>
                          </a:cubicBezTo>
                          <a:cubicBezTo>
                            <a:pt x="4029646" y="626418"/>
                            <a:pt x="4037585" y="617147"/>
                            <a:pt x="4038940" y="602015"/>
                          </a:cubicBezTo>
                          <a:cubicBezTo>
                            <a:pt x="4035322" y="474823"/>
                            <a:pt x="4060530" y="350341"/>
                            <a:pt x="4050647" y="208861"/>
                          </a:cubicBezTo>
                          <a:cubicBezTo>
                            <a:pt x="4051703" y="198365"/>
                            <a:pt x="4057206" y="188555"/>
                            <a:pt x="4062354" y="178147"/>
                          </a:cubicBezTo>
                          <a:cubicBezTo>
                            <a:pt x="4073224" y="154043"/>
                            <a:pt x="4077662" y="159700"/>
                            <a:pt x="4097476" y="135146"/>
                          </a:cubicBezTo>
                          <a:cubicBezTo>
                            <a:pt x="4102359" y="129359"/>
                            <a:pt x="4102826" y="123119"/>
                            <a:pt x="4109183" y="116716"/>
                          </a:cubicBezTo>
                          <a:cubicBezTo>
                            <a:pt x="4114959" y="110318"/>
                            <a:pt x="4150089" y="86163"/>
                            <a:pt x="4167717" y="79858"/>
                          </a:cubicBezTo>
                          <a:cubicBezTo>
                            <a:pt x="4192103" y="72540"/>
                            <a:pt x="4209805" y="60670"/>
                            <a:pt x="4237960" y="55286"/>
                          </a:cubicBezTo>
                          <a:cubicBezTo>
                            <a:pt x="4246942" y="50776"/>
                            <a:pt x="4296141" y="43340"/>
                            <a:pt x="4308202" y="43001"/>
                          </a:cubicBezTo>
                          <a:cubicBezTo>
                            <a:pt x="4392914" y="57845"/>
                            <a:pt x="4501907" y="27055"/>
                            <a:pt x="4600880" y="55286"/>
                          </a:cubicBezTo>
                          <a:cubicBezTo>
                            <a:pt x="4612137" y="56338"/>
                            <a:pt x="4624367" y="59224"/>
                            <a:pt x="4636000" y="61429"/>
                          </a:cubicBezTo>
                          <a:cubicBezTo>
                            <a:pt x="4655651" y="71492"/>
                            <a:pt x="4683413" y="76521"/>
                            <a:pt x="4694536" y="92145"/>
                          </a:cubicBezTo>
                          <a:cubicBezTo>
                            <a:pt x="4730462" y="147473"/>
                            <a:pt x="4685205" y="72649"/>
                            <a:pt x="4729657" y="129003"/>
                          </a:cubicBezTo>
                          <a:cubicBezTo>
                            <a:pt x="4736146" y="134473"/>
                            <a:pt x="4737703" y="141645"/>
                            <a:pt x="4741364" y="147431"/>
                          </a:cubicBezTo>
                          <a:cubicBezTo>
                            <a:pt x="4748165" y="157772"/>
                            <a:pt x="4758048" y="169040"/>
                            <a:pt x="4764779" y="178147"/>
                          </a:cubicBezTo>
                          <a:cubicBezTo>
                            <a:pt x="4770598" y="185654"/>
                            <a:pt x="4773116" y="195363"/>
                            <a:pt x="4776486" y="202718"/>
                          </a:cubicBezTo>
                          <a:cubicBezTo>
                            <a:pt x="4792342" y="241888"/>
                            <a:pt x="4789586" y="240463"/>
                            <a:pt x="4799900" y="288720"/>
                          </a:cubicBezTo>
                          <a:cubicBezTo>
                            <a:pt x="4801141" y="340606"/>
                            <a:pt x="4792508" y="420196"/>
                            <a:pt x="4788193" y="479154"/>
                          </a:cubicBezTo>
                          <a:cubicBezTo>
                            <a:pt x="4787213" y="484476"/>
                            <a:pt x="4779216" y="491145"/>
                            <a:pt x="4776486" y="497583"/>
                          </a:cubicBezTo>
                          <a:cubicBezTo>
                            <a:pt x="4773760" y="510033"/>
                            <a:pt x="4769493" y="521389"/>
                            <a:pt x="4764779" y="534441"/>
                          </a:cubicBezTo>
                          <a:cubicBezTo>
                            <a:pt x="4757026" y="555413"/>
                            <a:pt x="4729252" y="602943"/>
                            <a:pt x="4717950" y="614300"/>
                          </a:cubicBezTo>
                          <a:cubicBezTo>
                            <a:pt x="4711637" y="622547"/>
                            <a:pt x="4699788" y="631334"/>
                            <a:pt x="4694536" y="638872"/>
                          </a:cubicBezTo>
                          <a:cubicBezTo>
                            <a:pt x="4672725" y="687858"/>
                            <a:pt x="4700685" y="641920"/>
                            <a:pt x="4636000" y="700303"/>
                          </a:cubicBezTo>
                          <a:cubicBezTo>
                            <a:pt x="4617402" y="718938"/>
                            <a:pt x="4602070" y="730634"/>
                            <a:pt x="4589173" y="749447"/>
                          </a:cubicBezTo>
                          <a:cubicBezTo>
                            <a:pt x="4581376" y="756811"/>
                            <a:pt x="4575715" y="765990"/>
                            <a:pt x="4565758" y="774019"/>
                          </a:cubicBezTo>
                          <a:cubicBezTo>
                            <a:pt x="4556330" y="780709"/>
                            <a:pt x="4539651" y="794710"/>
                            <a:pt x="4530637" y="798590"/>
                          </a:cubicBezTo>
                          <a:cubicBezTo>
                            <a:pt x="4490054" y="861207"/>
                            <a:pt x="4548351" y="786914"/>
                            <a:pt x="4495515" y="829306"/>
                          </a:cubicBezTo>
                          <a:cubicBezTo>
                            <a:pt x="4479648" y="842400"/>
                            <a:pt x="4465092" y="863051"/>
                            <a:pt x="4448688" y="878450"/>
                          </a:cubicBezTo>
                          <a:cubicBezTo>
                            <a:pt x="4360550" y="984735"/>
                            <a:pt x="4474854" y="855748"/>
                            <a:pt x="4390152" y="933737"/>
                          </a:cubicBezTo>
                          <a:cubicBezTo>
                            <a:pt x="4365917" y="1011136"/>
                            <a:pt x="4401574" y="922737"/>
                            <a:pt x="4366738" y="976738"/>
                          </a:cubicBezTo>
                          <a:cubicBezTo>
                            <a:pt x="4362548" y="983947"/>
                            <a:pt x="4358389" y="992985"/>
                            <a:pt x="4355031" y="1001310"/>
                          </a:cubicBezTo>
                          <a:cubicBezTo>
                            <a:pt x="4361011" y="1019457"/>
                            <a:pt x="4359614" y="1049950"/>
                            <a:pt x="4378445" y="1068883"/>
                          </a:cubicBezTo>
                          <a:cubicBezTo>
                            <a:pt x="4399053" y="1091737"/>
                            <a:pt x="4397984" y="1083831"/>
                            <a:pt x="4425274" y="1099598"/>
                          </a:cubicBezTo>
                          <a:cubicBezTo>
                            <a:pt x="4507148" y="1147973"/>
                            <a:pt x="4417981" y="1091758"/>
                            <a:pt x="4495515" y="1136456"/>
                          </a:cubicBezTo>
                          <a:cubicBezTo>
                            <a:pt x="4533263" y="1150495"/>
                            <a:pt x="4509042" y="1149043"/>
                            <a:pt x="4554051" y="1161029"/>
                          </a:cubicBezTo>
                          <a:cubicBezTo>
                            <a:pt x="4578970" y="1169403"/>
                            <a:pt x="4626166" y="1167148"/>
                            <a:pt x="4647707" y="1173314"/>
                          </a:cubicBezTo>
                          <a:cubicBezTo>
                            <a:pt x="4660468" y="1174447"/>
                            <a:pt x="4679416" y="1176929"/>
                            <a:pt x="4694536" y="1179457"/>
                          </a:cubicBezTo>
                          <a:cubicBezTo>
                            <a:pt x="4697996" y="1195504"/>
                            <a:pt x="4918066" y="1169750"/>
                            <a:pt x="5010628" y="1167172"/>
                          </a:cubicBezTo>
                          <a:cubicBezTo>
                            <a:pt x="5061219" y="1157312"/>
                            <a:pt x="5047153" y="1155352"/>
                            <a:pt x="5092577" y="1142599"/>
                          </a:cubicBezTo>
                          <a:cubicBezTo>
                            <a:pt x="5128911" y="1132514"/>
                            <a:pt x="5143516" y="1132041"/>
                            <a:pt x="5174527" y="1118028"/>
                          </a:cubicBezTo>
                          <a:cubicBezTo>
                            <a:pt x="5185450" y="1113523"/>
                            <a:pt x="5194530" y="1104047"/>
                            <a:pt x="5209647" y="1099598"/>
                          </a:cubicBezTo>
                          <a:cubicBezTo>
                            <a:pt x="5315852" y="1072984"/>
                            <a:pt x="5199656" y="1115224"/>
                            <a:pt x="5291597" y="1075026"/>
                          </a:cubicBezTo>
                          <a:cubicBezTo>
                            <a:pt x="5300197" y="1072566"/>
                            <a:pt x="5308086" y="1066615"/>
                            <a:pt x="5315010" y="1062740"/>
                          </a:cubicBezTo>
                          <a:cubicBezTo>
                            <a:pt x="5428931" y="1024017"/>
                            <a:pt x="5267370" y="1084479"/>
                            <a:pt x="5432082" y="1007453"/>
                          </a:cubicBezTo>
                          <a:cubicBezTo>
                            <a:pt x="5443002" y="1000840"/>
                            <a:pt x="5453487" y="994270"/>
                            <a:pt x="5467203" y="989024"/>
                          </a:cubicBezTo>
                          <a:cubicBezTo>
                            <a:pt x="5479272" y="985504"/>
                            <a:pt x="5492024" y="982031"/>
                            <a:pt x="5502325" y="976738"/>
                          </a:cubicBezTo>
                          <a:cubicBezTo>
                            <a:pt x="5521509" y="956340"/>
                            <a:pt x="5590365" y="934163"/>
                            <a:pt x="5607688" y="921451"/>
                          </a:cubicBezTo>
                          <a:cubicBezTo>
                            <a:pt x="5630989" y="913003"/>
                            <a:pt x="5631514" y="909742"/>
                            <a:pt x="5654517" y="896878"/>
                          </a:cubicBezTo>
                          <a:cubicBezTo>
                            <a:pt x="5665788" y="892341"/>
                            <a:pt x="5679789" y="884643"/>
                            <a:pt x="5689637" y="878450"/>
                          </a:cubicBezTo>
                          <a:cubicBezTo>
                            <a:pt x="5698889" y="873086"/>
                            <a:pt x="5703148" y="864616"/>
                            <a:pt x="5713051" y="860021"/>
                          </a:cubicBezTo>
                          <a:cubicBezTo>
                            <a:pt x="5722767" y="854370"/>
                            <a:pt x="5738086" y="853800"/>
                            <a:pt x="5748173" y="847734"/>
                          </a:cubicBezTo>
                          <a:cubicBezTo>
                            <a:pt x="5772593" y="835570"/>
                            <a:pt x="5787276" y="820282"/>
                            <a:pt x="5818416" y="810876"/>
                          </a:cubicBezTo>
                          <a:cubicBezTo>
                            <a:pt x="5899316" y="781929"/>
                            <a:pt x="5860984" y="791980"/>
                            <a:pt x="5923779" y="780162"/>
                          </a:cubicBezTo>
                          <a:cubicBezTo>
                            <a:pt x="5932289" y="776363"/>
                            <a:pt x="5937280" y="770028"/>
                            <a:pt x="5947193" y="767875"/>
                          </a:cubicBezTo>
                          <a:cubicBezTo>
                            <a:pt x="5973361" y="762333"/>
                            <a:pt x="6028805" y="755835"/>
                            <a:pt x="6064265" y="749447"/>
                          </a:cubicBezTo>
                          <a:cubicBezTo>
                            <a:pt x="6176744" y="750566"/>
                            <a:pt x="6136269" y="747468"/>
                            <a:pt x="6193042" y="761732"/>
                          </a:cubicBezTo>
                        </a:path>
                        <a:path w="6193042" h="1216316" stroke="0" extrusionOk="0">
                          <a:moveTo>
                            <a:pt x="0" y="767875"/>
                          </a:moveTo>
                          <a:cubicBezTo>
                            <a:pt x="39747" y="763645"/>
                            <a:pt x="85237" y="765802"/>
                            <a:pt x="128776" y="761732"/>
                          </a:cubicBezTo>
                          <a:cubicBezTo>
                            <a:pt x="140682" y="760364"/>
                            <a:pt x="152634" y="755088"/>
                            <a:pt x="163899" y="755589"/>
                          </a:cubicBezTo>
                          <a:cubicBezTo>
                            <a:pt x="183752" y="754793"/>
                            <a:pt x="200466" y="751591"/>
                            <a:pt x="222433" y="749447"/>
                          </a:cubicBezTo>
                          <a:cubicBezTo>
                            <a:pt x="266863" y="734453"/>
                            <a:pt x="334384" y="739906"/>
                            <a:pt x="362918" y="737161"/>
                          </a:cubicBezTo>
                          <a:cubicBezTo>
                            <a:pt x="387821" y="732602"/>
                            <a:pt x="406979" y="735109"/>
                            <a:pt x="433161" y="731018"/>
                          </a:cubicBezTo>
                          <a:cubicBezTo>
                            <a:pt x="449303" y="728236"/>
                            <a:pt x="467210" y="727804"/>
                            <a:pt x="479988" y="724874"/>
                          </a:cubicBezTo>
                          <a:cubicBezTo>
                            <a:pt x="502884" y="724390"/>
                            <a:pt x="523513" y="718012"/>
                            <a:pt x="550231" y="712588"/>
                          </a:cubicBezTo>
                          <a:cubicBezTo>
                            <a:pt x="555836" y="707859"/>
                            <a:pt x="583545" y="712486"/>
                            <a:pt x="597060" y="706445"/>
                          </a:cubicBezTo>
                          <a:cubicBezTo>
                            <a:pt x="613764" y="701275"/>
                            <a:pt x="629200" y="699959"/>
                            <a:pt x="643887" y="694160"/>
                          </a:cubicBezTo>
                          <a:cubicBezTo>
                            <a:pt x="697846" y="670348"/>
                            <a:pt x="649294" y="686373"/>
                            <a:pt x="725837" y="669587"/>
                          </a:cubicBezTo>
                          <a:cubicBezTo>
                            <a:pt x="738009" y="668362"/>
                            <a:pt x="749408" y="664776"/>
                            <a:pt x="760959" y="663444"/>
                          </a:cubicBezTo>
                          <a:cubicBezTo>
                            <a:pt x="781361" y="652998"/>
                            <a:pt x="808484" y="644070"/>
                            <a:pt x="831202" y="638872"/>
                          </a:cubicBezTo>
                          <a:cubicBezTo>
                            <a:pt x="891454" y="622459"/>
                            <a:pt x="856110" y="636809"/>
                            <a:pt x="936565" y="608158"/>
                          </a:cubicBezTo>
                          <a:cubicBezTo>
                            <a:pt x="964019" y="600253"/>
                            <a:pt x="973683" y="596555"/>
                            <a:pt x="995101" y="583585"/>
                          </a:cubicBezTo>
                          <a:cubicBezTo>
                            <a:pt x="1004885" y="577500"/>
                            <a:pt x="1009977" y="569632"/>
                            <a:pt x="1018514" y="565156"/>
                          </a:cubicBezTo>
                          <a:cubicBezTo>
                            <a:pt x="1022155" y="558979"/>
                            <a:pt x="1024563" y="552437"/>
                            <a:pt x="1030221" y="546727"/>
                          </a:cubicBezTo>
                          <a:cubicBezTo>
                            <a:pt x="1035857" y="539867"/>
                            <a:pt x="1048142" y="535848"/>
                            <a:pt x="1053635" y="528298"/>
                          </a:cubicBezTo>
                          <a:cubicBezTo>
                            <a:pt x="1060569" y="520348"/>
                            <a:pt x="1060179" y="511109"/>
                            <a:pt x="1065343" y="503726"/>
                          </a:cubicBezTo>
                          <a:cubicBezTo>
                            <a:pt x="1068168" y="498053"/>
                            <a:pt x="1071448" y="492045"/>
                            <a:pt x="1077050" y="485297"/>
                          </a:cubicBezTo>
                          <a:cubicBezTo>
                            <a:pt x="1082616" y="477566"/>
                            <a:pt x="1094559" y="469138"/>
                            <a:pt x="1100464" y="460725"/>
                          </a:cubicBezTo>
                          <a:cubicBezTo>
                            <a:pt x="1104663" y="455257"/>
                            <a:pt x="1107824" y="449125"/>
                            <a:pt x="1112171" y="442296"/>
                          </a:cubicBezTo>
                          <a:cubicBezTo>
                            <a:pt x="1116687" y="433672"/>
                            <a:pt x="1116813" y="425631"/>
                            <a:pt x="1123878" y="417724"/>
                          </a:cubicBezTo>
                          <a:cubicBezTo>
                            <a:pt x="1129985" y="411389"/>
                            <a:pt x="1139574" y="409428"/>
                            <a:pt x="1147293" y="405438"/>
                          </a:cubicBezTo>
                          <a:cubicBezTo>
                            <a:pt x="1150481" y="400173"/>
                            <a:pt x="1153551" y="392117"/>
                            <a:pt x="1159000" y="387009"/>
                          </a:cubicBezTo>
                          <a:cubicBezTo>
                            <a:pt x="1165090" y="380959"/>
                            <a:pt x="1176693" y="379152"/>
                            <a:pt x="1182413" y="374723"/>
                          </a:cubicBezTo>
                          <a:cubicBezTo>
                            <a:pt x="1190501" y="370618"/>
                            <a:pt x="1197221" y="363122"/>
                            <a:pt x="1205827" y="356294"/>
                          </a:cubicBezTo>
                          <a:cubicBezTo>
                            <a:pt x="1213835" y="350566"/>
                            <a:pt x="1221741" y="348766"/>
                            <a:pt x="1229242" y="344008"/>
                          </a:cubicBezTo>
                          <a:cubicBezTo>
                            <a:pt x="1267720" y="320501"/>
                            <a:pt x="1251882" y="316020"/>
                            <a:pt x="1311192" y="294863"/>
                          </a:cubicBezTo>
                          <a:cubicBezTo>
                            <a:pt x="1428433" y="280478"/>
                            <a:pt x="1227002" y="316669"/>
                            <a:pt x="1416555" y="270292"/>
                          </a:cubicBezTo>
                          <a:cubicBezTo>
                            <a:pt x="1431615" y="264597"/>
                            <a:pt x="1447960" y="260520"/>
                            <a:pt x="1463383" y="258006"/>
                          </a:cubicBezTo>
                          <a:cubicBezTo>
                            <a:pt x="1481822" y="255885"/>
                            <a:pt x="1504359" y="253369"/>
                            <a:pt x="1521918" y="251862"/>
                          </a:cubicBezTo>
                          <a:cubicBezTo>
                            <a:pt x="1631074" y="242640"/>
                            <a:pt x="1644270" y="242977"/>
                            <a:pt x="1791181" y="239576"/>
                          </a:cubicBezTo>
                          <a:cubicBezTo>
                            <a:pt x="1941226" y="238740"/>
                            <a:pt x="2091814" y="246358"/>
                            <a:pt x="2271171" y="233434"/>
                          </a:cubicBezTo>
                          <a:cubicBezTo>
                            <a:pt x="2322867" y="236604"/>
                            <a:pt x="2361853" y="219976"/>
                            <a:pt x="2411656" y="221148"/>
                          </a:cubicBezTo>
                          <a:cubicBezTo>
                            <a:pt x="2422716" y="218969"/>
                            <a:pt x="2435111" y="216987"/>
                            <a:pt x="2446777" y="215005"/>
                          </a:cubicBezTo>
                          <a:cubicBezTo>
                            <a:pt x="2462180" y="212399"/>
                            <a:pt x="2480111" y="212494"/>
                            <a:pt x="2493606" y="208861"/>
                          </a:cubicBezTo>
                          <a:cubicBezTo>
                            <a:pt x="2494401" y="211629"/>
                            <a:pt x="2582220" y="192957"/>
                            <a:pt x="2598969" y="190432"/>
                          </a:cubicBezTo>
                          <a:cubicBezTo>
                            <a:pt x="2615084" y="190632"/>
                            <a:pt x="2630490" y="186848"/>
                            <a:pt x="2634091" y="184290"/>
                          </a:cubicBezTo>
                          <a:cubicBezTo>
                            <a:pt x="2645654" y="178098"/>
                            <a:pt x="2657670" y="174778"/>
                            <a:pt x="2669212" y="172004"/>
                          </a:cubicBezTo>
                          <a:cubicBezTo>
                            <a:pt x="2690296" y="170816"/>
                            <a:pt x="2719746" y="167448"/>
                            <a:pt x="2739454" y="159717"/>
                          </a:cubicBezTo>
                          <a:cubicBezTo>
                            <a:pt x="2791136" y="143596"/>
                            <a:pt x="2816692" y="128809"/>
                            <a:pt x="2844818" y="122859"/>
                          </a:cubicBezTo>
                          <a:cubicBezTo>
                            <a:pt x="2856979" y="119250"/>
                            <a:pt x="2864821" y="113999"/>
                            <a:pt x="2879940" y="110573"/>
                          </a:cubicBezTo>
                          <a:cubicBezTo>
                            <a:pt x="2891686" y="111392"/>
                            <a:pt x="2904155" y="104507"/>
                            <a:pt x="2915060" y="104430"/>
                          </a:cubicBezTo>
                          <a:cubicBezTo>
                            <a:pt x="2974946" y="71304"/>
                            <a:pt x="2929304" y="92259"/>
                            <a:pt x="2985303" y="73715"/>
                          </a:cubicBezTo>
                          <a:cubicBezTo>
                            <a:pt x="3016464" y="63235"/>
                            <a:pt x="3039256" y="44731"/>
                            <a:pt x="3078959" y="36857"/>
                          </a:cubicBezTo>
                          <a:cubicBezTo>
                            <a:pt x="3098790" y="34353"/>
                            <a:pt x="3115492" y="27342"/>
                            <a:pt x="3137495" y="24571"/>
                          </a:cubicBezTo>
                          <a:cubicBezTo>
                            <a:pt x="3153427" y="18450"/>
                            <a:pt x="3167301" y="15084"/>
                            <a:pt x="3184323" y="12285"/>
                          </a:cubicBezTo>
                          <a:cubicBezTo>
                            <a:pt x="3214852" y="6946"/>
                            <a:pt x="3277981" y="0"/>
                            <a:pt x="3277981" y="0"/>
                          </a:cubicBezTo>
                          <a:cubicBezTo>
                            <a:pt x="3306827" y="1166"/>
                            <a:pt x="3343289" y="-902"/>
                            <a:pt x="3371637" y="6142"/>
                          </a:cubicBezTo>
                          <a:cubicBezTo>
                            <a:pt x="3387374" y="7159"/>
                            <a:pt x="3397203" y="13951"/>
                            <a:pt x="3406758" y="18428"/>
                          </a:cubicBezTo>
                          <a:cubicBezTo>
                            <a:pt x="3431854" y="29317"/>
                            <a:pt x="3449890" y="38476"/>
                            <a:pt x="3465293" y="55286"/>
                          </a:cubicBezTo>
                          <a:cubicBezTo>
                            <a:pt x="3473407" y="63602"/>
                            <a:pt x="3479861" y="71773"/>
                            <a:pt x="3488707" y="79858"/>
                          </a:cubicBezTo>
                          <a:cubicBezTo>
                            <a:pt x="3522675" y="157243"/>
                            <a:pt x="3524368" y="139868"/>
                            <a:pt x="3500414" y="251862"/>
                          </a:cubicBezTo>
                          <a:cubicBezTo>
                            <a:pt x="3497869" y="260811"/>
                            <a:pt x="3487711" y="268049"/>
                            <a:pt x="3477000" y="276435"/>
                          </a:cubicBezTo>
                          <a:cubicBezTo>
                            <a:pt x="3434454" y="311505"/>
                            <a:pt x="3452360" y="300719"/>
                            <a:pt x="3406758" y="331722"/>
                          </a:cubicBezTo>
                          <a:cubicBezTo>
                            <a:pt x="3384725" y="352118"/>
                            <a:pt x="3347465" y="385803"/>
                            <a:pt x="3301394" y="393152"/>
                          </a:cubicBezTo>
                          <a:cubicBezTo>
                            <a:pt x="3291180" y="397240"/>
                            <a:pt x="3279355" y="397980"/>
                            <a:pt x="3266272" y="399295"/>
                          </a:cubicBezTo>
                          <a:cubicBezTo>
                            <a:pt x="3238497" y="417543"/>
                            <a:pt x="3219706" y="426720"/>
                            <a:pt x="3184323" y="436153"/>
                          </a:cubicBezTo>
                          <a:cubicBezTo>
                            <a:pt x="3149608" y="445688"/>
                            <a:pt x="3120862" y="450063"/>
                            <a:pt x="3090666" y="460725"/>
                          </a:cubicBezTo>
                          <a:cubicBezTo>
                            <a:pt x="3041919" y="476341"/>
                            <a:pt x="3071582" y="474416"/>
                            <a:pt x="3008717" y="479154"/>
                          </a:cubicBezTo>
                          <a:cubicBezTo>
                            <a:pt x="2994451" y="482925"/>
                            <a:pt x="2976153" y="486312"/>
                            <a:pt x="2961889" y="491440"/>
                          </a:cubicBezTo>
                          <a:cubicBezTo>
                            <a:pt x="2962651" y="492553"/>
                            <a:pt x="2876404" y="505887"/>
                            <a:pt x="2856525" y="509869"/>
                          </a:cubicBezTo>
                          <a:cubicBezTo>
                            <a:pt x="2851394" y="510939"/>
                            <a:pt x="2836015" y="511079"/>
                            <a:pt x="2821404" y="516012"/>
                          </a:cubicBezTo>
                          <a:cubicBezTo>
                            <a:pt x="2810162" y="516647"/>
                            <a:pt x="2796996" y="520243"/>
                            <a:pt x="2786283" y="522155"/>
                          </a:cubicBezTo>
                          <a:cubicBezTo>
                            <a:pt x="2749599" y="532525"/>
                            <a:pt x="2697058" y="546102"/>
                            <a:pt x="2657505" y="552870"/>
                          </a:cubicBezTo>
                          <a:cubicBezTo>
                            <a:pt x="2639912" y="554373"/>
                            <a:pt x="2618822" y="557129"/>
                            <a:pt x="2598969" y="559014"/>
                          </a:cubicBezTo>
                          <a:cubicBezTo>
                            <a:pt x="2584616" y="563368"/>
                            <a:pt x="2568815" y="567372"/>
                            <a:pt x="2552142" y="571299"/>
                          </a:cubicBezTo>
                          <a:cubicBezTo>
                            <a:pt x="2526541" y="579696"/>
                            <a:pt x="2493062" y="585047"/>
                            <a:pt x="2470192" y="583585"/>
                          </a:cubicBezTo>
                          <a:cubicBezTo>
                            <a:pt x="2373714" y="626464"/>
                            <a:pt x="2506997" y="567863"/>
                            <a:pt x="2399950" y="602015"/>
                          </a:cubicBezTo>
                          <a:cubicBezTo>
                            <a:pt x="2389593" y="604980"/>
                            <a:pt x="2377829" y="611052"/>
                            <a:pt x="2364827" y="614300"/>
                          </a:cubicBezTo>
                          <a:cubicBezTo>
                            <a:pt x="2251736" y="637519"/>
                            <a:pt x="2421083" y="589336"/>
                            <a:pt x="2259464" y="645016"/>
                          </a:cubicBezTo>
                          <a:cubicBezTo>
                            <a:pt x="2245330" y="650991"/>
                            <a:pt x="2225804" y="655933"/>
                            <a:pt x="2212637" y="663444"/>
                          </a:cubicBezTo>
                          <a:cubicBezTo>
                            <a:pt x="2194306" y="676098"/>
                            <a:pt x="2180567" y="686802"/>
                            <a:pt x="2165808" y="700303"/>
                          </a:cubicBezTo>
                          <a:cubicBezTo>
                            <a:pt x="2159594" y="708099"/>
                            <a:pt x="2153491" y="708775"/>
                            <a:pt x="2142394" y="718731"/>
                          </a:cubicBezTo>
                          <a:cubicBezTo>
                            <a:pt x="2101041" y="782686"/>
                            <a:pt x="2118615" y="757944"/>
                            <a:pt x="2095565" y="798590"/>
                          </a:cubicBezTo>
                          <a:cubicBezTo>
                            <a:pt x="2097553" y="842018"/>
                            <a:pt x="2110040" y="898341"/>
                            <a:pt x="2107272" y="946023"/>
                          </a:cubicBezTo>
                          <a:cubicBezTo>
                            <a:pt x="2107376" y="952220"/>
                            <a:pt x="2116731" y="958691"/>
                            <a:pt x="2118979" y="964452"/>
                          </a:cubicBezTo>
                          <a:cubicBezTo>
                            <a:pt x="2125066" y="981336"/>
                            <a:pt x="2123960" y="999143"/>
                            <a:pt x="2142394" y="1013596"/>
                          </a:cubicBezTo>
                          <a:cubicBezTo>
                            <a:pt x="2152191" y="1021900"/>
                            <a:pt x="2164351" y="1028643"/>
                            <a:pt x="2177515" y="1038168"/>
                          </a:cubicBezTo>
                          <a:cubicBezTo>
                            <a:pt x="2193336" y="1047368"/>
                            <a:pt x="2204311" y="1064408"/>
                            <a:pt x="2224344" y="1075026"/>
                          </a:cubicBezTo>
                          <a:cubicBezTo>
                            <a:pt x="2346676" y="1131956"/>
                            <a:pt x="2271186" y="1095438"/>
                            <a:pt x="2341414" y="1130313"/>
                          </a:cubicBezTo>
                          <a:cubicBezTo>
                            <a:pt x="2355698" y="1133679"/>
                            <a:pt x="2371293" y="1143780"/>
                            <a:pt x="2388243" y="1148742"/>
                          </a:cubicBezTo>
                          <a:cubicBezTo>
                            <a:pt x="2400630" y="1155271"/>
                            <a:pt x="2412023" y="1155108"/>
                            <a:pt x="2423363" y="1161029"/>
                          </a:cubicBezTo>
                          <a:cubicBezTo>
                            <a:pt x="2438169" y="1165833"/>
                            <a:pt x="2452244" y="1171951"/>
                            <a:pt x="2470192" y="1179457"/>
                          </a:cubicBezTo>
                          <a:cubicBezTo>
                            <a:pt x="2484353" y="1183028"/>
                            <a:pt x="2500140" y="1183964"/>
                            <a:pt x="2517020" y="1185600"/>
                          </a:cubicBezTo>
                          <a:cubicBezTo>
                            <a:pt x="2575271" y="1198463"/>
                            <a:pt x="2521825" y="1181477"/>
                            <a:pt x="2598969" y="1197886"/>
                          </a:cubicBezTo>
                          <a:cubicBezTo>
                            <a:pt x="2775265" y="1199833"/>
                            <a:pt x="2654315" y="1194082"/>
                            <a:pt x="2762868" y="1216316"/>
                          </a:cubicBezTo>
                          <a:cubicBezTo>
                            <a:pt x="2849635" y="1207076"/>
                            <a:pt x="2964850" y="1207328"/>
                            <a:pt x="3067253" y="1210173"/>
                          </a:cubicBezTo>
                          <a:cubicBezTo>
                            <a:pt x="3087273" y="1208236"/>
                            <a:pt x="3105712" y="1209573"/>
                            <a:pt x="3125788" y="1204030"/>
                          </a:cubicBezTo>
                          <a:cubicBezTo>
                            <a:pt x="3156541" y="1196461"/>
                            <a:pt x="3183824" y="1188476"/>
                            <a:pt x="3219445" y="1179457"/>
                          </a:cubicBezTo>
                          <a:cubicBezTo>
                            <a:pt x="3235236" y="1175691"/>
                            <a:pt x="3250194" y="1169471"/>
                            <a:pt x="3266272" y="1167172"/>
                          </a:cubicBezTo>
                          <a:cubicBezTo>
                            <a:pt x="3286075" y="1163142"/>
                            <a:pt x="3307041" y="1161293"/>
                            <a:pt x="3324808" y="1154885"/>
                          </a:cubicBezTo>
                          <a:cubicBezTo>
                            <a:pt x="3540879" y="1080929"/>
                            <a:pt x="3318629" y="1154813"/>
                            <a:pt x="3477000" y="1087312"/>
                          </a:cubicBezTo>
                          <a:cubicBezTo>
                            <a:pt x="3519517" y="1068725"/>
                            <a:pt x="3534027" y="1066525"/>
                            <a:pt x="3570657" y="1044311"/>
                          </a:cubicBezTo>
                          <a:cubicBezTo>
                            <a:pt x="3580200" y="1039237"/>
                            <a:pt x="3585599" y="1030028"/>
                            <a:pt x="3594070" y="1025882"/>
                          </a:cubicBezTo>
                          <a:cubicBezTo>
                            <a:pt x="3599778" y="1021167"/>
                            <a:pt x="3608948" y="1018573"/>
                            <a:pt x="3617486" y="1013596"/>
                          </a:cubicBezTo>
                          <a:cubicBezTo>
                            <a:pt x="3632792" y="1004104"/>
                            <a:pt x="3651844" y="995401"/>
                            <a:pt x="3664313" y="982881"/>
                          </a:cubicBezTo>
                          <a:cubicBezTo>
                            <a:pt x="3680389" y="971063"/>
                            <a:pt x="3690588" y="958118"/>
                            <a:pt x="3711142" y="946023"/>
                          </a:cubicBezTo>
                          <a:cubicBezTo>
                            <a:pt x="3765115" y="913652"/>
                            <a:pt x="3734551" y="937206"/>
                            <a:pt x="3793091" y="890736"/>
                          </a:cubicBezTo>
                          <a:cubicBezTo>
                            <a:pt x="3806102" y="885496"/>
                            <a:pt x="3831450" y="864558"/>
                            <a:pt x="3839919" y="853877"/>
                          </a:cubicBezTo>
                          <a:cubicBezTo>
                            <a:pt x="3849856" y="843032"/>
                            <a:pt x="3856649" y="840073"/>
                            <a:pt x="3863334" y="835449"/>
                          </a:cubicBezTo>
                          <a:cubicBezTo>
                            <a:pt x="3866853" y="829441"/>
                            <a:pt x="3869420" y="822138"/>
                            <a:pt x="3875041" y="817020"/>
                          </a:cubicBezTo>
                          <a:cubicBezTo>
                            <a:pt x="3887140" y="804359"/>
                            <a:pt x="3913703" y="797128"/>
                            <a:pt x="3921868" y="780162"/>
                          </a:cubicBezTo>
                          <a:cubicBezTo>
                            <a:pt x="3937784" y="754359"/>
                            <a:pt x="3923550" y="766859"/>
                            <a:pt x="3956991" y="743304"/>
                          </a:cubicBezTo>
                          <a:cubicBezTo>
                            <a:pt x="3988425" y="686393"/>
                            <a:pt x="3923514" y="786018"/>
                            <a:pt x="3992111" y="694160"/>
                          </a:cubicBezTo>
                          <a:cubicBezTo>
                            <a:pt x="3999887" y="682989"/>
                            <a:pt x="4007939" y="669044"/>
                            <a:pt x="4015526" y="657301"/>
                          </a:cubicBezTo>
                          <a:cubicBezTo>
                            <a:pt x="4019530" y="652414"/>
                            <a:pt x="4024876" y="645399"/>
                            <a:pt x="4027233" y="638872"/>
                          </a:cubicBezTo>
                          <a:cubicBezTo>
                            <a:pt x="4029876" y="629552"/>
                            <a:pt x="4038593" y="608347"/>
                            <a:pt x="4038940" y="602015"/>
                          </a:cubicBezTo>
                          <a:cubicBezTo>
                            <a:pt x="4033026" y="474119"/>
                            <a:pt x="4041139" y="318148"/>
                            <a:pt x="4050647" y="208861"/>
                          </a:cubicBezTo>
                          <a:cubicBezTo>
                            <a:pt x="4049146" y="197744"/>
                            <a:pt x="4057235" y="188229"/>
                            <a:pt x="4062354" y="178147"/>
                          </a:cubicBezTo>
                          <a:cubicBezTo>
                            <a:pt x="4073152" y="154441"/>
                            <a:pt x="4076905" y="160001"/>
                            <a:pt x="4097476" y="135146"/>
                          </a:cubicBezTo>
                          <a:cubicBezTo>
                            <a:pt x="4101177" y="129278"/>
                            <a:pt x="4102520" y="122575"/>
                            <a:pt x="4109183" y="116716"/>
                          </a:cubicBezTo>
                          <a:cubicBezTo>
                            <a:pt x="4118809" y="112619"/>
                            <a:pt x="4150593" y="84828"/>
                            <a:pt x="4167717" y="79858"/>
                          </a:cubicBezTo>
                          <a:cubicBezTo>
                            <a:pt x="4192193" y="73598"/>
                            <a:pt x="4210176" y="62477"/>
                            <a:pt x="4237960" y="55286"/>
                          </a:cubicBezTo>
                          <a:cubicBezTo>
                            <a:pt x="4263614" y="47311"/>
                            <a:pt x="4278752" y="51822"/>
                            <a:pt x="4308202" y="43001"/>
                          </a:cubicBezTo>
                          <a:cubicBezTo>
                            <a:pt x="4417960" y="39142"/>
                            <a:pt x="4497972" y="38117"/>
                            <a:pt x="4600880" y="55286"/>
                          </a:cubicBezTo>
                          <a:cubicBezTo>
                            <a:pt x="4611413" y="56353"/>
                            <a:pt x="4625533" y="58960"/>
                            <a:pt x="4636000" y="61429"/>
                          </a:cubicBezTo>
                          <a:cubicBezTo>
                            <a:pt x="4655554" y="70600"/>
                            <a:pt x="4684962" y="80783"/>
                            <a:pt x="4694536" y="92145"/>
                          </a:cubicBezTo>
                          <a:cubicBezTo>
                            <a:pt x="4719906" y="127827"/>
                            <a:pt x="4683179" y="90446"/>
                            <a:pt x="4729657" y="129003"/>
                          </a:cubicBezTo>
                          <a:cubicBezTo>
                            <a:pt x="4733856" y="134968"/>
                            <a:pt x="4736703" y="141854"/>
                            <a:pt x="4741364" y="147431"/>
                          </a:cubicBezTo>
                          <a:cubicBezTo>
                            <a:pt x="4748783" y="159823"/>
                            <a:pt x="4756653" y="168444"/>
                            <a:pt x="4764779" y="178147"/>
                          </a:cubicBezTo>
                          <a:cubicBezTo>
                            <a:pt x="4771325" y="186576"/>
                            <a:pt x="4772426" y="193724"/>
                            <a:pt x="4776486" y="202718"/>
                          </a:cubicBezTo>
                          <a:cubicBezTo>
                            <a:pt x="4793265" y="241759"/>
                            <a:pt x="4789816" y="240524"/>
                            <a:pt x="4799900" y="288720"/>
                          </a:cubicBezTo>
                          <a:cubicBezTo>
                            <a:pt x="4795199" y="339715"/>
                            <a:pt x="4795871" y="418896"/>
                            <a:pt x="4788193" y="479154"/>
                          </a:cubicBezTo>
                          <a:cubicBezTo>
                            <a:pt x="4787115" y="486505"/>
                            <a:pt x="4779351" y="490954"/>
                            <a:pt x="4776486" y="497583"/>
                          </a:cubicBezTo>
                          <a:cubicBezTo>
                            <a:pt x="4770201" y="510686"/>
                            <a:pt x="4768997" y="523366"/>
                            <a:pt x="4764779" y="534441"/>
                          </a:cubicBezTo>
                          <a:cubicBezTo>
                            <a:pt x="4756732" y="555041"/>
                            <a:pt x="4726940" y="603846"/>
                            <a:pt x="4717950" y="614300"/>
                          </a:cubicBezTo>
                          <a:cubicBezTo>
                            <a:pt x="4712406" y="623363"/>
                            <a:pt x="4701497" y="632845"/>
                            <a:pt x="4694536" y="638872"/>
                          </a:cubicBezTo>
                          <a:cubicBezTo>
                            <a:pt x="4675870" y="683001"/>
                            <a:pt x="4691567" y="640252"/>
                            <a:pt x="4636000" y="700303"/>
                          </a:cubicBezTo>
                          <a:cubicBezTo>
                            <a:pt x="4617974" y="712320"/>
                            <a:pt x="4603950" y="732394"/>
                            <a:pt x="4589173" y="749447"/>
                          </a:cubicBezTo>
                          <a:cubicBezTo>
                            <a:pt x="4582235" y="757385"/>
                            <a:pt x="4576401" y="767000"/>
                            <a:pt x="4565758" y="774019"/>
                          </a:cubicBezTo>
                          <a:cubicBezTo>
                            <a:pt x="4548014" y="783692"/>
                            <a:pt x="4542555" y="786590"/>
                            <a:pt x="4530637" y="798590"/>
                          </a:cubicBezTo>
                          <a:cubicBezTo>
                            <a:pt x="4498767" y="854400"/>
                            <a:pt x="4550600" y="776563"/>
                            <a:pt x="4495515" y="829306"/>
                          </a:cubicBezTo>
                          <a:cubicBezTo>
                            <a:pt x="4477269" y="844714"/>
                            <a:pt x="4465280" y="861809"/>
                            <a:pt x="4448688" y="878450"/>
                          </a:cubicBezTo>
                          <a:cubicBezTo>
                            <a:pt x="4331334" y="966112"/>
                            <a:pt x="4474115" y="847585"/>
                            <a:pt x="4390152" y="933737"/>
                          </a:cubicBezTo>
                          <a:cubicBezTo>
                            <a:pt x="4352669" y="1003319"/>
                            <a:pt x="4401467" y="904350"/>
                            <a:pt x="4366738" y="976738"/>
                          </a:cubicBezTo>
                          <a:cubicBezTo>
                            <a:pt x="4362784" y="985468"/>
                            <a:pt x="4358051" y="993087"/>
                            <a:pt x="4355031" y="1001310"/>
                          </a:cubicBezTo>
                          <a:cubicBezTo>
                            <a:pt x="4363058" y="1016882"/>
                            <a:pt x="4358182" y="1049144"/>
                            <a:pt x="4378445" y="1068883"/>
                          </a:cubicBezTo>
                          <a:cubicBezTo>
                            <a:pt x="4400393" y="1091882"/>
                            <a:pt x="4398571" y="1081738"/>
                            <a:pt x="4425274" y="1099598"/>
                          </a:cubicBezTo>
                          <a:cubicBezTo>
                            <a:pt x="4502643" y="1156946"/>
                            <a:pt x="4414963" y="1093719"/>
                            <a:pt x="4495515" y="1136456"/>
                          </a:cubicBezTo>
                          <a:cubicBezTo>
                            <a:pt x="4533005" y="1148347"/>
                            <a:pt x="4504019" y="1146777"/>
                            <a:pt x="4554051" y="1161029"/>
                          </a:cubicBezTo>
                          <a:cubicBezTo>
                            <a:pt x="4577726" y="1167598"/>
                            <a:pt x="4624469" y="1170798"/>
                            <a:pt x="4647707" y="1173314"/>
                          </a:cubicBezTo>
                          <a:cubicBezTo>
                            <a:pt x="4662340" y="1173710"/>
                            <a:pt x="4681398" y="1176808"/>
                            <a:pt x="4694536" y="1179457"/>
                          </a:cubicBezTo>
                          <a:cubicBezTo>
                            <a:pt x="4700646" y="1172501"/>
                            <a:pt x="4925137" y="1188360"/>
                            <a:pt x="5010628" y="1167172"/>
                          </a:cubicBezTo>
                          <a:cubicBezTo>
                            <a:pt x="5062984" y="1156751"/>
                            <a:pt x="5049450" y="1153907"/>
                            <a:pt x="5092577" y="1142599"/>
                          </a:cubicBezTo>
                          <a:cubicBezTo>
                            <a:pt x="5130257" y="1130489"/>
                            <a:pt x="5143048" y="1133794"/>
                            <a:pt x="5174527" y="1118028"/>
                          </a:cubicBezTo>
                          <a:cubicBezTo>
                            <a:pt x="5188532" y="1111507"/>
                            <a:pt x="5198006" y="1105153"/>
                            <a:pt x="5209647" y="1099598"/>
                          </a:cubicBezTo>
                          <a:cubicBezTo>
                            <a:pt x="5308032" y="1064465"/>
                            <a:pt x="5197164" y="1130508"/>
                            <a:pt x="5291597" y="1075026"/>
                          </a:cubicBezTo>
                          <a:cubicBezTo>
                            <a:pt x="5300097" y="1071250"/>
                            <a:pt x="5305717" y="1066642"/>
                            <a:pt x="5315010" y="1062740"/>
                          </a:cubicBezTo>
                          <a:cubicBezTo>
                            <a:pt x="5434892" y="1030211"/>
                            <a:pt x="5276454" y="1071699"/>
                            <a:pt x="5432082" y="1007453"/>
                          </a:cubicBezTo>
                          <a:cubicBezTo>
                            <a:pt x="5443521" y="1001503"/>
                            <a:pt x="5453592" y="996002"/>
                            <a:pt x="5467203" y="989024"/>
                          </a:cubicBezTo>
                          <a:cubicBezTo>
                            <a:pt x="5479434" y="984991"/>
                            <a:pt x="5491592" y="981816"/>
                            <a:pt x="5502325" y="976738"/>
                          </a:cubicBezTo>
                          <a:cubicBezTo>
                            <a:pt x="5521044" y="973781"/>
                            <a:pt x="5560050" y="949994"/>
                            <a:pt x="5607688" y="921451"/>
                          </a:cubicBezTo>
                          <a:cubicBezTo>
                            <a:pt x="5616269" y="920554"/>
                            <a:pt x="5643721" y="906506"/>
                            <a:pt x="5654517" y="896878"/>
                          </a:cubicBezTo>
                          <a:cubicBezTo>
                            <a:pt x="5667611" y="890106"/>
                            <a:pt x="5680600" y="884949"/>
                            <a:pt x="5689637" y="878450"/>
                          </a:cubicBezTo>
                          <a:cubicBezTo>
                            <a:pt x="5697827" y="872566"/>
                            <a:pt x="5702857" y="865310"/>
                            <a:pt x="5713051" y="860021"/>
                          </a:cubicBezTo>
                          <a:cubicBezTo>
                            <a:pt x="5722736" y="854545"/>
                            <a:pt x="5738626" y="851128"/>
                            <a:pt x="5748173" y="847734"/>
                          </a:cubicBezTo>
                          <a:cubicBezTo>
                            <a:pt x="5770976" y="839131"/>
                            <a:pt x="5787413" y="822262"/>
                            <a:pt x="5818416" y="810876"/>
                          </a:cubicBezTo>
                          <a:cubicBezTo>
                            <a:pt x="5899930" y="787159"/>
                            <a:pt x="5863560" y="790637"/>
                            <a:pt x="5923779" y="780162"/>
                          </a:cubicBezTo>
                          <a:cubicBezTo>
                            <a:pt x="5931860" y="776429"/>
                            <a:pt x="5937418" y="771228"/>
                            <a:pt x="5947193" y="767875"/>
                          </a:cubicBezTo>
                          <a:cubicBezTo>
                            <a:pt x="5979399" y="760968"/>
                            <a:pt x="6030604" y="748304"/>
                            <a:pt x="6064265" y="749447"/>
                          </a:cubicBezTo>
                          <a:cubicBezTo>
                            <a:pt x="6180526" y="754568"/>
                            <a:pt x="6142876" y="753365"/>
                            <a:pt x="6193042" y="761732"/>
                          </a:cubicBezTo>
                        </a:path>
                      </a:pathLst>
                    </a:custGeom>
                    <a:ln w="38100">
                      <a:prstDash val="dash"/>
                      <a:extLst>
                        <a:ext uri="{C807C97D-BFC1-408E-A445-0C87EB9F89A2}">
                          <ask:lineSketchStyleProps xmlns:ask="http://schemas.microsoft.com/office/drawing/2018/sketchyshapes" sd="809509424">
                            <a:custGeom>
                              <a:avLst/>
                              <a:gdLst>
                                <a:gd name="connsiteX0" fmla="*/ 0 w 3839028"/>
                                <a:gd name="connsiteY0" fmla="*/ 907142 h 1436914"/>
                                <a:gd name="connsiteX1" fmla="*/ 79828 w 3839028"/>
                                <a:gd name="connsiteY1" fmla="*/ 899885 h 1436914"/>
                                <a:gd name="connsiteX2" fmla="*/ 101600 w 3839028"/>
                                <a:gd name="connsiteY2" fmla="*/ 892628 h 1436914"/>
                                <a:gd name="connsiteX3" fmla="*/ 137885 w 3839028"/>
                                <a:gd name="connsiteY3" fmla="*/ 885371 h 1436914"/>
                                <a:gd name="connsiteX4" fmla="*/ 224971 w 3839028"/>
                                <a:gd name="connsiteY4" fmla="*/ 870857 h 1436914"/>
                                <a:gd name="connsiteX5" fmla="*/ 268514 w 3839028"/>
                                <a:gd name="connsiteY5" fmla="*/ 863600 h 1436914"/>
                                <a:gd name="connsiteX6" fmla="*/ 297542 w 3839028"/>
                                <a:gd name="connsiteY6" fmla="*/ 856342 h 1436914"/>
                                <a:gd name="connsiteX7" fmla="*/ 341085 w 3839028"/>
                                <a:gd name="connsiteY7" fmla="*/ 841828 h 1436914"/>
                                <a:gd name="connsiteX8" fmla="*/ 370114 w 3839028"/>
                                <a:gd name="connsiteY8" fmla="*/ 834571 h 1436914"/>
                                <a:gd name="connsiteX9" fmla="*/ 399142 w 3839028"/>
                                <a:gd name="connsiteY9" fmla="*/ 820057 h 1436914"/>
                                <a:gd name="connsiteX10" fmla="*/ 449942 w 3839028"/>
                                <a:gd name="connsiteY10" fmla="*/ 791028 h 1436914"/>
                                <a:gd name="connsiteX11" fmla="*/ 471714 w 3839028"/>
                                <a:gd name="connsiteY11" fmla="*/ 783771 h 1436914"/>
                                <a:gd name="connsiteX12" fmla="*/ 515257 w 3839028"/>
                                <a:gd name="connsiteY12" fmla="*/ 754742 h 1436914"/>
                                <a:gd name="connsiteX13" fmla="*/ 580571 w 3839028"/>
                                <a:gd name="connsiteY13" fmla="*/ 718457 h 1436914"/>
                                <a:gd name="connsiteX14" fmla="*/ 616857 w 3839028"/>
                                <a:gd name="connsiteY14" fmla="*/ 689428 h 1436914"/>
                                <a:gd name="connsiteX15" fmla="*/ 631371 w 3839028"/>
                                <a:gd name="connsiteY15" fmla="*/ 667657 h 1436914"/>
                                <a:gd name="connsiteX16" fmla="*/ 638628 w 3839028"/>
                                <a:gd name="connsiteY16" fmla="*/ 645885 h 1436914"/>
                                <a:gd name="connsiteX17" fmla="*/ 653142 w 3839028"/>
                                <a:gd name="connsiteY17" fmla="*/ 624114 h 1436914"/>
                                <a:gd name="connsiteX18" fmla="*/ 660400 w 3839028"/>
                                <a:gd name="connsiteY18" fmla="*/ 595085 h 1436914"/>
                                <a:gd name="connsiteX19" fmla="*/ 667657 w 3839028"/>
                                <a:gd name="connsiteY19" fmla="*/ 573314 h 1436914"/>
                                <a:gd name="connsiteX20" fmla="*/ 682171 w 3839028"/>
                                <a:gd name="connsiteY20" fmla="*/ 544285 h 1436914"/>
                                <a:gd name="connsiteX21" fmla="*/ 689428 w 3839028"/>
                                <a:gd name="connsiteY21" fmla="*/ 522514 h 1436914"/>
                                <a:gd name="connsiteX22" fmla="*/ 696685 w 3839028"/>
                                <a:gd name="connsiteY22" fmla="*/ 493485 h 1436914"/>
                                <a:gd name="connsiteX23" fmla="*/ 711200 w 3839028"/>
                                <a:gd name="connsiteY23" fmla="*/ 478971 h 1436914"/>
                                <a:gd name="connsiteX24" fmla="*/ 718457 w 3839028"/>
                                <a:gd name="connsiteY24" fmla="*/ 457200 h 1436914"/>
                                <a:gd name="connsiteX25" fmla="*/ 732971 w 3839028"/>
                                <a:gd name="connsiteY25" fmla="*/ 442685 h 1436914"/>
                                <a:gd name="connsiteX26" fmla="*/ 747485 w 3839028"/>
                                <a:gd name="connsiteY26" fmla="*/ 420914 h 1436914"/>
                                <a:gd name="connsiteX27" fmla="*/ 762000 w 3839028"/>
                                <a:gd name="connsiteY27" fmla="*/ 406400 h 1436914"/>
                                <a:gd name="connsiteX28" fmla="*/ 812800 w 3839028"/>
                                <a:gd name="connsiteY28" fmla="*/ 348342 h 1436914"/>
                                <a:gd name="connsiteX29" fmla="*/ 878114 w 3839028"/>
                                <a:gd name="connsiteY29" fmla="*/ 319314 h 1436914"/>
                                <a:gd name="connsiteX30" fmla="*/ 907142 w 3839028"/>
                                <a:gd name="connsiteY30" fmla="*/ 304800 h 1436914"/>
                                <a:gd name="connsiteX31" fmla="*/ 943428 w 3839028"/>
                                <a:gd name="connsiteY31" fmla="*/ 297542 h 1436914"/>
                                <a:gd name="connsiteX32" fmla="*/ 1110342 w 3839028"/>
                                <a:gd name="connsiteY32" fmla="*/ 283028 h 1436914"/>
                                <a:gd name="connsiteX33" fmla="*/ 1407885 w 3839028"/>
                                <a:gd name="connsiteY33" fmla="*/ 275771 h 1436914"/>
                                <a:gd name="connsiteX34" fmla="*/ 1494971 w 3839028"/>
                                <a:gd name="connsiteY34" fmla="*/ 261257 h 1436914"/>
                                <a:gd name="connsiteX35" fmla="*/ 1516742 w 3839028"/>
                                <a:gd name="connsiteY35" fmla="*/ 254000 h 1436914"/>
                                <a:gd name="connsiteX36" fmla="*/ 1545771 w 3839028"/>
                                <a:gd name="connsiteY36" fmla="*/ 246742 h 1436914"/>
                                <a:gd name="connsiteX37" fmla="*/ 1611085 w 3839028"/>
                                <a:gd name="connsiteY37" fmla="*/ 224971 h 1436914"/>
                                <a:gd name="connsiteX38" fmla="*/ 1632857 w 3839028"/>
                                <a:gd name="connsiteY38" fmla="*/ 217714 h 1436914"/>
                                <a:gd name="connsiteX39" fmla="*/ 1654628 w 3839028"/>
                                <a:gd name="connsiteY39" fmla="*/ 203200 h 1436914"/>
                                <a:gd name="connsiteX40" fmla="*/ 1698171 w 3839028"/>
                                <a:gd name="connsiteY40" fmla="*/ 188685 h 1436914"/>
                                <a:gd name="connsiteX41" fmla="*/ 1763485 w 3839028"/>
                                <a:gd name="connsiteY41" fmla="*/ 145142 h 1436914"/>
                                <a:gd name="connsiteX42" fmla="*/ 1785257 w 3839028"/>
                                <a:gd name="connsiteY42" fmla="*/ 130628 h 1436914"/>
                                <a:gd name="connsiteX43" fmla="*/ 1807028 w 3839028"/>
                                <a:gd name="connsiteY43" fmla="*/ 123371 h 1436914"/>
                                <a:gd name="connsiteX44" fmla="*/ 1850571 w 3839028"/>
                                <a:gd name="connsiteY44" fmla="*/ 87085 h 1436914"/>
                                <a:gd name="connsiteX45" fmla="*/ 1908628 w 3839028"/>
                                <a:gd name="connsiteY45" fmla="*/ 43542 h 1436914"/>
                                <a:gd name="connsiteX46" fmla="*/ 1944914 w 3839028"/>
                                <a:gd name="connsiteY46" fmla="*/ 29028 h 1436914"/>
                                <a:gd name="connsiteX47" fmla="*/ 1973942 w 3839028"/>
                                <a:gd name="connsiteY47" fmla="*/ 14514 h 1436914"/>
                                <a:gd name="connsiteX48" fmla="*/ 2032000 w 3839028"/>
                                <a:gd name="connsiteY48" fmla="*/ 0 h 1436914"/>
                                <a:gd name="connsiteX49" fmla="*/ 2090057 w 3839028"/>
                                <a:gd name="connsiteY49" fmla="*/ 7257 h 1436914"/>
                                <a:gd name="connsiteX50" fmla="*/ 2111828 w 3839028"/>
                                <a:gd name="connsiteY50" fmla="*/ 21771 h 1436914"/>
                                <a:gd name="connsiteX51" fmla="*/ 2148114 w 3839028"/>
                                <a:gd name="connsiteY51" fmla="*/ 65314 h 1436914"/>
                                <a:gd name="connsiteX52" fmla="*/ 2162628 w 3839028"/>
                                <a:gd name="connsiteY52" fmla="*/ 94342 h 1436914"/>
                                <a:gd name="connsiteX53" fmla="*/ 2169885 w 3839028"/>
                                <a:gd name="connsiteY53" fmla="*/ 297542 h 1436914"/>
                                <a:gd name="connsiteX54" fmla="*/ 2155371 w 3839028"/>
                                <a:gd name="connsiteY54" fmla="*/ 326571 h 1436914"/>
                                <a:gd name="connsiteX55" fmla="*/ 2111828 w 3839028"/>
                                <a:gd name="connsiteY55" fmla="*/ 391885 h 1436914"/>
                                <a:gd name="connsiteX56" fmla="*/ 2046514 w 3839028"/>
                                <a:gd name="connsiteY56" fmla="*/ 464457 h 1436914"/>
                                <a:gd name="connsiteX57" fmla="*/ 2024742 w 3839028"/>
                                <a:gd name="connsiteY57" fmla="*/ 471714 h 1436914"/>
                                <a:gd name="connsiteX58" fmla="*/ 1973942 w 3839028"/>
                                <a:gd name="connsiteY58" fmla="*/ 515257 h 1436914"/>
                                <a:gd name="connsiteX59" fmla="*/ 1915885 w 3839028"/>
                                <a:gd name="connsiteY59" fmla="*/ 544285 h 1436914"/>
                                <a:gd name="connsiteX60" fmla="*/ 1865085 w 3839028"/>
                                <a:gd name="connsiteY60" fmla="*/ 566057 h 1436914"/>
                                <a:gd name="connsiteX61" fmla="*/ 1836057 w 3839028"/>
                                <a:gd name="connsiteY61" fmla="*/ 580571 h 1436914"/>
                                <a:gd name="connsiteX62" fmla="*/ 1770742 w 3839028"/>
                                <a:gd name="connsiteY62" fmla="*/ 602342 h 1436914"/>
                                <a:gd name="connsiteX63" fmla="*/ 1748971 w 3839028"/>
                                <a:gd name="connsiteY63" fmla="*/ 609600 h 1436914"/>
                                <a:gd name="connsiteX64" fmla="*/ 1727200 w 3839028"/>
                                <a:gd name="connsiteY64" fmla="*/ 616857 h 1436914"/>
                                <a:gd name="connsiteX65" fmla="*/ 1647371 w 3839028"/>
                                <a:gd name="connsiteY65" fmla="*/ 653142 h 1436914"/>
                                <a:gd name="connsiteX66" fmla="*/ 1611085 w 3839028"/>
                                <a:gd name="connsiteY66" fmla="*/ 660400 h 1436914"/>
                                <a:gd name="connsiteX67" fmla="*/ 1582057 w 3839028"/>
                                <a:gd name="connsiteY67" fmla="*/ 674914 h 1436914"/>
                                <a:gd name="connsiteX68" fmla="*/ 1531257 w 3839028"/>
                                <a:gd name="connsiteY68" fmla="*/ 689428 h 1436914"/>
                                <a:gd name="connsiteX69" fmla="*/ 1487714 w 3839028"/>
                                <a:gd name="connsiteY69" fmla="*/ 711200 h 1436914"/>
                                <a:gd name="connsiteX70" fmla="*/ 1465942 w 3839028"/>
                                <a:gd name="connsiteY70" fmla="*/ 725714 h 1436914"/>
                                <a:gd name="connsiteX71" fmla="*/ 1400628 w 3839028"/>
                                <a:gd name="connsiteY71" fmla="*/ 762000 h 1436914"/>
                                <a:gd name="connsiteX72" fmla="*/ 1371600 w 3839028"/>
                                <a:gd name="connsiteY72" fmla="*/ 783771 h 1436914"/>
                                <a:gd name="connsiteX73" fmla="*/ 1342571 w 3839028"/>
                                <a:gd name="connsiteY73" fmla="*/ 827314 h 1436914"/>
                                <a:gd name="connsiteX74" fmla="*/ 1328057 w 3839028"/>
                                <a:gd name="connsiteY74" fmla="*/ 849085 h 1436914"/>
                                <a:gd name="connsiteX75" fmla="*/ 1299028 w 3839028"/>
                                <a:gd name="connsiteY75" fmla="*/ 943428 h 1436914"/>
                                <a:gd name="connsiteX76" fmla="*/ 1306285 w 3839028"/>
                                <a:gd name="connsiteY76" fmla="*/ 1117600 h 1436914"/>
                                <a:gd name="connsiteX77" fmla="*/ 1313542 w 3839028"/>
                                <a:gd name="connsiteY77" fmla="*/ 1139371 h 1436914"/>
                                <a:gd name="connsiteX78" fmla="*/ 1328057 w 3839028"/>
                                <a:gd name="connsiteY78" fmla="*/ 1197428 h 1436914"/>
                                <a:gd name="connsiteX79" fmla="*/ 1349828 w 3839028"/>
                                <a:gd name="connsiteY79" fmla="*/ 1226457 h 1436914"/>
                                <a:gd name="connsiteX80" fmla="*/ 1378857 w 3839028"/>
                                <a:gd name="connsiteY80" fmla="*/ 1270000 h 1436914"/>
                                <a:gd name="connsiteX81" fmla="*/ 1451428 w 3839028"/>
                                <a:gd name="connsiteY81" fmla="*/ 1335314 h 1436914"/>
                                <a:gd name="connsiteX82" fmla="*/ 1480457 w 3839028"/>
                                <a:gd name="connsiteY82" fmla="*/ 1357085 h 1436914"/>
                                <a:gd name="connsiteX83" fmla="*/ 1502228 w 3839028"/>
                                <a:gd name="connsiteY83" fmla="*/ 1371600 h 1436914"/>
                                <a:gd name="connsiteX84" fmla="*/ 1531257 w 3839028"/>
                                <a:gd name="connsiteY84" fmla="*/ 1393371 h 1436914"/>
                                <a:gd name="connsiteX85" fmla="*/ 1560285 w 3839028"/>
                                <a:gd name="connsiteY85" fmla="*/ 1400628 h 1436914"/>
                                <a:gd name="connsiteX86" fmla="*/ 1611085 w 3839028"/>
                                <a:gd name="connsiteY86" fmla="*/ 1415142 h 1436914"/>
                                <a:gd name="connsiteX87" fmla="*/ 1712685 w 3839028"/>
                                <a:gd name="connsiteY87" fmla="*/ 1436914 h 1436914"/>
                                <a:gd name="connsiteX88" fmla="*/ 1901371 w 3839028"/>
                                <a:gd name="connsiteY88" fmla="*/ 1429657 h 1436914"/>
                                <a:gd name="connsiteX89" fmla="*/ 1937657 w 3839028"/>
                                <a:gd name="connsiteY89" fmla="*/ 1422400 h 1436914"/>
                                <a:gd name="connsiteX90" fmla="*/ 1995714 w 3839028"/>
                                <a:gd name="connsiteY90" fmla="*/ 1393371 h 1436914"/>
                                <a:gd name="connsiteX91" fmla="*/ 2024742 w 3839028"/>
                                <a:gd name="connsiteY91" fmla="*/ 1378857 h 1436914"/>
                                <a:gd name="connsiteX92" fmla="*/ 2061028 w 3839028"/>
                                <a:gd name="connsiteY92" fmla="*/ 1364342 h 1436914"/>
                                <a:gd name="connsiteX93" fmla="*/ 2155371 w 3839028"/>
                                <a:gd name="connsiteY93" fmla="*/ 1284514 h 1436914"/>
                                <a:gd name="connsiteX94" fmla="*/ 2213428 w 3839028"/>
                                <a:gd name="connsiteY94" fmla="*/ 1233714 h 1436914"/>
                                <a:gd name="connsiteX95" fmla="*/ 2227942 w 3839028"/>
                                <a:gd name="connsiteY95" fmla="*/ 1211942 h 1436914"/>
                                <a:gd name="connsiteX96" fmla="*/ 2242457 w 3839028"/>
                                <a:gd name="connsiteY96" fmla="*/ 1197428 h 1436914"/>
                                <a:gd name="connsiteX97" fmla="*/ 2271485 w 3839028"/>
                                <a:gd name="connsiteY97" fmla="*/ 1161142 h 1436914"/>
                                <a:gd name="connsiteX98" fmla="*/ 2300514 w 3839028"/>
                                <a:gd name="connsiteY98" fmla="*/ 1117600 h 1436914"/>
                                <a:gd name="connsiteX99" fmla="*/ 2351314 w 3839028"/>
                                <a:gd name="connsiteY99" fmla="*/ 1052285 h 1436914"/>
                                <a:gd name="connsiteX100" fmla="*/ 2380342 w 3839028"/>
                                <a:gd name="connsiteY100" fmla="*/ 1008742 h 1436914"/>
                                <a:gd name="connsiteX101" fmla="*/ 2394857 w 3839028"/>
                                <a:gd name="connsiteY101" fmla="*/ 986971 h 1436914"/>
                                <a:gd name="connsiteX102" fmla="*/ 2402114 w 3839028"/>
                                <a:gd name="connsiteY102" fmla="*/ 965200 h 1436914"/>
                                <a:gd name="connsiteX103" fmla="*/ 2431142 w 3839028"/>
                                <a:gd name="connsiteY103" fmla="*/ 921657 h 1436914"/>
                                <a:gd name="connsiteX104" fmla="*/ 2452914 w 3839028"/>
                                <a:gd name="connsiteY104" fmla="*/ 878114 h 1436914"/>
                                <a:gd name="connsiteX105" fmla="*/ 2474685 w 3839028"/>
                                <a:gd name="connsiteY105" fmla="*/ 820057 h 1436914"/>
                                <a:gd name="connsiteX106" fmla="*/ 2489200 w 3839028"/>
                                <a:gd name="connsiteY106" fmla="*/ 776514 h 1436914"/>
                                <a:gd name="connsiteX107" fmla="*/ 2496457 w 3839028"/>
                                <a:gd name="connsiteY107" fmla="*/ 754742 h 1436914"/>
                                <a:gd name="connsiteX108" fmla="*/ 2503714 w 3839028"/>
                                <a:gd name="connsiteY108" fmla="*/ 711200 h 1436914"/>
                                <a:gd name="connsiteX109" fmla="*/ 2510971 w 3839028"/>
                                <a:gd name="connsiteY109" fmla="*/ 246742 h 1436914"/>
                                <a:gd name="connsiteX110" fmla="*/ 2518228 w 3839028"/>
                                <a:gd name="connsiteY110" fmla="*/ 210457 h 1436914"/>
                                <a:gd name="connsiteX111" fmla="*/ 2540000 w 3839028"/>
                                <a:gd name="connsiteY111" fmla="*/ 159657 h 1436914"/>
                                <a:gd name="connsiteX112" fmla="*/ 2547257 w 3839028"/>
                                <a:gd name="connsiteY112" fmla="*/ 137885 h 1436914"/>
                                <a:gd name="connsiteX113" fmla="*/ 2583542 w 3839028"/>
                                <a:gd name="connsiteY113" fmla="*/ 94342 h 1436914"/>
                                <a:gd name="connsiteX114" fmla="*/ 2627085 w 3839028"/>
                                <a:gd name="connsiteY114" fmla="*/ 65314 h 1436914"/>
                                <a:gd name="connsiteX115" fmla="*/ 2670628 w 3839028"/>
                                <a:gd name="connsiteY115" fmla="*/ 50800 h 1436914"/>
                                <a:gd name="connsiteX116" fmla="*/ 2852057 w 3839028"/>
                                <a:gd name="connsiteY116" fmla="*/ 65314 h 1436914"/>
                                <a:gd name="connsiteX117" fmla="*/ 2873828 w 3839028"/>
                                <a:gd name="connsiteY117" fmla="*/ 72571 h 1436914"/>
                                <a:gd name="connsiteX118" fmla="*/ 2910114 w 3839028"/>
                                <a:gd name="connsiteY118" fmla="*/ 108857 h 1436914"/>
                                <a:gd name="connsiteX119" fmla="*/ 2931885 w 3839028"/>
                                <a:gd name="connsiteY119" fmla="*/ 152400 h 1436914"/>
                                <a:gd name="connsiteX120" fmla="*/ 2939142 w 3839028"/>
                                <a:gd name="connsiteY120" fmla="*/ 174171 h 1436914"/>
                                <a:gd name="connsiteX121" fmla="*/ 2953657 w 3839028"/>
                                <a:gd name="connsiteY121" fmla="*/ 210457 h 1436914"/>
                                <a:gd name="connsiteX122" fmla="*/ 2960914 w 3839028"/>
                                <a:gd name="connsiteY122" fmla="*/ 239485 h 1436914"/>
                                <a:gd name="connsiteX123" fmla="*/ 2975428 w 3839028"/>
                                <a:gd name="connsiteY123" fmla="*/ 341085 h 1436914"/>
                                <a:gd name="connsiteX124" fmla="*/ 2968171 w 3839028"/>
                                <a:gd name="connsiteY124" fmla="*/ 566057 h 1436914"/>
                                <a:gd name="connsiteX125" fmla="*/ 2960914 w 3839028"/>
                                <a:gd name="connsiteY125" fmla="*/ 587828 h 1436914"/>
                                <a:gd name="connsiteX126" fmla="*/ 2953657 w 3839028"/>
                                <a:gd name="connsiteY126" fmla="*/ 631371 h 1436914"/>
                                <a:gd name="connsiteX127" fmla="*/ 2924628 w 3839028"/>
                                <a:gd name="connsiteY127" fmla="*/ 725714 h 1436914"/>
                                <a:gd name="connsiteX128" fmla="*/ 2910114 w 3839028"/>
                                <a:gd name="connsiteY128" fmla="*/ 754742 h 1436914"/>
                                <a:gd name="connsiteX129" fmla="*/ 2873828 w 3839028"/>
                                <a:gd name="connsiteY129" fmla="*/ 827314 h 1436914"/>
                                <a:gd name="connsiteX130" fmla="*/ 2844800 w 3839028"/>
                                <a:gd name="connsiteY130" fmla="*/ 885371 h 1436914"/>
                                <a:gd name="connsiteX131" fmla="*/ 2830285 w 3839028"/>
                                <a:gd name="connsiteY131" fmla="*/ 914400 h 1436914"/>
                                <a:gd name="connsiteX132" fmla="*/ 2808514 w 3839028"/>
                                <a:gd name="connsiteY132" fmla="*/ 943428 h 1436914"/>
                                <a:gd name="connsiteX133" fmla="*/ 2786742 w 3839028"/>
                                <a:gd name="connsiteY133" fmla="*/ 979714 h 1436914"/>
                                <a:gd name="connsiteX134" fmla="*/ 2757714 w 3839028"/>
                                <a:gd name="connsiteY134" fmla="*/ 1037771 h 1436914"/>
                                <a:gd name="connsiteX135" fmla="*/ 2721428 w 3839028"/>
                                <a:gd name="connsiteY135" fmla="*/ 1103085 h 1436914"/>
                                <a:gd name="connsiteX136" fmla="*/ 2706914 w 3839028"/>
                                <a:gd name="connsiteY136" fmla="*/ 1153885 h 1436914"/>
                                <a:gd name="connsiteX137" fmla="*/ 2699657 w 3839028"/>
                                <a:gd name="connsiteY137" fmla="*/ 1182914 h 1436914"/>
                                <a:gd name="connsiteX138" fmla="*/ 2714171 w 3839028"/>
                                <a:gd name="connsiteY138" fmla="*/ 1262742 h 1436914"/>
                                <a:gd name="connsiteX139" fmla="*/ 2743200 w 3839028"/>
                                <a:gd name="connsiteY139" fmla="*/ 1299028 h 1436914"/>
                                <a:gd name="connsiteX140" fmla="*/ 2786742 w 3839028"/>
                                <a:gd name="connsiteY140" fmla="*/ 1342571 h 1436914"/>
                                <a:gd name="connsiteX141" fmla="*/ 2823028 w 3839028"/>
                                <a:gd name="connsiteY141" fmla="*/ 1371600 h 1436914"/>
                                <a:gd name="connsiteX142" fmla="*/ 2881085 w 3839028"/>
                                <a:gd name="connsiteY142" fmla="*/ 1386114 h 1436914"/>
                                <a:gd name="connsiteX143" fmla="*/ 2910114 w 3839028"/>
                                <a:gd name="connsiteY143" fmla="*/ 1393371 h 1436914"/>
                                <a:gd name="connsiteX144" fmla="*/ 3106057 w 3839028"/>
                                <a:gd name="connsiteY144" fmla="*/ 1378857 h 1436914"/>
                                <a:gd name="connsiteX145" fmla="*/ 3156857 w 3839028"/>
                                <a:gd name="connsiteY145" fmla="*/ 1349828 h 1436914"/>
                                <a:gd name="connsiteX146" fmla="*/ 3207657 w 3839028"/>
                                <a:gd name="connsiteY146" fmla="*/ 1320800 h 1436914"/>
                                <a:gd name="connsiteX147" fmla="*/ 3229428 w 3839028"/>
                                <a:gd name="connsiteY147" fmla="*/ 1299028 h 1436914"/>
                                <a:gd name="connsiteX148" fmla="*/ 3280228 w 3839028"/>
                                <a:gd name="connsiteY148" fmla="*/ 1270000 h 1436914"/>
                                <a:gd name="connsiteX149" fmla="*/ 3294742 w 3839028"/>
                                <a:gd name="connsiteY149" fmla="*/ 1255485 h 1436914"/>
                                <a:gd name="connsiteX150" fmla="*/ 3367314 w 3839028"/>
                                <a:gd name="connsiteY150" fmla="*/ 1190171 h 1436914"/>
                                <a:gd name="connsiteX151" fmla="*/ 3389085 w 3839028"/>
                                <a:gd name="connsiteY151" fmla="*/ 1168400 h 1436914"/>
                                <a:gd name="connsiteX152" fmla="*/ 3410857 w 3839028"/>
                                <a:gd name="connsiteY152" fmla="*/ 1153885 h 1436914"/>
                                <a:gd name="connsiteX153" fmla="*/ 3476171 w 3839028"/>
                                <a:gd name="connsiteY153" fmla="*/ 1088571 h 1436914"/>
                                <a:gd name="connsiteX154" fmla="*/ 3505200 w 3839028"/>
                                <a:gd name="connsiteY154" fmla="*/ 1059542 h 1436914"/>
                                <a:gd name="connsiteX155" fmla="*/ 3526971 w 3839028"/>
                                <a:gd name="connsiteY155" fmla="*/ 1037771 h 1436914"/>
                                <a:gd name="connsiteX156" fmla="*/ 3541485 w 3839028"/>
                                <a:gd name="connsiteY156" fmla="*/ 1016000 h 1436914"/>
                                <a:gd name="connsiteX157" fmla="*/ 3563257 w 3839028"/>
                                <a:gd name="connsiteY157" fmla="*/ 1001485 h 1436914"/>
                                <a:gd name="connsiteX158" fmla="*/ 3606800 w 3839028"/>
                                <a:gd name="connsiteY158" fmla="*/ 957942 h 1436914"/>
                                <a:gd name="connsiteX159" fmla="*/ 3672114 w 3839028"/>
                                <a:gd name="connsiteY159" fmla="*/ 921657 h 1436914"/>
                                <a:gd name="connsiteX160" fmla="*/ 3686628 w 3839028"/>
                                <a:gd name="connsiteY160" fmla="*/ 907142 h 1436914"/>
                                <a:gd name="connsiteX161" fmla="*/ 3759200 w 3839028"/>
                                <a:gd name="connsiteY161" fmla="*/ 885371 h 1436914"/>
                                <a:gd name="connsiteX162" fmla="*/ 3839028 w 3839028"/>
                                <a:gd name="connsiteY162" fmla="*/ 899885 h 14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3839028" h="1436914">
                                  <a:moveTo>
                                    <a:pt x="0" y="907142"/>
                                  </a:moveTo>
                                  <a:cubicBezTo>
                                    <a:pt x="26609" y="904723"/>
                                    <a:pt x="53377" y="903664"/>
                                    <a:pt x="79828" y="899885"/>
                                  </a:cubicBezTo>
                                  <a:cubicBezTo>
                                    <a:pt x="87401" y="898803"/>
                                    <a:pt x="94179" y="894483"/>
                                    <a:pt x="101600" y="892628"/>
                                  </a:cubicBezTo>
                                  <a:cubicBezTo>
                                    <a:pt x="113566" y="889636"/>
                                    <a:pt x="125738" y="887515"/>
                                    <a:pt x="137885" y="885371"/>
                                  </a:cubicBezTo>
                                  <a:lnTo>
                                    <a:pt x="224971" y="870857"/>
                                  </a:lnTo>
                                  <a:cubicBezTo>
                                    <a:pt x="239485" y="868438"/>
                                    <a:pt x="254239" y="867169"/>
                                    <a:pt x="268514" y="863600"/>
                                  </a:cubicBezTo>
                                  <a:cubicBezTo>
                                    <a:pt x="278190" y="861181"/>
                                    <a:pt x="287989" y="859208"/>
                                    <a:pt x="297542" y="856342"/>
                                  </a:cubicBezTo>
                                  <a:cubicBezTo>
                                    <a:pt x="312196" y="851946"/>
                                    <a:pt x="326242" y="845539"/>
                                    <a:pt x="341085" y="841828"/>
                                  </a:cubicBezTo>
                                  <a:lnTo>
                                    <a:pt x="370114" y="834571"/>
                                  </a:lnTo>
                                  <a:cubicBezTo>
                                    <a:pt x="379790" y="829733"/>
                                    <a:pt x="389749" y="825424"/>
                                    <a:pt x="399142" y="820057"/>
                                  </a:cubicBezTo>
                                  <a:cubicBezTo>
                                    <a:pt x="435582" y="799234"/>
                                    <a:pt x="406084" y="809824"/>
                                    <a:pt x="449942" y="791028"/>
                                  </a:cubicBezTo>
                                  <a:cubicBezTo>
                                    <a:pt x="456973" y="788015"/>
                                    <a:pt x="464457" y="786190"/>
                                    <a:pt x="471714" y="783771"/>
                                  </a:cubicBezTo>
                                  <a:cubicBezTo>
                                    <a:pt x="486228" y="774095"/>
                                    <a:pt x="498708" y="760258"/>
                                    <a:pt x="515257" y="754742"/>
                                  </a:cubicBezTo>
                                  <a:cubicBezTo>
                                    <a:pt x="553575" y="741969"/>
                                    <a:pt x="530666" y="751727"/>
                                    <a:pt x="580571" y="718457"/>
                                  </a:cubicBezTo>
                                  <a:cubicBezTo>
                                    <a:pt x="596732" y="707683"/>
                                    <a:pt x="605042" y="704197"/>
                                    <a:pt x="616857" y="689428"/>
                                  </a:cubicBezTo>
                                  <a:cubicBezTo>
                                    <a:pt x="622306" y="682617"/>
                                    <a:pt x="626533" y="674914"/>
                                    <a:pt x="631371" y="667657"/>
                                  </a:cubicBezTo>
                                  <a:cubicBezTo>
                                    <a:pt x="633790" y="660400"/>
                                    <a:pt x="635207" y="652727"/>
                                    <a:pt x="638628" y="645885"/>
                                  </a:cubicBezTo>
                                  <a:cubicBezTo>
                                    <a:pt x="642528" y="638084"/>
                                    <a:pt x="649706" y="632131"/>
                                    <a:pt x="653142" y="624114"/>
                                  </a:cubicBezTo>
                                  <a:cubicBezTo>
                                    <a:pt x="657071" y="614946"/>
                                    <a:pt x="657660" y="604675"/>
                                    <a:pt x="660400" y="595085"/>
                                  </a:cubicBezTo>
                                  <a:cubicBezTo>
                                    <a:pt x="662502" y="587730"/>
                                    <a:pt x="664644" y="580345"/>
                                    <a:pt x="667657" y="573314"/>
                                  </a:cubicBezTo>
                                  <a:cubicBezTo>
                                    <a:pt x="671919" y="563370"/>
                                    <a:pt x="677909" y="554229"/>
                                    <a:pt x="682171" y="544285"/>
                                  </a:cubicBezTo>
                                  <a:cubicBezTo>
                                    <a:pt x="685184" y="537254"/>
                                    <a:pt x="687327" y="529869"/>
                                    <a:pt x="689428" y="522514"/>
                                  </a:cubicBezTo>
                                  <a:cubicBezTo>
                                    <a:pt x="692168" y="512924"/>
                                    <a:pt x="692224" y="502406"/>
                                    <a:pt x="696685" y="493485"/>
                                  </a:cubicBezTo>
                                  <a:cubicBezTo>
                                    <a:pt x="699745" y="487365"/>
                                    <a:pt x="706362" y="483809"/>
                                    <a:pt x="711200" y="478971"/>
                                  </a:cubicBezTo>
                                  <a:cubicBezTo>
                                    <a:pt x="713619" y="471714"/>
                                    <a:pt x="714521" y="463759"/>
                                    <a:pt x="718457" y="457200"/>
                                  </a:cubicBezTo>
                                  <a:cubicBezTo>
                                    <a:pt x="721977" y="451333"/>
                                    <a:pt x="728697" y="448028"/>
                                    <a:pt x="732971" y="442685"/>
                                  </a:cubicBezTo>
                                  <a:cubicBezTo>
                                    <a:pt x="738419" y="435874"/>
                                    <a:pt x="742036" y="427725"/>
                                    <a:pt x="747485" y="420914"/>
                                  </a:cubicBezTo>
                                  <a:cubicBezTo>
                                    <a:pt x="751759" y="415571"/>
                                    <a:pt x="757726" y="411743"/>
                                    <a:pt x="762000" y="406400"/>
                                  </a:cubicBezTo>
                                  <a:cubicBezTo>
                                    <a:pt x="783922" y="378998"/>
                                    <a:pt x="774426" y="373925"/>
                                    <a:pt x="812800" y="348342"/>
                                  </a:cubicBezTo>
                                  <a:cubicBezTo>
                                    <a:pt x="876842" y="305647"/>
                                    <a:pt x="774477" y="371132"/>
                                    <a:pt x="878114" y="319314"/>
                                  </a:cubicBezTo>
                                  <a:cubicBezTo>
                                    <a:pt x="887790" y="314476"/>
                                    <a:pt x="896879" y="308221"/>
                                    <a:pt x="907142" y="304800"/>
                                  </a:cubicBezTo>
                                  <a:cubicBezTo>
                                    <a:pt x="918844" y="300899"/>
                                    <a:pt x="931292" y="299749"/>
                                    <a:pt x="943428" y="297542"/>
                                  </a:cubicBezTo>
                                  <a:cubicBezTo>
                                    <a:pt x="1010796" y="285293"/>
                                    <a:pt x="1019341" y="286166"/>
                                    <a:pt x="1110342" y="283028"/>
                                  </a:cubicBezTo>
                                  <a:cubicBezTo>
                                    <a:pt x="1209494" y="279609"/>
                                    <a:pt x="1308704" y="278190"/>
                                    <a:pt x="1407885" y="275771"/>
                                  </a:cubicBezTo>
                                  <a:cubicBezTo>
                                    <a:pt x="1436558" y="271675"/>
                                    <a:pt x="1466674" y="268331"/>
                                    <a:pt x="1494971" y="261257"/>
                                  </a:cubicBezTo>
                                  <a:cubicBezTo>
                                    <a:pt x="1502392" y="259402"/>
                                    <a:pt x="1509387" y="256102"/>
                                    <a:pt x="1516742" y="254000"/>
                                  </a:cubicBezTo>
                                  <a:cubicBezTo>
                                    <a:pt x="1526332" y="251260"/>
                                    <a:pt x="1536217" y="249608"/>
                                    <a:pt x="1545771" y="246742"/>
                                  </a:cubicBezTo>
                                  <a:cubicBezTo>
                                    <a:pt x="1545788" y="246737"/>
                                    <a:pt x="1600191" y="228602"/>
                                    <a:pt x="1611085" y="224971"/>
                                  </a:cubicBezTo>
                                  <a:lnTo>
                                    <a:pt x="1632857" y="217714"/>
                                  </a:lnTo>
                                  <a:cubicBezTo>
                                    <a:pt x="1640114" y="212876"/>
                                    <a:pt x="1646658" y="206742"/>
                                    <a:pt x="1654628" y="203200"/>
                                  </a:cubicBezTo>
                                  <a:cubicBezTo>
                                    <a:pt x="1668609" y="196986"/>
                                    <a:pt x="1685441" y="197172"/>
                                    <a:pt x="1698171" y="188685"/>
                                  </a:cubicBezTo>
                                  <a:lnTo>
                                    <a:pt x="1763485" y="145142"/>
                                  </a:lnTo>
                                  <a:cubicBezTo>
                                    <a:pt x="1770742" y="140304"/>
                                    <a:pt x="1776982" y="133386"/>
                                    <a:pt x="1785257" y="130628"/>
                                  </a:cubicBezTo>
                                  <a:lnTo>
                                    <a:pt x="1807028" y="123371"/>
                                  </a:lnTo>
                                  <a:cubicBezTo>
                                    <a:pt x="1842891" y="87509"/>
                                    <a:pt x="1813527" y="114027"/>
                                    <a:pt x="1850571" y="87085"/>
                                  </a:cubicBezTo>
                                  <a:cubicBezTo>
                                    <a:pt x="1870135" y="72857"/>
                                    <a:pt x="1886168" y="52526"/>
                                    <a:pt x="1908628" y="43542"/>
                                  </a:cubicBezTo>
                                  <a:cubicBezTo>
                                    <a:pt x="1920723" y="38704"/>
                                    <a:pt x="1933010" y="34319"/>
                                    <a:pt x="1944914" y="29028"/>
                                  </a:cubicBezTo>
                                  <a:cubicBezTo>
                                    <a:pt x="1954800" y="24634"/>
                                    <a:pt x="1963679" y="17935"/>
                                    <a:pt x="1973942" y="14514"/>
                                  </a:cubicBezTo>
                                  <a:cubicBezTo>
                                    <a:pt x="1992867" y="8206"/>
                                    <a:pt x="2032000" y="0"/>
                                    <a:pt x="2032000" y="0"/>
                                  </a:cubicBezTo>
                                  <a:cubicBezTo>
                                    <a:pt x="2051352" y="2419"/>
                                    <a:pt x="2071241" y="2125"/>
                                    <a:pt x="2090057" y="7257"/>
                                  </a:cubicBezTo>
                                  <a:cubicBezTo>
                                    <a:pt x="2098472" y="9552"/>
                                    <a:pt x="2105128" y="16187"/>
                                    <a:pt x="2111828" y="21771"/>
                                  </a:cubicBezTo>
                                  <a:cubicBezTo>
                                    <a:pt x="2128205" y="35419"/>
                                    <a:pt x="2137733" y="47147"/>
                                    <a:pt x="2148114" y="65314"/>
                                  </a:cubicBezTo>
                                  <a:cubicBezTo>
                                    <a:pt x="2153481" y="74707"/>
                                    <a:pt x="2157790" y="84666"/>
                                    <a:pt x="2162628" y="94342"/>
                                  </a:cubicBezTo>
                                  <a:cubicBezTo>
                                    <a:pt x="2185492" y="185800"/>
                                    <a:pt x="2186391" y="165490"/>
                                    <a:pt x="2169885" y="297542"/>
                                  </a:cubicBezTo>
                                  <a:cubicBezTo>
                                    <a:pt x="2168543" y="308277"/>
                                    <a:pt x="2160625" y="317114"/>
                                    <a:pt x="2155371" y="326571"/>
                                  </a:cubicBezTo>
                                  <a:cubicBezTo>
                                    <a:pt x="2130827" y="370751"/>
                                    <a:pt x="2139105" y="353698"/>
                                    <a:pt x="2111828" y="391885"/>
                                  </a:cubicBezTo>
                                  <a:cubicBezTo>
                                    <a:pt x="2094391" y="416297"/>
                                    <a:pt x="2075037" y="454950"/>
                                    <a:pt x="2046514" y="464457"/>
                                  </a:cubicBezTo>
                                  <a:lnTo>
                                    <a:pt x="2024742" y="471714"/>
                                  </a:lnTo>
                                  <a:cubicBezTo>
                                    <a:pt x="2007058" y="489398"/>
                                    <a:pt x="1996285" y="502224"/>
                                    <a:pt x="1973942" y="515257"/>
                                  </a:cubicBezTo>
                                  <a:cubicBezTo>
                                    <a:pt x="1955253" y="526159"/>
                                    <a:pt x="1933887" y="532283"/>
                                    <a:pt x="1915885" y="544285"/>
                                  </a:cubicBezTo>
                                  <a:cubicBezTo>
                                    <a:pt x="1885815" y="564333"/>
                                    <a:pt x="1902576" y="556685"/>
                                    <a:pt x="1865085" y="566057"/>
                                  </a:cubicBezTo>
                                  <a:cubicBezTo>
                                    <a:pt x="1855409" y="570895"/>
                                    <a:pt x="1846101" y="576553"/>
                                    <a:pt x="1836057" y="580571"/>
                                  </a:cubicBezTo>
                                  <a:cubicBezTo>
                                    <a:pt x="1836041" y="580577"/>
                                    <a:pt x="1781636" y="598711"/>
                                    <a:pt x="1770742" y="602342"/>
                                  </a:cubicBezTo>
                                  <a:lnTo>
                                    <a:pt x="1748971" y="609600"/>
                                  </a:lnTo>
                                  <a:cubicBezTo>
                                    <a:pt x="1741714" y="612019"/>
                                    <a:pt x="1734042" y="613436"/>
                                    <a:pt x="1727200" y="616857"/>
                                  </a:cubicBezTo>
                                  <a:cubicBezTo>
                                    <a:pt x="1702178" y="629367"/>
                                    <a:pt x="1675570" y="646092"/>
                                    <a:pt x="1647371" y="653142"/>
                                  </a:cubicBezTo>
                                  <a:cubicBezTo>
                                    <a:pt x="1635404" y="656134"/>
                                    <a:pt x="1623180" y="657981"/>
                                    <a:pt x="1611085" y="660400"/>
                                  </a:cubicBezTo>
                                  <a:cubicBezTo>
                                    <a:pt x="1601409" y="665238"/>
                                    <a:pt x="1592000" y="670653"/>
                                    <a:pt x="1582057" y="674914"/>
                                  </a:cubicBezTo>
                                  <a:cubicBezTo>
                                    <a:pt x="1567483" y="681160"/>
                                    <a:pt x="1545985" y="685746"/>
                                    <a:pt x="1531257" y="689428"/>
                                  </a:cubicBezTo>
                                  <a:cubicBezTo>
                                    <a:pt x="1468861" y="731024"/>
                                    <a:pt x="1547806" y="681153"/>
                                    <a:pt x="1487714" y="711200"/>
                                  </a:cubicBezTo>
                                  <a:cubicBezTo>
                                    <a:pt x="1479913" y="715101"/>
                                    <a:pt x="1473743" y="721813"/>
                                    <a:pt x="1465942" y="725714"/>
                                  </a:cubicBezTo>
                                  <a:cubicBezTo>
                                    <a:pt x="1409372" y="753998"/>
                                    <a:pt x="1492152" y="693357"/>
                                    <a:pt x="1400628" y="762000"/>
                                  </a:cubicBezTo>
                                  <a:cubicBezTo>
                                    <a:pt x="1390952" y="769257"/>
                                    <a:pt x="1379635" y="774731"/>
                                    <a:pt x="1371600" y="783771"/>
                                  </a:cubicBezTo>
                                  <a:cubicBezTo>
                                    <a:pt x="1360011" y="796809"/>
                                    <a:pt x="1352247" y="812800"/>
                                    <a:pt x="1342571" y="827314"/>
                                  </a:cubicBezTo>
                                  <a:lnTo>
                                    <a:pt x="1328057" y="849085"/>
                                  </a:lnTo>
                                  <a:cubicBezTo>
                                    <a:pt x="1303131" y="923862"/>
                                    <a:pt x="1311851" y="892136"/>
                                    <a:pt x="1299028" y="943428"/>
                                  </a:cubicBezTo>
                                  <a:cubicBezTo>
                                    <a:pt x="1301447" y="1001485"/>
                                    <a:pt x="1301993" y="1059651"/>
                                    <a:pt x="1306285" y="1117600"/>
                                  </a:cubicBezTo>
                                  <a:cubicBezTo>
                                    <a:pt x="1306850" y="1125229"/>
                                    <a:pt x="1311529" y="1131991"/>
                                    <a:pt x="1313542" y="1139371"/>
                                  </a:cubicBezTo>
                                  <a:cubicBezTo>
                                    <a:pt x="1318791" y="1158616"/>
                                    <a:pt x="1316088" y="1181469"/>
                                    <a:pt x="1328057" y="1197428"/>
                                  </a:cubicBezTo>
                                  <a:cubicBezTo>
                                    <a:pt x="1335314" y="1207104"/>
                                    <a:pt x="1342892" y="1216548"/>
                                    <a:pt x="1349828" y="1226457"/>
                                  </a:cubicBezTo>
                                  <a:cubicBezTo>
                                    <a:pt x="1359831" y="1240748"/>
                                    <a:pt x="1366522" y="1257665"/>
                                    <a:pt x="1378857" y="1270000"/>
                                  </a:cubicBezTo>
                                  <a:cubicBezTo>
                                    <a:pt x="1454899" y="1346042"/>
                                    <a:pt x="1402785" y="1300569"/>
                                    <a:pt x="1451428" y="1335314"/>
                                  </a:cubicBezTo>
                                  <a:cubicBezTo>
                                    <a:pt x="1461270" y="1342344"/>
                                    <a:pt x="1470615" y="1350055"/>
                                    <a:pt x="1480457" y="1357085"/>
                                  </a:cubicBezTo>
                                  <a:cubicBezTo>
                                    <a:pt x="1487554" y="1362155"/>
                                    <a:pt x="1495131" y="1366530"/>
                                    <a:pt x="1502228" y="1371600"/>
                                  </a:cubicBezTo>
                                  <a:cubicBezTo>
                                    <a:pt x="1512070" y="1378630"/>
                                    <a:pt x="1520439" y="1387962"/>
                                    <a:pt x="1531257" y="1393371"/>
                                  </a:cubicBezTo>
                                  <a:cubicBezTo>
                                    <a:pt x="1540178" y="1397831"/>
                                    <a:pt x="1550695" y="1397888"/>
                                    <a:pt x="1560285" y="1400628"/>
                                  </a:cubicBezTo>
                                  <a:cubicBezTo>
                                    <a:pt x="1598362" y="1411507"/>
                                    <a:pt x="1565713" y="1405419"/>
                                    <a:pt x="1611085" y="1415142"/>
                                  </a:cubicBezTo>
                                  <a:cubicBezTo>
                                    <a:pt x="1726377" y="1439848"/>
                                    <a:pt x="1646406" y="1420344"/>
                                    <a:pt x="1712685" y="1436914"/>
                                  </a:cubicBezTo>
                                  <a:cubicBezTo>
                                    <a:pt x="1775580" y="1434495"/>
                                    <a:pt x="1838560" y="1433709"/>
                                    <a:pt x="1901371" y="1429657"/>
                                  </a:cubicBezTo>
                                  <a:cubicBezTo>
                                    <a:pt x="1913680" y="1428863"/>
                                    <a:pt x="1926144" y="1426828"/>
                                    <a:pt x="1937657" y="1422400"/>
                                  </a:cubicBezTo>
                                  <a:cubicBezTo>
                                    <a:pt x="1957851" y="1414633"/>
                                    <a:pt x="1976362" y="1403047"/>
                                    <a:pt x="1995714" y="1393371"/>
                                  </a:cubicBezTo>
                                  <a:cubicBezTo>
                                    <a:pt x="2005390" y="1388533"/>
                                    <a:pt x="2014698" y="1382875"/>
                                    <a:pt x="2024742" y="1378857"/>
                                  </a:cubicBezTo>
                                  <a:cubicBezTo>
                                    <a:pt x="2036837" y="1374019"/>
                                    <a:pt x="2049933" y="1371169"/>
                                    <a:pt x="2061028" y="1364342"/>
                                  </a:cubicBezTo>
                                  <a:cubicBezTo>
                                    <a:pt x="2201247" y="1278054"/>
                                    <a:pt x="2053558" y="1360875"/>
                                    <a:pt x="2155371" y="1284514"/>
                                  </a:cubicBezTo>
                                  <a:cubicBezTo>
                                    <a:pt x="2182058" y="1264498"/>
                                    <a:pt x="2190881" y="1260019"/>
                                    <a:pt x="2213428" y="1233714"/>
                                  </a:cubicBezTo>
                                  <a:cubicBezTo>
                                    <a:pt x="2219104" y="1227092"/>
                                    <a:pt x="2222493" y="1218753"/>
                                    <a:pt x="2227942" y="1211942"/>
                                  </a:cubicBezTo>
                                  <a:cubicBezTo>
                                    <a:pt x="2232216" y="1206599"/>
                                    <a:pt x="2238004" y="1202623"/>
                                    <a:pt x="2242457" y="1197428"/>
                                  </a:cubicBezTo>
                                  <a:cubicBezTo>
                                    <a:pt x="2252537" y="1185668"/>
                                    <a:pt x="2262375" y="1173669"/>
                                    <a:pt x="2271485" y="1161142"/>
                                  </a:cubicBezTo>
                                  <a:cubicBezTo>
                                    <a:pt x="2281745" y="1147035"/>
                                    <a:pt x="2288180" y="1129935"/>
                                    <a:pt x="2300514" y="1117600"/>
                                  </a:cubicBezTo>
                                  <a:cubicBezTo>
                                    <a:pt x="2334619" y="1083493"/>
                                    <a:pt x="2316592" y="1104367"/>
                                    <a:pt x="2351314" y="1052285"/>
                                  </a:cubicBezTo>
                                  <a:lnTo>
                                    <a:pt x="2380342" y="1008742"/>
                                  </a:lnTo>
                                  <a:lnTo>
                                    <a:pt x="2394857" y="986971"/>
                                  </a:lnTo>
                                  <a:cubicBezTo>
                                    <a:pt x="2397276" y="979714"/>
                                    <a:pt x="2398399" y="971887"/>
                                    <a:pt x="2402114" y="965200"/>
                                  </a:cubicBezTo>
                                  <a:cubicBezTo>
                                    <a:pt x="2410585" y="949951"/>
                                    <a:pt x="2425625" y="938206"/>
                                    <a:pt x="2431142" y="921657"/>
                                  </a:cubicBezTo>
                                  <a:cubicBezTo>
                                    <a:pt x="2441158" y="891611"/>
                                    <a:pt x="2434157" y="906250"/>
                                    <a:pt x="2452914" y="878114"/>
                                  </a:cubicBezTo>
                                  <a:cubicBezTo>
                                    <a:pt x="2474471" y="813439"/>
                                    <a:pt x="2439993" y="915459"/>
                                    <a:pt x="2474685" y="820057"/>
                                  </a:cubicBezTo>
                                  <a:cubicBezTo>
                                    <a:pt x="2479914" y="805679"/>
                                    <a:pt x="2484362" y="791028"/>
                                    <a:pt x="2489200" y="776514"/>
                                  </a:cubicBezTo>
                                  <a:cubicBezTo>
                                    <a:pt x="2491619" y="769257"/>
                                    <a:pt x="2495199" y="762288"/>
                                    <a:pt x="2496457" y="754742"/>
                                  </a:cubicBezTo>
                                  <a:lnTo>
                                    <a:pt x="2503714" y="711200"/>
                                  </a:lnTo>
                                  <a:cubicBezTo>
                                    <a:pt x="2506133" y="556381"/>
                                    <a:pt x="2506485" y="401515"/>
                                    <a:pt x="2510971" y="246742"/>
                                  </a:cubicBezTo>
                                  <a:cubicBezTo>
                                    <a:pt x="2511328" y="234413"/>
                                    <a:pt x="2515236" y="222423"/>
                                    <a:pt x="2518228" y="210457"/>
                                  </a:cubicBezTo>
                                  <a:cubicBezTo>
                                    <a:pt x="2525037" y="183220"/>
                                    <a:pt x="2527535" y="188742"/>
                                    <a:pt x="2540000" y="159657"/>
                                  </a:cubicBezTo>
                                  <a:cubicBezTo>
                                    <a:pt x="2543013" y="152626"/>
                                    <a:pt x="2543462" y="144527"/>
                                    <a:pt x="2547257" y="137885"/>
                                  </a:cubicBezTo>
                                  <a:cubicBezTo>
                                    <a:pt x="2552155" y="129313"/>
                                    <a:pt x="2572343" y="102741"/>
                                    <a:pt x="2583542" y="94342"/>
                                  </a:cubicBezTo>
                                  <a:cubicBezTo>
                                    <a:pt x="2597497" y="83876"/>
                                    <a:pt x="2610536" y="70830"/>
                                    <a:pt x="2627085" y="65314"/>
                                  </a:cubicBezTo>
                                  <a:lnTo>
                                    <a:pt x="2670628" y="50800"/>
                                  </a:lnTo>
                                  <a:cubicBezTo>
                                    <a:pt x="2732071" y="54034"/>
                                    <a:pt x="2792252" y="52024"/>
                                    <a:pt x="2852057" y="65314"/>
                                  </a:cubicBezTo>
                                  <a:cubicBezTo>
                                    <a:pt x="2859524" y="66973"/>
                                    <a:pt x="2866571" y="70152"/>
                                    <a:pt x="2873828" y="72571"/>
                                  </a:cubicBezTo>
                                  <a:cubicBezTo>
                                    <a:pt x="2885923" y="84666"/>
                                    <a:pt x="2904705" y="92629"/>
                                    <a:pt x="2910114" y="108857"/>
                                  </a:cubicBezTo>
                                  <a:cubicBezTo>
                                    <a:pt x="2928354" y="163578"/>
                                    <a:pt x="2903749" y="96127"/>
                                    <a:pt x="2931885" y="152400"/>
                                  </a:cubicBezTo>
                                  <a:cubicBezTo>
                                    <a:pt x="2935306" y="159242"/>
                                    <a:pt x="2936456" y="167009"/>
                                    <a:pt x="2939142" y="174171"/>
                                  </a:cubicBezTo>
                                  <a:cubicBezTo>
                                    <a:pt x="2943716" y="186369"/>
                                    <a:pt x="2949537" y="198098"/>
                                    <a:pt x="2953657" y="210457"/>
                                  </a:cubicBezTo>
                                  <a:cubicBezTo>
                                    <a:pt x="2956811" y="219919"/>
                                    <a:pt x="2958750" y="229749"/>
                                    <a:pt x="2960914" y="239485"/>
                                  </a:cubicBezTo>
                                  <a:cubicBezTo>
                                    <a:pt x="2971183" y="285696"/>
                                    <a:pt x="2969089" y="284031"/>
                                    <a:pt x="2975428" y="341085"/>
                                  </a:cubicBezTo>
                                  <a:cubicBezTo>
                                    <a:pt x="2973009" y="416076"/>
                                    <a:pt x="2972577" y="491157"/>
                                    <a:pt x="2968171" y="566057"/>
                                  </a:cubicBezTo>
                                  <a:cubicBezTo>
                                    <a:pt x="2967722" y="573693"/>
                                    <a:pt x="2962573" y="580361"/>
                                    <a:pt x="2960914" y="587828"/>
                                  </a:cubicBezTo>
                                  <a:cubicBezTo>
                                    <a:pt x="2957722" y="602192"/>
                                    <a:pt x="2956543" y="616942"/>
                                    <a:pt x="2953657" y="631371"/>
                                  </a:cubicBezTo>
                                  <a:cubicBezTo>
                                    <a:pt x="2948719" y="656062"/>
                                    <a:pt x="2931413" y="712145"/>
                                    <a:pt x="2924628" y="725714"/>
                                  </a:cubicBezTo>
                                  <a:lnTo>
                                    <a:pt x="2910114" y="754742"/>
                                  </a:lnTo>
                                  <a:cubicBezTo>
                                    <a:pt x="2896431" y="809478"/>
                                    <a:pt x="2912230" y="760110"/>
                                    <a:pt x="2873828" y="827314"/>
                                  </a:cubicBezTo>
                                  <a:cubicBezTo>
                                    <a:pt x="2863093" y="846100"/>
                                    <a:pt x="2854476" y="866019"/>
                                    <a:pt x="2844800" y="885371"/>
                                  </a:cubicBezTo>
                                  <a:cubicBezTo>
                                    <a:pt x="2839962" y="895047"/>
                                    <a:pt x="2836776" y="905745"/>
                                    <a:pt x="2830285" y="914400"/>
                                  </a:cubicBezTo>
                                  <a:lnTo>
                                    <a:pt x="2808514" y="943428"/>
                                  </a:lnTo>
                                  <a:cubicBezTo>
                                    <a:pt x="2787956" y="1005106"/>
                                    <a:pt x="2816628" y="929904"/>
                                    <a:pt x="2786742" y="979714"/>
                                  </a:cubicBezTo>
                                  <a:cubicBezTo>
                                    <a:pt x="2775610" y="998267"/>
                                    <a:pt x="2767972" y="1018721"/>
                                    <a:pt x="2757714" y="1037771"/>
                                  </a:cubicBezTo>
                                  <a:cubicBezTo>
                                    <a:pt x="2693918" y="1156249"/>
                                    <a:pt x="2770211" y="1005519"/>
                                    <a:pt x="2721428" y="1103085"/>
                                  </a:cubicBezTo>
                                  <a:cubicBezTo>
                                    <a:pt x="2698741" y="1193836"/>
                                    <a:pt x="2727736" y="1081006"/>
                                    <a:pt x="2706914" y="1153885"/>
                                  </a:cubicBezTo>
                                  <a:cubicBezTo>
                                    <a:pt x="2704174" y="1163475"/>
                                    <a:pt x="2702076" y="1173238"/>
                                    <a:pt x="2699657" y="1182914"/>
                                  </a:cubicBezTo>
                                  <a:cubicBezTo>
                                    <a:pt x="2702159" y="1202929"/>
                                    <a:pt x="2702984" y="1240367"/>
                                    <a:pt x="2714171" y="1262742"/>
                                  </a:cubicBezTo>
                                  <a:cubicBezTo>
                                    <a:pt x="2727631" y="1289663"/>
                                    <a:pt x="2726321" y="1278774"/>
                                    <a:pt x="2743200" y="1299028"/>
                                  </a:cubicBezTo>
                                  <a:cubicBezTo>
                                    <a:pt x="2793921" y="1359893"/>
                                    <a:pt x="2737805" y="1303422"/>
                                    <a:pt x="2786742" y="1342571"/>
                                  </a:cubicBezTo>
                                  <a:cubicBezTo>
                                    <a:pt x="2809238" y="1360567"/>
                                    <a:pt x="2793252" y="1356712"/>
                                    <a:pt x="2823028" y="1371600"/>
                                  </a:cubicBezTo>
                                  <a:cubicBezTo>
                                    <a:pt x="2838587" y="1379380"/>
                                    <a:pt x="2866183" y="1382803"/>
                                    <a:pt x="2881085" y="1386114"/>
                                  </a:cubicBezTo>
                                  <a:cubicBezTo>
                                    <a:pt x="2890822" y="1388278"/>
                                    <a:pt x="2900438" y="1390952"/>
                                    <a:pt x="2910114" y="1393371"/>
                                  </a:cubicBezTo>
                                  <a:cubicBezTo>
                                    <a:pt x="2912116" y="1393284"/>
                                    <a:pt x="3054320" y="1398259"/>
                                    <a:pt x="3106057" y="1378857"/>
                                  </a:cubicBezTo>
                                  <a:cubicBezTo>
                                    <a:pt x="3137947" y="1366898"/>
                                    <a:pt x="3130066" y="1365137"/>
                                    <a:pt x="3156857" y="1349828"/>
                                  </a:cubicBezTo>
                                  <a:cubicBezTo>
                                    <a:pt x="3179436" y="1336926"/>
                                    <a:pt x="3188373" y="1336870"/>
                                    <a:pt x="3207657" y="1320800"/>
                                  </a:cubicBezTo>
                                  <a:cubicBezTo>
                                    <a:pt x="3215541" y="1314230"/>
                                    <a:pt x="3221077" y="1304993"/>
                                    <a:pt x="3229428" y="1299028"/>
                                  </a:cubicBezTo>
                                  <a:cubicBezTo>
                                    <a:pt x="3298948" y="1249371"/>
                                    <a:pt x="3223101" y="1315703"/>
                                    <a:pt x="3280228" y="1270000"/>
                                  </a:cubicBezTo>
                                  <a:cubicBezTo>
                                    <a:pt x="3285571" y="1265726"/>
                                    <a:pt x="3289486" y="1259865"/>
                                    <a:pt x="3294742" y="1255485"/>
                                  </a:cubicBezTo>
                                  <a:cubicBezTo>
                                    <a:pt x="3362926" y="1198665"/>
                                    <a:pt x="3276638" y="1280847"/>
                                    <a:pt x="3367314" y="1190171"/>
                                  </a:cubicBezTo>
                                  <a:cubicBezTo>
                                    <a:pt x="3374571" y="1182914"/>
                                    <a:pt x="3380546" y="1174093"/>
                                    <a:pt x="3389085" y="1168400"/>
                                  </a:cubicBezTo>
                                  <a:cubicBezTo>
                                    <a:pt x="3396342" y="1163562"/>
                                    <a:pt x="3404338" y="1159680"/>
                                    <a:pt x="3410857" y="1153885"/>
                                  </a:cubicBezTo>
                                  <a:lnTo>
                                    <a:pt x="3476171" y="1088571"/>
                                  </a:lnTo>
                                  <a:lnTo>
                                    <a:pt x="3505200" y="1059542"/>
                                  </a:lnTo>
                                  <a:cubicBezTo>
                                    <a:pt x="3512457" y="1052285"/>
                                    <a:pt x="3521278" y="1046310"/>
                                    <a:pt x="3526971" y="1037771"/>
                                  </a:cubicBezTo>
                                  <a:cubicBezTo>
                                    <a:pt x="3531809" y="1030514"/>
                                    <a:pt x="3535318" y="1022167"/>
                                    <a:pt x="3541485" y="1016000"/>
                                  </a:cubicBezTo>
                                  <a:cubicBezTo>
                                    <a:pt x="3547653" y="1009832"/>
                                    <a:pt x="3556738" y="1007280"/>
                                    <a:pt x="3563257" y="1001485"/>
                                  </a:cubicBezTo>
                                  <a:cubicBezTo>
                                    <a:pt x="3578599" y="987848"/>
                                    <a:pt x="3589721" y="969328"/>
                                    <a:pt x="3606800" y="957942"/>
                                  </a:cubicBezTo>
                                  <a:cubicBezTo>
                                    <a:pt x="3656707" y="924671"/>
                                    <a:pt x="3633793" y="934430"/>
                                    <a:pt x="3672114" y="921657"/>
                                  </a:cubicBezTo>
                                  <a:cubicBezTo>
                                    <a:pt x="3676952" y="916819"/>
                                    <a:pt x="3680508" y="910202"/>
                                    <a:pt x="3686628" y="907142"/>
                                  </a:cubicBezTo>
                                  <a:cubicBezTo>
                                    <a:pt x="3704295" y="898308"/>
                                    <a:pt x="3738366" y="890579"/>
                                    <a:pt x="3759200" y="885371"/>
                                  </a:cubicBezTo>
                                  <a:cubicBezTo>
                                    <a:pt x="3829890" y="893225"/>
                                    <a:pt x="3804921" y="882832"/>
                                    <a:pt x="3839028" y="899885"/>
                                  </a:cubicBezTo>
                                </a:path>
                              </a:pathLst>
                            </a:custGeom>
                            <ask:type>
                              <ask:lineSketchCurved/>
                            </ask:type>
                          </ask:lineSketchStyleProps>
                        </a:ext>
                      </a:extLst>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68" name="TextBox 67">
                      <a:extLst>
                        <a:ext uri="{FF2B5EF4-FFF2-40B4-BE49-F238E27FC236}">
                          <a16:creationId xmlns:a16="http://schemas.microsoft.com/office/drawing/2014/main" id="{671660C4-908A-EE4D-9EC3-CB4B77EE9120}"/>
                        </a:ext>
                      </a:extLst>
                    </p:cNvPr>
                    <p:cNvSpPr txBox="1"/>
                    <p:nvPr/>
                  </p:nvSpPr>
                  <p:spPr>
                    <a:xfrm>
                      <a:off x="7586399" y="2420332"/>
                      <a:ext cx="1267225" cy="422899"/>
                    </a:xfrm>
                    <a:prstGeom prst="rect">
                      <a:avLst/>
                    </a:prstGeom>
                    <a:noFill/>
                  </p:spPr>
                  <p:txBody>
                    <a:bodyPr wrap="square" rtlCol="0">
                      <a:spAutoFit/>
                    </a:bodyPr>
                    <a:lstStyle/>
                    <a:p>
                      <a:r>
                        <a:rPr lang="en-US" dirty="0">
                          <a:solidFill>
                            <a:schemeClr val="tx2">
                              <a:lumMod val="75000"/>
                            </a:schemeClr>
                          </a:solidFill>
                          <a:latin typeface="Blackadder ITC" panose="04020505051007020D02" pitchFamily="82" charset="0"/>
                        </a:rPr>
                        <a:t>Stage 3</a:t>
                      </a:r>
                    </a:p>
                  </p:txBody>
                </p:sp>
                <p:pic>
                  <p:nvPicPr>
                    <p:cNvPr id="70" name="Picture 69" descr="A picture containing light&#10;&#10;Description automatically generated">
                      <a:extLst>
                        <a:ext uri="{FF2B5EF4-FFF2-40B4-BE49-F238E27FC236}">
                          <a16:creationId xmlns:a16="http://schemas.microsoft.com/office/drawing/2014/main" id="{D16C529B-62F3-A24B-8343-EE4829A46CE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30165" y="2732717"/>
                      <a:ext cx="236514" cy="1114736"/>
                    </a:xfrm>
                    <a:prstGeom prst="rect">
                      <a:avLst/>
                    </a:prstGeom>
                  </p:spPr>
                </p:pic>
                <p:pic>
                  <p:nvPicPr>
                    <p:cNvPr id="71" name="Graphic 70" descr="Marker with solid fill">
                      <a:extLst>
                        <a:ext uri="{FF2B5EF4-FFF2-40B4-BE49-F238E27FC236}">
                          <a16:creationId xmlns:a16="http://schemas.microsoft.com/office/drawing/2014/main" id="{D08D4C6A-81AB-0040-B1D0-054ED5A368D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07511" y="3040159"/>
                      <a:ext cx="710071" cy="914400"/>
                    </a:xfrm>
                    <a:prstGeom prst="rect">
                      <a:avLst/>
                    </a:prstGeom>
                  </p:spPr>
                </p:pic>
              </p:grpSp>
              <p:pic>
                <p:nvPicPr>
                  <p:cNvPr id="66" name="Picture 65">
                    <a:extLst>
                      <a:ext uri="{FF2B5EF4-FFF2-40B4-BE49-F238E27FC236}">
                        <a16:creationId xmlns:a16="http://schemas.microsoft.com/office/drawing/2014/main" id="{3A75C9CB-32E0-8B48-823F-A42D8D1A47C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715860" y="4928108"/>
                    <a:ext cx="306218" cy="1101631"/>
                  </a:xfrm>
                  <a:prstGeom prst="rect">
                    <a:avLst/>
                  </a:prstGeom>
                </p:spPr>
              </p:pic>
            </p:grpSp>
            <p:pic>
              <p:nvPicPr>
                <p:cNvPr id="56" name="Picture 55" descr="A picture containing light&#10;&#10;Description automatically generated">
                  <a:extLst>
                    <a:ext uri="{FF2B5EF4-FFF2-40B4-BE49-F238E27FC236}">
                      <a16:creationId xmlns:a16="http://schemas.microsoft.com/office/drawing/2014/main" id="{0FA8DBD9-89D5-9146-AB2B-7AB3180177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2687203" y="5415536"/>
                  <a:ext cx="265650" cy="983753"/>
                </a:xfrm>
                <a:prstGeom prst="rect">
                  <a:avLst/>
                </a:prstGeom>
              </p:spPr>
            </p:pic>
            <p:pic>
              <p:nvPicPr>
                <p:cNvPr id="57" name="Graphic 56" descr="Marker with solid fill">
                  <a:extLst>
                    <a:ext uri="{FF2B5EF4-FFF2-40B4-BE49-F238E27FC236}">
                      <a16:creationId xmlns:a16="http://schemas.microsoft.com/office/drawing/2014/main" id="{78FA31FC-3B21-1345-9838-5E4750B486E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22368" y="5689622"/>
                  <a:ext cx="797546" cy="806956"/>
                </a:xfrm>
                <a:prstGeom prst="rect">
                  <a:avLst/>
                </a:prstGeom>
              </p:spPr>
            </p:pic>
            <p:sp>
              <p:nvSpPr>
                <p:cNvPr id="58" name="TextBox 57">
                  <a:extLst>
                    <a:ext uri="{FF2B5EF4-FFF2-40B4-BE49-F238E27FC236}">
                      <a16:creationId xmlns:a16="http://schemas.microsoft.com/office/drawing/2014/main" id="{3CE6BDBE-7D87-E144-810A-11A98F414942}"/>
                    </a:ext>
                  </a:extLst>
                </p:cNvPr>
                <p:cNvSpPr txBox="1"/>
                <p:nvPr/>
              </p:nvSpPr>
              <p:spPr>
                <a:xfrm>
                  <a:off x="2857306" y="5528449"/>
                  <a:ext cx="837583" cy="325935"/>
                </a:xfrm>
                <a:prstGeom prst="rect">
                  <a:avLst/>
                </a:prstGeom>
                <a:noFill/>
              </p:spPr>
              <p:txBody>
                <a:bodyPr wrap="none" rtlCol="0">
                  <a:spAutoFit/>
                </a:bodyPr>
                <a:lstStyle/>
                <a:p>
                  <a:r>
                    <a:rPr lang="en-US" dirty="0">
                      <a:solidFill>
                        <a:schemeClr val="tx2">
                          <a:lumMod val="75000"/>
                        </a:schemeClr>
                      </a:solidFill>
                      <a:latin typeface="Blackadder ITC" panose="04020505051007020D02" pitchFamily="82" charset="0"/>
                    </a:rPr>
                    <a:t>Stage 1</a:t>
                  </a:r>
                </a:p>
              </p:txBody>
            </p:sp>
            <p:pic>
              <p:nvPicPr>
                <p:cNvPr id="59" name="Picture 58">
                  <a:extLst>
                    <a:ext uri="{FF2B5EF4-FFF2-40B4-BE49-F238E27FC236}">
                      <a16:creationId xmlns:a16="http://schemas.microsoft.com/office/drawing/2014/main" id="{CA79103C-CE2B-8046-BDD0-4787C90519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08839" y="4661717"/>
                  <a:ext cx="300185" cy="1037509"/>
                </a:xfrm>
                <a:prstGeom prst="rect">
                  <a:avLst/>
                </a:prstGeom>
              </p:spPr>
            </p:pic>
            <p:pic>
              <p:nvPicPr>
                <p:cNvPr id="60" name="Graphic 59" descr="Marker with solid fill">
                  <a:extLst>
                    <a:ext uri="{FF2B5EF4-FFF2-40B4-BE49-F238E27FC236}">
                      <a16:creationId xmlns:a16="http://schemas.microsoft.com/office/drawing/2014/main" id="{873C8E17-011E-A64D-BEAC-55DE4FC1D25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80624" y="4962704"/>
                  <a:ext cx="797546" cy="806957"/>
                </a:xfrm>
                <a:prstGeom prst="rect">
                  <a:avLst/>
                </a:prstGeom>
              </p:spPr>
            </p:pic>
            <p:sp>
              <p:nvSpPr>
                <p:cNvPr id="61" name="TextBox 60">
                  <a:extLst>
                    <a:ext uri="{FF2B5EF4-FFF2-40B4-BE49-F238E27FC236}">
                      <a16:creationId xmlns:a16="http://schemas.microsoft.com/office/drawing/2014/main" id="{264F60E5-30B3-A841-BCBF-E0834AA51022}"/>
                    </a:ext>
                  </a:extLst>
                </p:cNvPr>
                <p:cNvSpPr txBox="1"/>
                <p:nvPr/>
              </p:nvSpPr>
              <p:spPr>
                <a:xfrm>
                  <a:off x="6548482" y="4799736"/>
                  <a:ext cx="859189" cy="325935"/>
                </a:xfrm>
                <a:prstGeom prst="rect">
                  <a:avLst/>
                </a:prstGeom>
                <a:noFill/>
              </p:spPr>
              <p:txBody>
                <a:bodyPr wrap="none" rtlCol="0">
                  <a:spAutoFit/>
                </a:bodyPr>
                <a:lstStyle/>
                <a:p>
                  <a:r>
                    <a:rPr lang="en-US" dirty="0">
                      <a:solidFill>
                        <a:schemeClr val="tx2">
                          <a:lumMod val="75000"/>
                        </a:schemeClr>
                      </a:solidFill>
                      <a:latin typeface="Blackadder ITC" panose="04020505051007020D02" pitchFamily="82" charset="0"/>
                    </a:rPr>
                    <a:t>Stage 2</a:t>
                  </a:r>
                </a:p>
              </p:txBody>
            </p:sp>
            <p:sp>
              <p:nvSpPr>
                <p:cNvPr id="62" name="Rectangle: Rounded Corners 118">
                  <a:extLst>
                    <a:ext uri="{FF2B5EF4-FFF2-40B4-BE49-F238E27FC236}">
                      <a16:creationId xmlns:a16="http://schemas.microsoft.com/office/drawing/2014/main" id="{8527E8B3-C91E-C34C-9927-18BD1C9C0816}"/>
                    </a:ext>
                  </a:extLst>
                </p:cNvPr>
                <p:cNvSpPr/>
                <p:nvPr/>
              </p:nvSpPr>
              <p:spPr>
                <a:xfrm>
                  <a:off x="2202765" y="6440495"/>
                  <a:ext cx="1492124" cy="541360"/>
                </a:xfrm>
                <a:prstGeom prst="roundRect">
                  <a:avLst/>
                </a:prstGeom>
                <a:solidFill>
                  <a:srgbClr val="E2A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Project Selection</a:t>
                  </a:r>
                </a:p>
              </p:txBody>
            </p:sp>
            <p:sp>
              <p:nvSpPr>
                <p:cNvPr id="63" name="Rectangle: Rounded Corners 119">
                  <a:extLst>
                    <a:ext uri="{FF2B5EF4-FFF2-40B4-BE49-F238E27FC236}">
                      <a16:creationId xmlns:a16="http://schemas.microsoft.com/office/drawing/2014/main" id="{54BDA106-DADC-844A-81B8-517CB45A473D}"/>
                    </a:ext>
                  </a:extLst>
                </p:cNvPr>
                <p:cNvSpPr/>
                <p:nvPr/>
              </p:nvSpPr>
              <p:spPr>
                <a:xfrm>
                  <a:off x="5634151" y="4118324"/>
                  <a:ext cx="2067619" cy="504446"/>
                </a:xfrm>
                <a:prstGeom prst="roundRect">
                  <a:avLst/>
                </a:prstGeom>
                <a:solidFill>
                  <a:srgbClr val="FD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Project Contextualization</a:t>
                  </a:r>
                </a:p>
              </p:txBody>
            </p:sp>
            <p:sp>
              <p:nvSpPr>
                <p:cNvPr id="64" name="Rectangle: Rounded Corners 120">
                  <a:extLst>
                    <a:ext uri="{FF2B5EF4-FFF2-40B4-BE49-F238E27FC236}">
                      <a16:creationId xmlns:a16="http://schemas.microsoft.com/office/drawing/2014/main" id="{1244CD76-50AC-0D48-AC20-CB1F98B908F5}"/>
                    </a:ext>
                  </a:extLst>
                </p:cNvPr>
                <p:cNvSpPr/>
                <p:nvPr/>
              </p:nvSpPr>
              <p:spPr>
                <a:xfrm>
                  <a:off x="9303944" y="6557058"/>
                  <a:ext cx="1480751" cy="598770"/>
                </a:xfrm>
                <a:prstGeom prst="roundRect">
                  <a:avLst/>
                </a:prstGeom>
                <a:solidFill>
                  <a:srgbClr val="44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Project Implementation</a:t>
                  </a:r>
                </a:p>
              </p:txBody>
            </p:sp>
          </p:grpSp>
          <p:pic>
            <p:nvPicPr>
              <p:cNvPr id="11" name="Graphic 10" descr="Shoe footprints with solid fill">
                <a:extLst>
                  <a:ext uri="{FF2B5EF4-FFF2-40B4-BE49-F238E27FC236}">
                    <a16:creationId xmlns:a16="http://schemas.microsoft.com/office/drawing/2014/main" id="{AF71B52F-432D-4D44-89F4-3FED9A282B0A}"/>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4649664">
                <a:off x="3659973" y="8888839"/>
                <a:ext cx="110828" cy="219015"/>
              </a:xfrm>
              <a:prstGeom prst="rect">
                <a:avLst/>
              </a:prstGeom>
            </p:spPr>
          </p:pic>
          <p:pic>
            <p:nvPicPr>
              <p:cNvPr id="12" name="Graphic 11" descr="Shoe footprints with solid fill">
                <a:extLst>
                  <a:ext uri="{FF2B5EF4-FFF2-40B4-BE49-F238E27FC236}">
                    <a16:creationId xmlns:a16="http://schemas.microsoft.com/office/drawing/2014/main" id="{CB9B3CEA-F89B-4947-8CF6-2073F075BC1D}"/>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4540143">
                <a:off x="3876159" y="8821163"/>
                <a:ext cx="111828" cy="219016"/>
              </a:xfrm>
              <a:prstGeom prst="rect">
                <a:avLst/>
              </a:prstGeom>
            </p:spPr>
          </p:pic>
          <p:pic>
            <p:nvPicPr>
              <p:cNvPr id="13" name="Graphic 12" descr="Shoe footprints with solid fill">
                <a:extLst>
                  <a:ext uri="{FF2B5EF4-FFF2-40B4-BE49-F238E27FC236}">
                    <a16:creationId xmlns:a16="http://schemas.microsoft.com/office/drawing/2014/main" id="{5D06D959-8CEF-314C-8BC3-48ED8BE85541}"/>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3658210">
                <a:off x="4179028" y="8744904"/>
                <a:ext cx="110828" cy="219015"/>
              </a:xfrm>
              <a:prstGeom prst="rect">
                <a:avLst/>
              </a:prstGeom>
            </p:spPr>
          </p:pic>
          <p:pic>
            <p:nvPicPr>
              <p:cNvPr id="14" name="Graphic 13" descr="Shoe footprints with solid fill">
                <a:extLst>
                  <a:ext uri="{FF2B5EF4-FFF2-40B4-BE49-F238E27FC236}">
                    <a16:creationId xmlns:a16="http://schemas.microsoft.com/office/drawing/2014/main" id="{FFF3B6AF-2BA9-E44C-936F-84C78BF72DD1}"/>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3623349">
                <a:off x="4321103" y="8569599"/>
                <a:ext cx="111828" cy="219016"/>
              </a:xfrm>
              <a:prstGeom prst="rect">
                <a:avLst/>
              </a:prstGeom>
            </p:spPr>
          </p:pic>
          <p:pic>
            <p:nvPicPr>
              <p:cNvPr id="15" name="Graphic 14" descr="Shoe footprints with solid fill">
                <a:extLst>
                  <a:ext uri="{FF2B5EF4-FFF2-40B4-BE49-F238E27FC236}">
                    <a16:creationId xmlns:a16="http://schemas.microsoft.com/office/drawing/2014/main" id="{C14DD7BF-7B49-D24A-9A23-D300049F2C0D}"/>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4575472">
                <a:off x="4584419" y="8518028"/>
                <a:ext cx="110828" cy="219015"/>
              </a:xfrm>
              <a:prstGeom prst="rect">
                <a:avLst/>
              </a:prstGeom>
            </p:spPr>
          </p:pic>
          <p:pic>
            <p:nvPicPr>
              <p:cNvPr id="16" name="Graphic 15" descr="Shoe footprints with solid fill">
                <a:extLst>
                  <a:ext uri="{FF2B5EF4-FFF2-40B4-BE49-F238E27FC236}">
                    <a16:creationId xmlns:a16="http://schemas.microsoft.com/office/drawing/2014/main" id="{B94AC576-503F-2344-8AF6-759E817620F0}"/>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3451026">
                <a:off x="3169353" y="8904352"/>
                <a:ext cx="110828" cy="219015"/>
              </a:xfrm>
              <a:prstGeom prst="rect">
                <a:avLst/>
              </a:prstGeom>
            </p:spPr>
          </p:pic>
          <p:pic>
            <p:nvPicPr>
              <p:cNvPr id="17" name="Graphic 16" descr="Shoe footprints with solid fill">
                <a:extLst>
                  <a:ext uri="{FF2B5EF4-FFF2-40B4-BE49-F238E27FC236}">
                    <a16:creationId xmlns:a16="http://schemas.microsoft.com/office/drawing/2014/main" id="{6E699E96-EEBE-A34D-9572-3F731C43E099}"/>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4797337">
                <a:off x="3338696" y="8895581"/>
                <a:ext cx="111828" cy="219016"/>
              </a:xfrm>
              <a:prstGeom prst="rect">
                <a:avLst/>
              </a:prstGeom>
            </p:spPr>
          </p:pic>
          <p:pic>
            <p:nvPicPr>
              <p:cNvPr id="18" name="Graphic 17" descr="Shoe footprints with solid fill">
                <a:extLst>
                  <a:ext uri="{FF2B5EF4-FFF2-40B4-BE49-F238E27FC236}">
                    <a16:creationId xmlns:a16="http://schemas.microsoft.com/office/drawing/2014/main" id="{10E37298-A17E-F74E-BEE6-D8B537FB4BE6}"/>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4640516">
                <a:off x="4800439" y="8456525"/>
                <a:ext cx="111828" cy="219016"/>
              </a:xfrm>
              <a:prstGeom prst="rect">
                <a:avLst/>
              </a:prstGeom>
            </p:spPr>
          </p:pic>
          <p:pic>
            <p:nvPicPr>
              <p:cNvPr id="19" name="Graphic 18" descr="Shoe footprints with solid fill">
                <a:extLst>
                  <a:ext uri="{FF2B5EF4-FFF2-40B4-BE49-F238E27FC236}">
                    <a16:creationId xmlns:a16="http://schemas.microsoft.com/office/drawing/2014/main" id="{86F9C3AC-4161-6A4C-8D34-743D1DB91320}"/>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5079502">
                <a:off x="5111385" y="8452584"/>
                <a:ext cx="110828" cy="219015"/>
              </a:xfrm>
              <a:prstGeom prst="rect">
                <a:avLst/>
              </a:prstGeom>
            </p:spPr>
          </p:pic>
          <p:pic>
            <p:nvPicPr>
              <p:cNvPr id="20" name="Graphic 19" descr="Shoe footprints with solid fill">
                <a:extLst>
                  <a:ext uri="{FF2B5EF4-FFF2-40B4-BE49-F238E27FC236}">
                    <a16:creationId xmlns:a16="http://schemas.microsoft.com/office/drawing/2014/main" id="{5896338D-2D29-7744-83D4-B5AB936B4213}"/>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4969148">
                <a:off x="5331448" y="8438185"/>
                <a:ext cx="111828" cy="219016"/>
              </a:xfrm>
              <a:prstGeom prst="rect">
                <a:avLst/>
              </a:prstGeom>
            </p:spPr>
          </p:pic>
          <p:pic>
            <p:nvPicPr>
              <p:cNvPr id="21" name="Graphic 20" descr="Shoe footprints with solid fill">
                <a:extLst>
                  <a:ext uri="{FF2B5EF4-FFF2-40B4-BE49-F238E27FC236}">
                    <a16:creationId xmlns:a16="http://schemas.microsoft.com/office/drawing/2014/main" id="{B11F25FA-AA36-644F-89FA-71E2DD676B60}"/>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5079502">
                <a:off x="5642394" y="8453296"/>
                <a:ext cx="110828" cy="219015"/>
              </a:xfrm>
              <a:prstGeom prst="rect">
                <a:avLst/>
              </a:prstGeom>
            </p:spPr>
          </p:pic>
          <p:pic>
            <p:nvPicPr>
              <p:cNvPr id="22" name="Graphic 21" descr="Shoe footprints with solid fill">
                <a:extLst>
                  <a:ext uri="{FF2B5EF4-FFF2-40B4-BE49-F238E27FC236}">
                    <a16:creationId xmlns:a16="http://schemas.microsoft.com/office/drawing/2014/main" id="{904E9D65-294F-2344-9B28-A9E7E64C4801}"/>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4969148">
                <a:off x="5850547" y="8403485"/>
                <a:ext cx="111828" cy="219016"/>
              </a:xfrm>
              <a:prstGeom prst="rect">
                <a:avLst/>
              </a:prstGeom>
            </p:spPr>
          </p:pic>
          <p:pic>
            <p:nvPicPr>
              <p:cNvPr id="23" name="Graphic 22" descr="Shoe footprints with solid fill">
                <a:extLst>
                  <a:ext uri="{FF2B5EF4-FFF2-40B4-BE49-F238E27FC236}">
                    <a16:creationId xmlns:a16="http://schemas.microsoft.com/office/drawing/2014/main" id="{E7EDAB1F-95D4-C444-8D3B-B5F9A0FBB3A9}"/>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4787681">
                <a:off x="6170400" y="8383783"/>
                <a:ext cx="110828" cy="219015"/>
              </a:xfrm>
              <a:prstGeom prst="rect">
                <a:avLst/>
              </a:prstGeom>
            </p:spPr>
          </p:pic>
          <p:pic>
            <p:nvPicPr>
              <p:cNvPr id="24" name="Graphic 23" descr="Fireworks with solid fill">
                <a:extLst>
                  <a:ext uri="{FF2B5EF4-FFF2-40B4-BE49-F238E27FC236}">
                    <a16:creationId xmlns:a16="http://schemas.microsoft.com/office/drawing/2014/main" id="{CA10F05A-85BB-9C48-BF61-A2C7D248C8AD}"/>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505178" y="7890024"/>
                <a:ext cx="914400" cy="914400"/>
              </a:xfrm>
              <a:prstGeom prst="rect">
                <a:avLst/>
              </a:prstGeom>
            </p:spPr>
          </p:pic>
          <p:pic>
            <p:nvPicPr>
              <p:cNvPr id="25" name="Graphic 24" descr="Fireworks with solid fill">
                <a:extLst>
                  <a:ext uri="{FF2B5EF4-FFF2-40B4-BE49-F238E27FC236}">
                    <a16:creationId xmlns:a16="http://schemas.microsoft.com/office/drawing/2014/main" id="{7ECDEF1A-27F8-C247-AD1B-85F9CFADA631}"/>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202765" y="7266691"/>
                <a:ext cx="698973" cy="698973"/>
              </a:xfrm>
              <a:prstGeom prst="rect">
                <a:avLst/>
              </a:prstGeom>
            </p:spPr>
          </p:pic>
          <p:pic>
            <p:nvPicPr>
              <p:cNvPr id="26" name="Graphic 25" descr="Shoe footprints with solid fill">
                <a:extLst>
                  <a:ext uri="{FF2B5EF4-FFF2-40B4-BE49-F238E27FC236}">
                    <a16:creationId xmlns:a16="http://schemas.microsoft.com/office/drawing/2014/main" id="{ABE2B52F-453A-E54D-8BF8-FBBA1F270C6E}"/>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14500653">
                <a:off x="6882519" y="8528454"/>
                <a:ext cx="110828" cy="219015"/>
              </a:xfrm>
              <a:prstGeom prst="rect">
                <a:avLst/>
              </a:prstGeom>
            </p:spPr>
          </p:pic>
          <p:pic>
            <p:nvPicPr>
              <p:cNvPr id="28" name="Graphic 27" descr="Shoe footprints with solid fill">
                <a:extLst>
                  <a:ext uri="{FF2B5EF4-FFF2-40B4-BE49-F238E27FC236}">
                    <a16:creationId xmlns:a16="http://schemas.microsoft.com/office/drawing/2014/main" id="{F888040D-5000-434A-B138-DEC97F8D7BC7}"/>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7655288">
                <a:off x="6961485" y="8345537"/>
                <a:ext cx="156978" cy="246677"/>
              </a:xfrm>
              <a:prstGeom prst="rect">
                <a:avLst/>
              </a:prstGeom>
            </p:spPr>
          </p:pic>
          <p:pic>
            <p:nvPicPr>
              <p:cNvPr id="29" name="Graphic 28" descr="Shoe footprints with solid fill">
                <a:extLst>
                  <a:ext uri="{FF2B5EF4-FFF2-40B4-BE49-F238E27FC236}">
                    <a16:creationId xmlns:a16="http://schemas.microsoft.com/office/drawing/2014/main" id="{0CCF9C5B-9675-174A-90EE-360AF03C2E94}"/>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13915038">
                <a:off x="5629590" y="8787537"/>
                <a:ext cx="160366" cy="249751"/>
              </a:xfrm>
              <a:prstGeom prst="rect">
                <a:avLst/>
              </a:prstGeom>
            </p:spPr>
          </p:pic>
          <p:pic>
            <p:nvPicPr>
              <p:cNvPr id="30" name="Graphic 29" descr="Shoe footprints with solid fill">
                <a:extLst>
                  <a:ext uri="{FF2B5EF4-FFF2-40B4-BE49-F238E27FC236}">
                    <a16:creationId xmlns:a16="http://schemas.microsoft.com/office/drawing/2014/main" id="{A28CACD1-EDCB-3544-A97E-A222107F0C93}"/>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15103356">
                <a:off x="6351133" y="8682548"/>
                <a:ext cx="160366" cy="249751"/>
              </a:xfrm>
              <a:prstGeom prst="rect">
                <a:avLst/>
              </a:prstGeom>
            </p:spPr>
          </p:pic>
          <p:pic>
            <p:nvPicPr>
              <p:cNvPr id="31" name="Graphic 30" descr="Shoe footprints with solid fill">
                <a:extLst>
                  <a:ext uri="{FF2B5EF4-FFF2-40B4-BE49-F238E27FC236}">
                    <a16:creationId xmlns:a16="http://schemas.microsoft.com/office/drawing/2014/main" id="{1ED2A47D-C773-F94F-A2DE-1F79088975D4}"/>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9316540">
                <a:off x="5364071" y="8956517"/>
                <a:ext cx="156437" cy="256023"/>
              </a:xfrm>
              <a:prstGeom prst="rect">
                <a:avLst/>
              </a:prstGeom>
            </p:spPr>
          </p:pic>
          <p:pic>
            <p:nvPicPr>
              <p:cNvPr id="32" name="Graphic 31" descr="Shoe footprints with solid fill">
                <a:extLst>
                  <a:ext uri="{FF2B5EF4-FFF2-40B4-BE49-F238E27FC236}">
                    <a16:creationId xmlns:a16="http://schemas.microsoft.com/office/drawing/2014/main" id="{B30C9DEB-2652-EC46-860F-1F9843D81686}"/>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5400000">
                <a:off x="5912602" y="9268886"/>
                <a:ext cx="160366" cy="249751"/>
              </a:xfrm>
              <a:prstGeom prst="rect">
                <a:avLst/>
              </a:prstGeom>
            </p:spPr>
          </p:pic>
          <p:pic>
            <p:nvPicPr>
              <p:cNvPr id="33" name="Graphic 32" descr="Shoe footprints with solid fill">
                <a:extLst>
                  <a:ext uri="{FF2B5EF4-FFF2-40B4-BE49-F238E27FC236}">
                    <a16:creationId xmlns:a16="http://schemas.microsoft.com/office/drawing/2014/main" id="{53216101-8A23-7749-92C6-827E41DE8251}"/>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3762905">
                <a:off x="6641578" y="9253468"/>
                <a:ext cx="160366" cy="249751"/>
              </a:xfrm>
              <a:prstGeom prst="rect">
                <a:avLst/>
              </a:prstGeom>
            </p:spPr>
          </p:pic>
          <p:pic>
            <p:nvPicPr>
              <p:cNvPr id="34" name="Graphic 33" descr="Shoe footprints with solid fill">
                <a:extLst>
                  <a:ext uri="{FF2B5EF4-FFF2-40B4-BE49-F238E27FC236}">
                    <a16:creationId xmlns:a16="http://schemas.microsoft.com/office/drawing/2014/main" id="{80A7BEE2-F23F-A746-A150-1822C94396D7}"/>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428597">
                <a:off x="7529978" y="8678159"/>
                <a:ext cx="156437" cy="256023"/>
              </a:xfrm>
              <a:prstGeom prst="rect">
                <a:avLst/>
              </a:prstGeom>
            </p:spPr>
          </p:pic>
          <p:pic>
            <p:nvPicPr>
              <p:cNvPr id="35" name="Graphic 34" descr="Shoe footprints with solid fill">
                <a:extLst>
                  <a:ext uri="{FF2B5EF4-FFF2-40B4-BE49-F238E27FC236}">
                    <a16:creationId xmlns:a16="http://schemas.microsoft.com/office/drawing/2014/main" id="{D26F79BA-2C06-3748-AE9A-03DECA283099}"/>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6100002">
                <a:off x="7964558" y="8256085"/>
                <a:ext cx="160366" cy="249751"/>
              </a:xfrm>
              <a:prstGeom prst="rect">
                <a:avLst/>
              </a:prstGeom>
            </p:spPr>
          </p:pic>
          <p:pic>
            <p:nvPicPr>
              <p:cNvPr id="36" name="Graphic 35" descr="Shoe footprints with solid fill">
                <a:extLst>
                  <a:ext uri="{FF2B5EF4-FFF2-40B4-BE49-F238E27FC236}">
                    <a16:creationId xmlns:a16="http://schemas.microsoft.com/office/drawing/2014/main" id="{865B667F-811D-F94B-A9DD-D43BD2BFD044}"/>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13526648">
                <a:off x="8286187" y="8817474"/>
                <a:ext cx="160366" cy="249751"/>
              </a:xfrm>
              <a:prstGeom prst="rect">
                <a:avLst/>
              </a:prstGeom>
            </p:spPr>
          </p:pic>
          <p:pic>
            <p:nvPicPr>
              <p:cNvPr id="37" name="Graphic 36" descr="Shoe footprints with solid fill">
                <a:extLst>
                  <a:ext uri="{FF2B5EF4-FFF2-40B4-BE49-F238E27FC236}">
                    <a16:creationId xmlns:a16="http://schemas.microsoft.com/office/drawing/2014/main" id="{711A143C-ABAE-5E46-AC74-BA26310DC4F3}"/>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5875496">
                <a:off x="7999063" y="9215490"/>
                <a:ext cx="160366" cy="249751"/>
              </a:xfrm>
              <a:prstGeom prst="rect">
                <a:avLst/>
              </a:prstGeom>
            </p:spPr>
          </p:pic>
          <p:pic>
            <p:nvPicPr>
              <p:cNvPr id="38" name="Graphic 37" descr="Shoe footprints with solid fill">
                <a:extLst>
                  <a:ext uri="{FF2B5EF4-FFF2-40B4-BE49-F238E27FC236}">
                    <a16:creationId xmlns:a16="http://schemas.microsoft.com/office/drawing/2014/main" id="{351AC9A4-41A1-A546-841A-8A87C3F7745D}"/>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14675003">
                <a:off x="6581296" y="8602222"/>
                <a:ext cx="156978" cy="246677"/>
              </a:xfrm>
              <a:prstGeom prst="rect">
                <a:avLst/>
              </a:prstGeom>
            </p:spPr>
          </p:pic>
          <p:pic>
            <p:nvPicPr>
              <p:cNvPr id="39" name="Graphic 38" descr="Shoe footprints with solid fill">
                <a:extLst>
                  <a:ext uri="{FF2B5EF4-FFF2-40B4-BE49-F238E27FC236}">
                    <a16:creationId xmlns:a16="http://schemas.microsoft.com/office/drawing/2014/main" id="{FE212119-E1F5-4A4A-9429-38C62893421D}"/>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14675003">
                <a:off x="5952856" y="8704448"/>
                <a:ext cx="156978" cy="246677"/>
              </a:xfrm>
              <a:prstGeom prst="rect">
                <a:avLst/>
              </a:prstGeom>
            </p:spPr>
          </p:pic>
          <p:pic>
            <p:nvPicPr>
              <p:cNvPr id="41" name="Graphic 40" descr="Shoe footprints with solid fill">
                <a:extLst>
                  <a:ext uri="{FF2B5EF4-FFF2-40B4-BE49-F238E27FC236}">
                    <a16:creationId xmlns:a16="http://schemas.microsoft.com/office/drawing/2014/main" id="{ECB26494-F57A-6548-AAD0-1574824A56CE}"/>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6208987">
                <a:off x="5619318" y="9233696"/>
                <a:ext cx="156978" cy="246677"/>
              </a:xfrm>
              <a:prstGeom prst="rect">
                <a:avLst/>
              </a:prstGeom>
            </p:spPr>
          </p:pic>
          <p:pic>
            <p:nvPicPr>
              <p:cNvPr id="42" name="Graphic 41" descr="Shoe footprints with solid fill">
                <a:extLst>
                  <a:ext uri="{FF2B5EF4-FFF2-40B4-BE49-F238E27FC236}">
                    <a16:creationId xmlns:a16="http://schemas.microsoft.com/office/drawing/2014/main" id="{4F2D7D13-1384-2F4A-9518-7C9AE56FD0A9}"/>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4735794">
                <a:off x="6311440" y="9310269"/>
                <a:ext cx="156978" cy="246677"/>
              </a:xfrm>
              <a:prstGeom prst="rect">
                <a:avLst/>
              </a:prstGeom>
            </p:spPr>
          </p:pic>
          <p:pic>
            <p:nvPicPr>
              <p:cNvPr id="43" name="Graphic 42" descr="Shoe footprints with solid fill">
                <a:extLst>
                  <a:ext uri="{FF2B5EF4-FFF2-40B4-BE49-F238E27FC236}">
                    <a16:creationId xmlns:a16="http://schemas.microsoft.com/office/drawing/2014/main" id="{6AF91069-A882-8341-85B9-BAD0146855A4}"/>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3134478">
                <a:off x="7032898" y="9129247"/>
                <a:ext cx="156978" cy="246677"/>
              </a:xfrm>
              <a:prstGeom prst="rect">
                <a:avLst/>
              </a:prstGeom>
            </p:spPr>
          </p:pic>
          <p:pic>
            <p:nvPicPr>
              <p:cNvPr id="44" name="Graphic 43" descr="Shoe footprints with solid fill">
                <a:extLst>
                  <a:ext uri="{FF2B5EF4-FFF2-40B4-BE49-F238E27FC236}">
                    <a16:creationId xmlns:a16="http://schemas.microsoft.com/office/drawing/2014/main" id="{660DCA63-B380-8741-9DEC-13301D626123}"/>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3488029">
                <a:off x="7699961" y="8324586"/>
                <a:ext cx="156978" cy="246677"/>
              </a:xfrm>
              <a:prstGeom prst="rect">
                <a:avLst/>
              </a:prstGeom>
            </p:spPr>
          </p:pic>
          <p:pic>
            <p:nvPicPr>
              <p:cNvPr id="45" name="Graphic 44" descr="Shoe footprints with solid fill">
                <a:extLst>
                  <a:ext uri="{FF2B5EF4-FFF2-40B4-BE49-F238E27FC236}">
                    <a16:creationId xmlns:a16="http://schemas.microsoft.com/office/drawing/2014/main" id="{0ACFD098-BA3A-E942-A389-939C5935F7E2}"/>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10800000">
                <a:off x="8362451" y="8511525"/>
                <a:ext cx="153133" cy="252872"/>
              </a:xfrm>
              <a:prstGeom prst="rect">
                <a:avLst/>
              </a:prstGeom>
            </p:spPr>
          </p:pic>
          <p:pic>
            <p:nvPicPr>
              <p:cNvPr id="46" name="Graphic 45" descr="Shoe footprints with solid fill">
                <a:extLst>
                  <a:ext uri="{FF2B5EF4-FFF2-40B4-BE49-F238E27FC236}">
                    <a16:creationId xmlns:a16="http://schemas.microsoft.com/office/drawing/2014/main" id="{C169F577-9661-FD44-B6A5-ED3D13281574}"/>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12496232">
                <a:off x="7983228" y="9013097"/>
                <a:ext cx="153133" cy="252872"/>
              </a:xfrm>
              <a:prstGeom prst="rect">
                <a:avLst/>
              </a:prstGeom>
            </p:spPr>
          </p:pic>
          <p:pic>
            <p:nvPicPr>
              <p:cNvPr id="47" name="Graphic 46" descr="Shoe footprints with solid fill">
                <a:extLst>
                  <a:ext uri="{FF2B5EF4-FFF2-40B4-BE49-F238E27FC236}">
                    <a16:creationId xmlns:a16="http://schemas.microsoft.com/office/drawing/2014/main" id="{731B6A8C-D10C-F642-A0EC-63E3F8D7B051}"/>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4695123">
                <a:off x="8396782" y="9279694"/>
                <a:ext cx="156978" cy="246677"/>
              </a:xfrm>
              <a:prstGeom prst="rect">
                <a:avLst/>
              </a:prstGeom>
            </p:spPr>
          </p:pic>
          <p:pic>
            <p:nvPicPr>
              <p:cNvPr id="48" name="Graphic 47" descr="Shoe footprints with solid fill">
                <a:extLst>
                  <a:ext uri="{FF2B5EF4-FFF2-40B4-BE49-F238E27FC236}">
                    <a16:creationId xmlns:a16="http://schemas.microsoft.com/office/drawing/2014/main" id="{06FE3E3F-85C4-1F4C-A9BF-C1560D0578F7}"/>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3762905">
                <a:off x="7187771" y="9012214"/>
                <a:ext cx="160366" cy="249751"/>
              </a:xfrm>
              <a:prstGeom prst="rect">
                <a:avLst/>
              </a:prstGeom>
            </p:spPr>
          </p:pic>
          <p:pic>
            <p:nvPicPr>
              <p:cNvPr id="49" name="Graphic 48" descr="Shoe footprints with solid fill">
                <a:extLst>
                  <a:ext uri="{FF2B5EF4-FFF2-40B4-BE49-F238E27FC236}">
                    <a16:creationId xmlns:a16="http://schemas.microsoft.com/office/drawing/2014/main" id="{82E02189-04DD-0341-AE32-7EBC9CC5056D}"/>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3134478">
                <a:off x="7484351" y="8920314"/>
                <a:ext cx="156978" cy="246677"/>
              </a:xfrm>
              <a:prstGeom prst="rect">
                <a:avLst/>
              </a:prstGeom>
            </p:spPr>
          </p:pic>
          <p:pic>
            <p:nvPicPr>
              <p:cNvPr id="50" name="Graphic 49" descr="Shoe footprints with solid fill">
                <a:extLst>
                  <a:ext uri="{FF2B5EF4-FFF2-40B4-BE49-F238E27FC236}">
                    <a16:creationId xmlns:a16="http://schemas.microsoft.com/office/drawing/2014/main" id="{15A16ED1-9637-204F-81E4-7116445D4E9A}"/>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3762905">
                <a:off x="8744697" y="9207684"/>
                <a:ext cx="160366" cy="249751"/>
              </a:xfrm>
              <a:prstGeom prst="rect">
                <a:avLst/>
              </a:prstGeom>
            </p:spPr>
          </p:pic>
          <p:pic>
            <p:nvPicPr>
              <p:cNvPr id="51" name="Graphic 50" descr="Shoe footprints with solid fill">
                <a:extLst>
                  <a:ext uri="{FF2B5EF4-FFF2-40B4-BE49-F238E27FC236}">
                    <a16:creationId xmlns:a16="http://schemas.microsoft.com/office/drawing/2014/main" id="{D878BBD3-86E2-2F43-B608-BA1FCBA9D648}"/>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3134478">
                <a:off x="9108852" y="9142117"/>
                <a:ext cx="156978" cy="246677"/>
              </a:xfrm>
              <a:prstGeom prst="rect">
                <a:avLst/>
              </a:prstGeom>
            </p:spPr>
          </p:pic>
          <p:pic>
            <p:nvPicPr>
              <p:cNvPr id="52" name="Graphic 51" descr="Shoe footprints with solid fill">
                <a:extLst>
                  <a:ext uri="{FF2B5EF4-FFF2-40B4-BE49-F238E27FC236}">
                    <a16:creationId xmlns:a16="http://schemas.microsoft.com/office/drawing/2014/main" id="{E235CEDF-BB77-FF4D-9841-63487ACA5DEB}"/>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3762905">
                <a:off x="9246453" y="9035745"/>
                <a:ext cx="160366" cy="249751"/>
              </a:xfrm>
              <a:prstGeom prst="rect">
                <a:avLst/>
              </a:prstGeom>
            </p:spPr>
          </p:pic>
          <p:pic>
            <p:nvPicPr>
              <p:cNvPr id="53" name="Graphic 52" descr="Shoe footprints with solid fill">
                <a:extLst>
                  <a:ext uri="{FF2B5EF4-FFF2-40B4-BE49-F238E27FC236}">
                    <a16:creationId xmlns:a16="http://schemas.microsoft.com/office/drawing/2014/main" id="{510DCD93-E7D1-E941-8EC8-261EBB040EC1}"/>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9397"/>
              <a:stretch/>
            </p:blipFill>
            <p:spPr>
              <a:xfrm rot="3134478">
                <a:off x="9538371" y="8964249"/>
                <a:ext cx="156978" cy="246677"/>
              </a:xfrm>
              <a:prstGeom prst="rect">
                <a:avLst/>
              </a:prstGeom>
            </p:spPr>
          </p:pic>
          <p:pic>
            <p:nvPicPr>
              <p:cNvPr id="54" name="Graphic 53" descr="Shoe footprints with solid fill">
                <a:extLst>
                  <a:ext uri="{FF2B5EF4-FFF2-40B4-BE49-F238E27FC236}">
                    <a16:creationId xmlns:a16="http://schemas.microsoft.com/office/drawing/2014/main" id="{2722021C-029C-1E46-82DA-909E553D56F1}"/>
                  </a:ext>
                </a:extLst>
              </p:cNvPr>
              <p:cNvPicPr>
                <a:picLocks noChangeAspect="1"/>
              </p:cNvPicPr>
              <p:nvPr/>
            </p:nvPicPr>
            <p:blipFill rotWithShape="1">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8941"/>
              <a:stretch/>
            </p:blipFill>
            <p:spPr>
              <a:xfrm rot="4969148">
                <a:off x="6370660" y="8269781"/>
                <a:ext cx="111828" cy="219016"/>
              </a:xfrm>
              <a:prstGeom prst="rect">
                <a:avLst/>
              </a:prstGeom>
            </p:spPr>
          </p:pic>
        </p:grpSp>
      </p:grpSp>
      <p:sp>
        <p:nvSpPr>
          <p:cNvPr id="74" name="Title 1">
            <a:extLst>
              <a:ext uri="{FF2B5EF4-FFF2-40B4-BE49-F238E27FC236}">
                <a16:creationId xmlns:a16="http://schemas.microsoft.com/office/drawing/2014/main" id="{9BB9DE54-47B4-D245-90E0-2A390FDFFAFC}"/>
              </a:ext>
            </a:extLst>
          </p:cNvPr>
          <p:cNvSpPr txBox="1">
            <a:spLocks/>
          </p:cNvSpPr>
          <p:nvPr/>
        </p:nvSpPr>
        <p:spPr>
          <a:xfrm>
            <a:off x="2008290" y="158535"/>
            <a:ext cx="7379134" cy="343601"/>
          </a:xfrm>
          <a:prstGeom prst="rect">
            <a:avLst/>
          </a:prstGeom>
          <a:noFill/>
          <a:ln>
            <a:noFill/>
          </a:ln>
        </p:spPr>
        <p:txBody>
          <a:bodyPr spcFirstLastPara="1" vert="horz" wrap="square" lIns="91425" tIns="45700" rIns="91425" bIns="45700" rtlCol="0" anchor="b" anchorCtr="0">
            <a:noAutofit/>
          </a:bodyPr>
          <a:lstStyle>
            <a:lvl1pPr lvl="0" algn="ctr" defTabSz="914400" rtl="0" eaLnBrk="1" latinLnBrk="0" hangingPunct="1">
              <a:lnSpc>
                <a:spcPct val="90000"/>
              </a:lnSpc>
              <a:spcBef>
                <a:spcPts val="0"/>
              </a:spcBef>
              <a:spcAft>
                <a:spcPts val="0"/>
              </a:spcAft>
              <a:buClr>
                <a:srgbClr val="C23C3A"/>
              </a:buClr>
              <a:buSzPts val="6000"/>
              <a:buFont typeface="Arial"/>
              <a:buNone/>
              <a:defRPr sz="6000" kern="1200">
                <a:solidFill>
                  <a:schemeClr val="tx1"/>
                </a:solidFill>
                <a:latin typeface="+mj-lt"/>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l"/>
            <a:r>
              <a:rPr lang="en-US" sz="2000" b="1" dirty="0">
                <a:solidFill>
                  <a:srgbClr val="E52831"/>
                </a:solidFill>
                <a:latin typeface="Lustria"/>
              </a:rPr>
              <a:t>3.6. Summary/Checklist (2/2)</a:t>
            </a:r>
          </a:p>
        </p:txBody>
      </p:sp>
      <p:sp>
        <p:nvSpPr>
          <p:cNvPr id="76" name="TextBox 75">
            <a:extLst>
              <a:ext uri="{FF2B5EF4-FFF2-40B4-BE49-F238E27FC236}">
                <a16:creationId xmlns:a16="http://schemas.microsoft.com/office/drawing/2014/main" id="{CB15A87C-CB34-7249-AA37-B6FF432CBA53}"/>
              </a:ext>
            </a:extLst>
          </p:cNvPr>
          <p:cNvSpPr txBox="1"/>
          <p:nvPr/>
        </p:nvSpPr>
        <p:spPr>
          <a:xfrm>
            <a:off x="2076329" y="1223695"/>
            <a:ext cx="5124309" cy="4154984"/>
          </a:xfrm>
          <a:prstGeom prst="rect">
            <a:avLst/>
          </a:prstGeom>
          <a:noFill/>
        </p:spPr>
        <p:txBody>
          <a:bodyPr wrap="square" rtlCol="0">
            <a:spAutoFit/>
          </a:bodyPr>
          <a:lstStyle/>
          <a:p>
            <a:pPr marL="171450" lvl="0" indent="-171450">
              <a:spcBef>
                <a:spcPts val="1000"/>
              </a:spcBef>
              <a:buFont typeface="Wingdings" panose="05000000000000000000" pitchFamily="2" charset="2"/>
              <a:buChar char="q"/>
            </a:pPr>
            <a:r>
              <a:rPr lang="en-US" sz="1050" dirty="0">
                <a:solidFill>
                  <a:prstClr val="black"/>
                </a:solidFill>
              </a:rPr>
              <a:t>Are your instructions simple and clear to my students?</a:t>
            </a:r>
          </a:p>
          <a:p>
            <a:pPr marL="171450" indent="-171450">
              <a:spcBef>
                <a:spcPts val="1000"/>
              </a:spcBef>
              <a:buFont typeface="Wingdings" panose="05000000000000000000" pitchFamily="2" charset="2"/>
              <a:buChar char="q"/>
            </a:pPr>
            <a:r>
              <a:rPr lang="en-US" sz="1050" dirty="0">
                <a:solidFill>
                  <a:prstClr val="black"/>
                </a:solidFill>
              </a:rPr>
              <a:t>Are your instructions clear enough and will not compromise students’  independence?</a:t>
            </a:r>
          </a:p>
          <a:p>
            <a:pPr marL="171450" lvl="0" indent="-171450">
              <a:spcBef>
                <a:spcPts val="1000"/>
              </a:spcBef>
              <a:buFont typeface="Wingdings" panose="05000000000000000000" pitchFamily="2" charset="2"/>
              <a:buChar char="q"/>
            </a:pPr>
            <a:r>
              <a:rPr lang="en-US" sz="1050" dirty="0">
                <a:solidFill>
                  <a:prstClr val="black"/>
                </a:solidFill>
              </a:rPr>
              <a:t>Did you consider the remote channel you are using?  </a:t>
            </a:r>
            <a:br>
              <a:rPr lang="en-US" sz="1050" dirty="0">
                <a:solidFill>
                  <a:prstClr val="black"/>
                </a:solidFill>
              </a:rPr>
            </a:br>
            <a:r>
              <a:rPr lang="en-US" sz="1050" dirty="0">
                <a:solidFill>
                  <a:prstClr val="black"/>
                </a:solidFill>
              </a:rPr>
              <a:t>For example, if you are using Audio channel, then you cannot use visual aids.</a:t>
            </a:r>
          </a:p>
          <a:p>
            <a:pPr marL="171450" lvl="0" indent="-171450">
              <a:spcBef>
                <a:spcPts val="1000"/>
              </a:spcBef>
              <a:buFont typeface="Wingdings" panose="05000000000000000000" pitchFamily="2" charset="2"/>
              <a:buChar char="q"/>
            </a:pPr>
            <a:r>
              <a:rPr lang="en-US" sz="1050" dirty="0">
                <a:solidFill>
                  <a:prstClr val="black"/>
                </a:solidFill>
              </a:rPr>
              <a:t>Did you take into consideration how I might need to create differentiating instructions? </a:t>
            </a:r>
          </a:p>
          <a:p>
            <a:pPr marL="171450" lvl="0" indent="-171450">
              <a:spcBef>
                <a:spcPts val="1000"/>
              </a:spcBef>
              <a:buFont typeface="Wingdings" panose="05000000000000000000" pitchFamily="2" charset="2"/>
              <a:buChar char="q"/>
            </a:pPr>
            <a:r>
              <a:rPr lang="en-US" sz="1050" dirty="0">
                <a:solidFill>
                  <a:prstClr val="black"/>
                </a:solidFill>
              </a:rPr>
              <a:t>Are you aware of the different practices that can help me manage multiple students with different learning levels?</a:t>
            </a:r>
          </a:p>
          <a:p>
            <a:pPr marL="171450" lvl="0" indent="-171450">
              <a:spcBef>
                <a:spcPts val="1000"/>
              </a:spcBef>
              <a:buFont typeface="Wingdings" panose="05000000000000000000" pitchFamily="2" charset="2"/>
              <a:buChar char="q"/>
            </a:pPr>
            <a:r>
              <a:rPr lang="en-US" sz="1050" dirty="0">
                <a:solidFill>
                  <a:prstClr val="black"/>
                </a:solidFill>
              </a:rPr>
              <a:t>Are you comfortable using the </a:t>
            </a:r>
            <a:r>
              <a:rPr lang="en-US" sz="1050" dirty="0">
                <a:solidFill>
                  <a:srgbClr val="EA7E83"/>
                </a:solidFill>
              </a:rPr>
              <a:t>KWL (What I </a:t>
            </a:r>
            <a:r>
              <a:rPr lang="en-US" sz="1050" b="1" u="sng" dirty="0">
                <a:solidFill>
                  <a:srgbClr val="EA7E83"/>
                </a:solidFill>
              </a:rPr>
              <a:t>K</a:t>
            </a:r>
            <a:r>
              <a:rPr lang="en-US" sz="1050" dirty="0">
                <a:solidFill>
                  <a:srgbClr val="EA7E83"/>
                </a:solidFill>
              </a:rPr>
              <a:t>now, What I </a:t>
            </a:r>
            <a:r>
              <a:rPr lang="en-US" sz="1050" b="1" u="sng" dirty="0">
                <a:solidFill>
                  <a:srgbClr val="EA7E83"/>
                </a:solidFill>
              </a:rPr>
              <a:t>W</a:t>
            </a:r>
            <a:r>
              <a:rPr lang="en-US" sz="1050" dirty="0">
                <a:solidFill>
                  <a:srgbClr val="EA7E83"/>
                </a:solidFill>
              </a:rPr>
              <a:t>ant to know, What I </a:t>
            </a:r>
            <a:r>
              <a:rPr lang="en-US" sz="1050" b="1" u="sng" dirty="0">
                <a:solidFill>
                  <a:srgbClr val="EA7E83"/>
                </a:solidFill>
              </a:rPr>
              <a:t>L</a:t>
            </a:r>
            <a:r>
              <a:rPr lang="en-US" sz="1050" dirty="0">
                <a:solidFill>
                  <a:srgbClr val="EA7E83"/>
                </a:solidFill>
              </a:rPr>
              <a:t>earned)  </a:t>
            </a:r>
            <a:r>
              <a:rPr lang="en-US" sz="1050" dirty="0">
                <a:solidFill>
                  <a:prstClr val="black"/>
                </a:solidFill>
              </a:rPr>
              <a:t>framework when delivering my projects?</a:t>
            </a:r>
          </a:p>
          <a:p>
            <a:pPr marL="171450" lvl="0" indent="-171450">
              <a:spcBef>
                <a:spcPts val="1000"/>
              </a:spcBef>
              <a:buFont typeface="Wingdings" panose="05000000000000000000" pitchFamily="2" charset="2"/>
              <a:buChar char="q"/>
            </a:pPr>
            <a:r>
              <a:rPr lang="en-US" sz="1050" dirty="0">
                <a:solidFill>
                  <a:prstClr val="black"/>
                </a:solidFill>
              </a:rPr>
              <a:t>Have you figured a way to use </a:t>
            </a:r>
            <a:r>
              <a:rPr lang="en-US" sz="1050" b="1" u="sng" dirty="0">
                <a:solidFill>
                  <a:prstClr val="black"/>
                </a:solidFill>
              </a:rPr>
              <a:t>KWL</a:t>
            </a:r>
            <a:r>
              <a:rPr lang="en-US" sz="1050" dirty="0">
                <a:solidFill>
                  <a:prstClr val="black"/>
                </a:solidFill>
              </a:rPr>
              <a:t> and the leading question provided in the </a:t>
            </a:r>
            <a:r>
              <a:rPr lang="en-US" sz="1050" i="1" dirty="0">
                <a:solidFill>
                  <a:prstClr val="black"/>
                </a:solidFill>
              </a:rPr>
              <a:t>Project Document</a:t>
            </a:r>
            <a:r>
              <a:rPr lang="en-US" sz="1050" dirty="0">
                <a:solidFill>
                  <a:prstClr val="black"/>
                </a:solidFill>
              </a:rPr>
              <a:t> to build curiosity and interest with students?</a:t>
            </a:r>
          </a:p>
          <a:p>
            <a:pPr marL="171450" lvl="0" indent="-171450">
              <a:spcBef>
                <a:spcPts val="1000"/>
              </a:spcBef>
              <a:buFont typeface="Wingdings" panose="05000000000000000000" pitchFamily="2" charset="2"/>
              <a:buChar char="q"/>
            </a:pPr>
            <a:r>
              <a:rPr lang="en-US" sz="1050" dirty="0">
                <a:solidFill>
                  <a:prstClr val="black"/>
                </a:solidFill>
              </a:rPr>
              <a:t>Have you figured a way to create space for creativity and ownership?  Can I provide options for my students to choose from when working on a project, so they feel a sense of ownership and allow them to create? </a:t>
            </a:r>
          </a:p>
          <a:p>
            <a:pPr marL="171450" lvl="0" indent="-171450">
              <a:spcBef>
                <a:spcPts val="1000"/>
              </a:spcBef>
              <a:buFont typeface="Wingdings" panose="05000000000000000000" pitchFamily="2" charset="2"/>
              <a:buChar char="q"/>
            </a:pPr>
            <a:r>
              <a:rPr lang="en-US" sz="1050" dirty="0">
                <a:solidFill>
                  <a:prstClr val="black"/>
                </a:solidFill>
              </a:rPr>
              <a:t>Are you familiar with recommended techniques to develop capacity for reflection and self-evaluation?</a:t>
            </a:r>
          </a:p>
          <a:p>
            <a:pPr marL="171450" lvl="0" indent="-171450">
              <a:spcBef>
                <a:spcPts val="1000"/>
              </a:spcBef>
              <a:buFont typeface="Wingdings" panose="05000000000000000000" pitchFamily="2" charset="2"/>
              <a:buChar char="q"/>
            </a:pPr>
            <a:r>
              <a:rPr lang="en-US" sz="1050" dirty="0">
                <a:solidFill>
                  <a:prstClr val="black"/>
                </a:solidFill>
              </a:rPr>
              <a:t>You have been careful about clear instructions when assessing and communicating with parents. </a:t>
            </a:r>
          </a:p>
        </p:txBody>
      </p:sp>
      <p:sp>
        <p:nvSpPr>
          <p:cNvPr id="80" name="Title 1">
            <a:extLst>
              <a:ext uri="{FF2B5EF4-FFF2-40B4-BE49-F238E27FC236}">
                <a16:creationId xmlns:a16="http://schemas.microsoft.com/office/drawing/2014/main" id="{DD77B994-B91F-1F4A-A9BD-2EADBA51B015}"/>
              </a:ext>
            </a:extLst>
          </p:cNvPr>
          <p:cNvSpPr txBox="1">
            <a:spLocks/>
          </p:cNvSpPr>
          <p:nvPr/>
        </p:nvSpPr>
        <p:spPr>
          <a:xfrm>
            <a:off x="2124639" y="820645"/>
            <a:ext cx="4924007" cy="301920"/>
          </a:xfrm>
          <a:prstGeom prst="rect">
            <a:avLst/>
          </a:prstGeom>
          <a:noFill/>
          <a:ln>
            <a:noFill/>
          </a:ln>
        </p:spPr>
        <p:txBody>
          <a:bodyPr spcFirstLastPara="1" vert="horz" wrap="square" lIns="91425" tIns="45700" rIns="91425" bIns="45700" rtlCol="0" anchor="b" anchorCtr="0">
            <a:normAutofit/>
          </a:bodyPr>
          <a:lstStyle>
            <a:lvl1pPr lvl="0" algn="ctr" defTabSz="914400" rtl="0" eaLnBrk="1" latinLnBrk="0" hangingPunct="1">
              <a:lnSpc>
                <a:spcPct val="90000"/>
              </a:lnSpc>
              <a:spcBef>
                <a:spcPts val="0"/>
              </a:spcBef>
              <a:spcAft>
                <a:spcPts val="0"/>
              </a:spcAft>
              <a:buClr>
                <a:srgbClr val="C23C3A"/>
              </a:buClr>
              <a:buSzPts val="6000"/>
              <a:buFont typeface="Arial"/>
              <a:buNone/>
              <a:defRPr sz="6000" kern="1200">
                <a:solidFill>
                  <a:schemeClr val="tx1"/>
                </a:solidFill>
                <a:latin typeface="+mj-lt"/>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l"/>
            <a:r>
              <a:rPr lang="en-US" sz="1400" b="1" dirty="0">
                <a:solidFill>
                  <a:srgbClr val="AE1224"/>
                </a:solidFill>
                <a:latin typeface="+mn-lt"/>
              </a:rPr>
              <a:t>Instructions</a:t>
            </a:r>
          </a:p>
        </p:txBody>
      </p:sp>
      <p:sp>
        <p:nvSpPr>
          <p:cNvPr id="79" name="Rectangle: Rounded Corners 15">
            <a:extLst>
              <a:ext uri="{FF2B5EF4-FFF2-40B4-BE49-F238E27FC236}">
                <a16:creationId xmlns:a16="http://schemas.microsoft.com/office/drawing/2014/main" id="{E3C6742D-C412-2B47-9F79-F5E8D9D409ED}"/>
              </a:ext>
            </a:extLst>
          </p:cNvPr>
          <p:cNvSpPr/>
          <p:nvPr/>
        </p:nvSpPr>
        <p:spPr>
          <a:xfrm>
            <a:off x="7426546" y="628637"/>
            <a:ext cx="6105687" cy="6003021"/>
          </a:xfrm>
          <a:prstGeom prst="roundRect">
            <a:avLst>
              <a:gd name="adj" fmla="val 5164"/>
            </a:avLst>
          </a:prstGeom>
          <a:solidFill>
            <a:srgbClr val="F6F3E4"/>
          </a:solidFill>
          <a:ln w="63500">
            <a:solidFill>
              <a:srgbClr val="EDE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itle 1">
            <a:extLst>
              <a:ext uri="{FF2B5EF4-FFF2-40B4-BE49-F238E27FC236}">
                <a16:creationId xmlns:a16="http://schemas.microsoft.com/office/drawing/2014/main" id="{A5635DA4-EBF0-5941-859F-713409DCE9ED}"/>
              </a:ext>
            </a:extLst>
          </p:cNvPr>
          <p:cNvSpPr txBox="1">
            <a:spLocks/>
          </p:cNvSpPr>
          <p:nvPr/>
        </p:nvSpPr>
        <p:spPr>
          <a:xfrm>
            <a:off x="7655602" y="797146"/>
            <a:ext cx="3633625" cy="301920"/>
          </a:xfrm>
          <a:prstGeom prst="rect">
            <a:avLst/>
          </a:prstGeom>
          <a:noFill/>
          <a:ln>
            <a:noFill/>
          </a:ln>
        </p:spPr>
        <p:txBody>
          <a:bodyPr spcFirstLastPara="1" vert="horz" wrap="square" lIns="91425" tIns="45700" rIns="91425" bIns="45700" rtlCol="0" anchor="b" anchorCtr="0">
            <a:normAutofit/>
          </a:bodyPr>
          <a:lstStyle>
            <a:lvl1pPr lvl="0" algn="ctr" defTabSz="914400" rtl="0" eaLnBrk="1" latinLnBrk="0" hangingPunct="1">
              <a:lnSpc>
                <a:spcPct val="90000"/>
              </a:lnSpc>
              <a:spcBef>
                <a:spcPts val="0"/>
              </a:spcBef>
              <a:spcAft>
                <a:spcPts val="0"/>
              </a:spcAft>
              <a:buClr>
                <a:srgbClr val="C23C3A"/>
              </a:buClr>
              <a:buSzPts val="6000"/>
              <a:buFont typeface="Arial"/>
              <a:buNone/>
              <a:defRPr sz="6000" kern="1200">
                <a:solidFill>
                  <a:schemeClr val="tx1"/>
                </a:solidFill>
                <a:latin typeface="+mj-lt"/>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l"/>
            <a:r>
              <a:rPr lang="en-US" sz="1400" b="1" dirty="0">
                <a:solidFill>
                  <a:srgbClr val="AE1224"/>
                </a:solidFill>
                <a:latin typeface="+mn-lt"/>
              </a:rPr>
              <a:t>Assessments</a:t>
            </a:r>
          </a:p>
        </p:txBody>
      </p:sp>
      <p:sp>
        <p:nvSpPr>
          <p:cNvPr id="86" name="TextBox 85">
            <a:extLst>
              <a:ext uri="{FF2B5EF4-FFF2-40B4-BE49-F238E27FC236}">
                <a16:creationId xmlns:a16="http://schemas.microsoft.com/office/drawing/2014/main" id="{A4F74B8C-04FD-D640-AFB6-1BD9BCA0FB9F}"/>
              </a:ext>
            </a:extLst>
          </p:cNvPr>
          <p:cNvSpPr txBox="1"/>
          <p:nvPr/>
        </p:nvSpPr>
        <p:spPr>
          <a:xfrm>
            <a:off x="7570167" y="1207020"/>
            <a:ext cx="5884499" cy="4349909"/>
          </a:xfrm>
          <a:prstGeom prst="rect">
            <a:avLst/>
          </a:prstGeom>
          <a:noFill/>
        </p:spPr>
        <p:txBody>
          <a:bodyPr wrap="square" rtlCol="0">
            <a:spAutoFit/>
          </a:bodyPr>
          <a:lstStyle/>
          <a:p>
            <a:pPr marL="171450" indent="-171450">
              <a:spcBef>
                <a:spcPts val="1000"/>
              </a:spcBef>
              <a:buFont typeface="Wingdings" panose="05000000000000000000" pitchFamily="2" charset="2"/>
              <a:buChar char="q"/>
            </a:pPr>
            <a:r>
              <a:rPr lang="en-US" sz="1050" dirty="0">
                <a:solidFill>
                  <a:schemeClr val="tx1"/>
                </a:solidFill>
              </a:rPr>
              <a:t>If you have more than 3 projects in your program, </a:t>
            </a:r>
            <a:r>
              <a:rPr lang="en-US" sz="1050" dirty="0"/>
              <a:t>you</a:t>
            </a:r>
            <a:r>
              <a:rPr lang="en-US" sz="1050" dirty="0">
                <a:solidFill>
                  <a:schemeClr val="tx1"/>
                </a:solidFill>
              </a:rPr>
              <a:t> know that you have to prepare the baseline (before staring the first project) and end-line (after finishing the last project) assessments.</a:t>
            </a:r>
          </a:p>
          <a:p>
            <a:pPr marL="171450" indent="-171450">
              <a:spcBef>
                <a:spcPts val="1000"/>
              </a:spcBef>
              <a:buFont typeface="Wingdings" panose="05000000000000000000" pitchFamily="2" charset="2"/>
              <a:buChar char="q"/>
            </a:pPr>
            <a:r>
              <a:rPr lang="en-US" sz="1050" dirty="0"/>
              <a:t>You </a:t>
            </a:r>
            <a:r>
              <a:rPr lang="en-US" sz="1050" dirty="0">
                <a:solidFill>
                  <a:schemeClr val="tx1"/>
                </a:solidFill>
              </a:rPr>
              <a:t>have reviewed questions from the IFERB questions bank for academic-base questions and familiarized myself with the IFERB 21</a:t>
            </a:r>
            <a:r>
              <a:rPr lang="en-US" sz="1050" baseline="30000" dirty="0">
                <a:solidFill>
                  <a:schemeClr val="tx1"/>
                </a:solidFill>
              </a:rPr>
              <a:t>st</a:t>
            </a:r>
            <a:r>
              <a:rPr lang="en-US" sz="1050" dirty="0">
                <a:solidFill>
                  <a:schemeClr val="tx1"/>
                </a:solidFill>
              </a:rPr>
              <a:t> rubric for non-academic assessment.  Both documents are included in Appendix B – (see B.4 &amp; B.5).</a:t>
            </a:r>
          </a:p>
          <a:p>
            <a:pPr marL="171450" indent="-171450">
              <a:spcBef>
                <a:spcPts val="1000"/>
              </a:spcBef>
              <a:buFont typeface="Wingdings" panose="05000000000000000000" pitchFamily="2" charset="2"/>
              <a:buChar char="q"/>
            </a:pPr>
            <a:r>
              <a:rPr lang="en-US" sz="1050" dirty="0"/>
              <a:t>You</a:t>
            </a:r>
            <a:r>
              <a:rPr lang="en-US" sz="1050" dirty="0">
                <a:solidFill>
                  <a:schemeClr val="tx1"/>
                </a:solidFill>
              </a:rPr>
              <a:t> have prepared one assessment to be used for baseline and end-line to measure your students’ growth.</a:t>
            </a:r>
          </a:p>
          <a:p>
            <a:pPr marL="171450" indent="-171450">
              <a:spcBef>
                <a:spcPts val="1000"/>
              </a:spcBef>
              <a:buFont typeface="Wingdings" panose="05000000000000000000" pitchFamily="2" charset="2"/>
              <a:buChar char="q"/>
            </a:pPr>
            <a:r>
              <a:rPr lang="en-US" sz="1050" dirty="0"/>
              <a:t>You are</a:t>
            </a:r>
            <a:r>
              <a:rPr lang="en-US" sz="1050" dirty="0">
                <a:solidFill>
                  <a:schemeClr val="tx1"/>
                </a:solidFill>
              </a:rPr>
              <a:t> aware of how </a:t>
            </a:r>
            <a:r>
              <a:rPr lang="en-US" sz="1050" b="1" u="sng" dirty="0">
                <a:solidFill>
                  <a:schemeClr val="tx1"/>
                </a:solidFill>
              </a:rPr>
              <a:t>KWL</a:t>
            </a:r>
            <a:r>
              <a:rPr lang="en-US" sz="1050" dirty="0">
                <a:solidFill>
                  <a:schemeClr val="tx1"/>
                </a:solidFill>
              </a:rPr>
              <a:t> framework can also help you to assess your students in real-time. </a:t>
            </a:r>
          </a:p>
          <a:p>
            <a:pPr marL="171450" indent="-171450">
              <a:spcBef>
                <a:spcPts val="1000"/>
              </a:spcBef>
              <a:buFont typeface="Wingdings" panose="05000000000000000000" pitchFamily="2" charset="2"/>
              <a:buChar char="q"/>
            </a:pPr>
            <a:r>
              <a:rPr lang="en-US" sz="1050" dirty="0">
                <a:solidFill>
                  <a:schemeClr val="tx1"/>
                </a:solidFill>
              </a:rPr>
              <a:t>As part of Daily Observations practice, you keep an eye on </a:t>
            </a:r>
            <a:r>
              <a:rPr lang="en-US" sz="1050" dirty="0"/>
              <a:t>my</a:t>
            </a:r>
            <a:r>
              <a:rPr lang="en-US" sz="1050" dirty="0">
                <a:solidFill>
                  <a:schemeClr val="tx1"/>
                </a:solidFill>
              </a:rPr>
              <a:t> students’ body language, project products, self-evaluation, questions, answers, presentations …etc. </a:t>
            </a:r>
          </a:p>
          <a:p>
            <a:pPr marL="171450" indent="-171450">
              <a:spcBef>
                <a:spcPts val="1000"/>
              </a:spcBef>
              <a:buFont typeface="Wingdings" panose="05000000000000000000" pitchFamily="2" charset="2"/>
              <a:buChar char="q"/>
            </a:pPr>
            <a:r>
              <a:rPr lang="en-US" sz="1050" dirty="0"/>
              <a:t>Do you have evidence that</a:t>
            </a:r>
            <a:r>
              <a:rPr lang="en-US" sz="1050" dirty="0">
                <a:solidFill>
                  <a:schemeClr val="tx1"/>
                </a:solidFill>
              </a:rPr>
              <a:t> learners are engaged? Are they on track to mastering the targeted skills in the projects? </a:t>
            </a:r>
          </a:p>
          <a:p>
            <a:pPr marL="171450" indent="-171450">
              <a:spcBef>
                <a:spcPts val="1000"/>
              </a:spcBef>
              <a:buFont typeface="Wingdings" panose="05000000000000000000" pitchFamily="2" charset="2"/>
              <a:buChar char="q"/>
            </a:pPr>
            <a:r>
              <a:rPr lang="en-US" sz="1050" dirty="0"/>
              <a:t>You</a:t>
            </a:r>
            <a:r>
              <a:rPr lang="en-US" sz="1050" dirty="0">
                <a:solidFill>
                  <a:schemeClr val="tx1"/>
                </a:solidFill>
              </a:rPr>
              <a:t> have prepared </a:t>
            </a:r>
            <a:r>
              <a:rPr lang="en-US" sz="1050" dirty="0"/>
              <a:t>q</a:t>
            </a:r>
            <a:r>
              <a:rPr lang="en-US" sz="1050" dirty="0">
                <a:solidFill>
                  <a:schemeClr val="tx1"/>
                </a:solidFill>
              </a:rPr>
              <a:t>uizzes’ questions using IFERB questions bank included in Appendix B (see B.4)</a:t>
            </a:r>
          </a:p>
          <a:p>
            <a:pPr marL="171450" indent="-171450">
              <a:spcBef>
                <a:spcPts val="1000"/>
              </a:spcBef>
              <a:buFont typeface="Wingdings" panose="05000000000000000000" pitchFamily="2" charset="2"/>
              <a:buChar char="q"/>
            </a:pPr>
            <a:r>
              <a:rPr lang="en-US" sz="1050" dirty="0"/>
              <a:t>When </a:t>
            </a:r>
            <a:r>
              <a:rPr lang="en-US" sz="1050" dirty="0">
                <a:solidFill>
                  <a:schemeClr val="tx1"/>
                </a:solidFill>
              </a:rPr>
              <a:t>assessments’ results are not too favorable, </a:t>
            </a:r>
            <a:r>
              <a:rPr lang="en-US" sz="1050" dirty="0"/>
              <a:t>you</a:t>
            </a:r>
            <a:r>
              <a:rPr lang="en-US" sz="1050" dirty="0">
                <a:solidFill>
                  <a:schemeClr val="tx1"/>
                </a:solidFill>
              </a:rPr>
              <a:t> have made adjustments for the next round (whether it is next activity, next session or even next project). </a:t>
            </a:r>
            <a:r>
              <a:rPr lang="en-US" sz="1050" dirty="0"/>
              <a:t>(</a:t>
            </a:r>
            <a:r>
              <a:rPr lang="en-US" sz="1050" dirty="0">
                <a:solidFill>
                  <a:schemeClr val="tx1"/>
                </a:solidFill>
              </a:rPr>
              <a:t>For example, you might have changed your selected project, modified its contextualization, or </a:t>
            </a:r>
            <a:r>
              <a:rPr lang="en-US" sz="1050" dirty="0"/>
              <a:t>revisited current </a:t>
            </a:r>
            <a:r>
              <a:rPr lang="en-US" sz="1050" dirty="0">
                <a:solidFill>
                  <a:schemeClr val="tx1"/>
                </a:solidFill>
              </a:rPr>
              <a:t>instructions, parents’ involvement and anything else that assessments reveals to you).</a:t>
            </a:r>
          </a:p>
          <a:p>
            <a:pPr marL="171450" indent="-171450">
              <a:spcBef>
                <a:spcPts val="1000"/>
              </a:spcBef>
              <a:buFont typeface="Wingdings" panose="05000000000000000000" pitchFamily="2" charset="2"/>
              <a:buChar char="q"/>
            </a:pPr>
            <a:r>
              <a:rPr lang="en-US" sz="1050" dirty="0"/>
              <a:t>You have kept</a:t>
            </a:r>
            <a:r>
              <a:rPr lang="en-US" sz="1050" dirty="0">
                <a:solidFill>
                  <a:schemeClr val="tx1"/>
                </a:solidFill>
              </a:rPr>
              <a:t> an open heart and mind! Iterations and modifications are part of the educational process; especially PBL!</a:t>
            </a:r>
          </a:p>
        </p:txBody>
      </p:sp>
      <p:sp>
        <p:nvSpPr>
          <p:cNvPr id="73" name="Slide Number Placeholder 1">
            <a:extLst>
              <a:ext uri="{FF2B5EF4-FFF2-40B4-BE49-F238E27FC236}">
                <a16:creationId xmlns:a16="http://schemas.microsoft.com/office/drawing/2014/main" id="{A8920856-0B87-4173-8C11-1169316E267C}"/>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47</a:t>
            </a:fld>
            <a:endParaRPr lang="en-US" dirty="0"/>
          </a:p>
        </p:txBody>
      </p:sp>
      <p:pic>
        <p:nvPicPr>
          <p:cNvPr id="83" name="Graphic 82" descr="Thumbs up sign with solid fill">
            <a:extLst>
              <a:ext uri="{FF2B5EF4-FFF2-40B4-BE49-F238E27FC236}">
                <a16:creationId xmlns:a16="http://schemas.microsoft.com/office/drawing/2014/main" id="{EA553442-5579-419D-8BC6-2184302A1CA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flipH="1">
            <a:off x="12381539" y="8007644"/>
            <a:ext cx="1495645" cy="1495645"/>
          </a:xfrm>
          <a:prstGeom prst="rect">
            <a:avLst/>
          </a:prstGeom>
          <a:effectLst>
            <a:softEdge rad="12700"/>
          </a:effectLst>
        </p:spPr>
      </p:pic>
    </p:spTree>
    <p:extLst>
      <p:ext uri="{BB962C8B-B14F-4D97-AF65-F5344CB8AC3E}">
        <p14:creationId xmlns:p14="http://schemas.microsoft.com/office/powerpoint/2010/main" val="1103510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502F91-8BA7-4E66-94DB-0BAE770A6586}"/>
              </a:ext>
            </a:extLst>
          </p:cNvPr>
          <p:cNvSpPr/>
          <p:nvPr/>
        </p:nvSpPr>
        <p:spPr>
          <a:xfrm>
            <a:off x="0" y="0"/>
            <a:ext cx="6858000"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b="1" dirty="0">
              <a:solidFill>
                <a:schemeClr val="bg1"/>
              </a:solidFill>
            </a:endParaRPr>
          </a:p>
        </p:txBody>
      </p:sp>
      <p:sp>
        <p:nvSpPr>
          <p:cNvPr id="11" name="Title 1">
            <a:extLst>
              <a:ext uri="{FF2B5EF4-FFF2-40B4-BE49-F238E27FC236}">
                <a16:creationId xmlns:a16="http://schemas.microsoft.com/office/drawing/2014/main" id="{44694D43-9E2D-469A-BAF8-E656DD270631}"/>
              </a:ext>
            </a:extLst>
          </p:cNvPr>
          <p:cNvSpPr txBox="1">
            <a:spLocks/>
          </p:cNvSpPr>
          <p:nvPr/>
        </p:nvSpPr>
        <p:spPr>
          <a:xfrm>
            <a:off x="713750" y="1540443"/>
            <a:ext cx="5430499" cy="287734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a:solidFill>
                  <a:schemeClr val="bg1"/>
                </a:solidFill>
              </a:rPr>
              <a:t>Appendix A </a:t>
            </a:r>
            <a:br>
              <a:rPr lang="en-US" dirty="0">
                <a:solidFill>
                  <a:schemeClr val="bg1"/>
                </a:solidFill>
              </a:rPr>
            </a:br>
            <a:r>
              <a:rPr lang="en-US" dirty="0">
                <a:solidFill>
                  <a:schemeClr val="bg1"/>
                </a:solidFill>
              </a:rPr>
              <a:t>Additional Reading</a:t>
            </a:r>
          </a:p>
        </p:txBody>
      </p:sp>
      <p:sp>
        <p:nvSpPr>
          <p:cNvPr id="12" name="TextBox 11">
            <a:extLst>
              <a:ext uri="{FF2B5EF4-FFF2-40B4-BE49-F238E27FC236}">
                <a16:creationId xmlns:a16="http://schemas.microsoft.com/office/drawing/2014/main" id="{B0CDA5D7-1FB3-4696-A001-526D14DC9C5F}"/>
              </a:ext>
            </a:extLst>
          </p:cNvPr>
          <p:cNvSpPr txBox="1"/>
          <p:nvPr/>
        </p:nvSpPr>
        <p:spPr>
          <a:xfrm>
            <a:off x="7524235" y="5630090"/>
            <a:ext cx="6032716" cy="4524315"/>
          </a:xfrm>
          <a:prstGeom prst="rect">
            <a:avLst/>
          </a:prstGeom>
          <a:noFill/>
        </p:spPr>
        <p:txBody>
          <a:bodyPr wrap="square" rtlCol="0">
            <a:spAutoFit/>
          </a:bodyPr>
          <a:lstStyle/>
          <a:p>
            <a:r>
              <a:rPr lang="en-US" sz="3600" b="1" dirty="0">
                <a:solidFill>
                  <a:schemeClr val="accent2">
                    <a:lumMod val="60000"/>
                    <a:lumOff val="40000"/>
                  </a:schemeClr>
                </a:solidFill>
              </a:rPr>
              <a:t>Appendix Content</a:t>
            </a:r>
          </a:p>
          <a:p>
            <a:pPr marL="285750" indent="-285750">
              <a:buFont typeface="Arial" panose="020B0604020202020204" pitchFamily="34" charset="0"/>
              <a:buChar char="•"/>
            </a:pPr>
            <a:endParaRPr lang="en-US" sz="1200" dirty="0"/>
          </a:p>
          <a:p>
            <a:pPr lvl="0"/>
            <a:r>
              <a:rPr lang="en-US" sz="1200" dirty="0">
                <a:solidFill>
                  <a:prstClr val="black"/>
                </a:solidFill>
              </a:rPr>
              <a:t>A.1. IFERB Overview Document</a:t>
            </a:r>
          </a:p>
          <a:p>
            <a:pPr lvl="0"/>
            <a:endParaRPr lang="en-US" sz="1200" dirty="0">
              <a:solidFill>
                <a:prstClr val="black"/>
              </a:solidFill>
            </a:endParaRPr>
          </a:p>
          <a:p>
            <a:pPr lvl="0"/>
            <a:r>
              <a:rPr lang="en-US" sz="1200" dirty="0">
                <a:solidFill>
                  <a:prstClr val="black"/>
                </a:solidFill>
              </a:rPr>
              <a:t>A.2. Exercise Projects Options</a:t>
            </a:r>
          </a:p>
          <a:p>
            <a:pPr lvl="0"/>
            <a:endParaRPr lang="en-US" sz="1200" dirty="0">
              <a:solidFill>
                <a:prstClr val="black"/>
              </a:solidFill>
            </a:endParaRPr>
          </a:p>
          <a:p>
            <a:pPr lvl="0"/>
            <a:r>
              <a:rPr lang="en-US" sz="1200" dirty="0">
                <a:solidFill>
                  <a:prstClr val="black"/>
                </a:solidFill>
              </a:rPr>
              <a:t>A.3. Exercise Projects Options’ Contextualization Examples</a:t>
            </a:r>
          </a:p>
          <a:p>
            <a:pPr lvl="0"/>
            <a:endParaRPr lang="en-US" sz="1200" dirty="0">
              <a:solidFill>
                <a:prstClr val="black"/>
              </a:solidFill>
            </a:endParaRPr>
          </a:p>
          <a:p>
            <a:pPr lvl="0"/>
            <a:r>
              <a:rPr lang="en-US" sz="1200" dirty="0">
                <a:solidFill>
                  <a:prstClr val="black"/>
                </a:solidFill>
              </a:rPr>
              <a:t>A.4. Toolkit Contextualization Example – </a:t>
            </a:r>
            <a:r>
              <a:rPr lang="en-US" sz="1200" i="1" dirty="0">
                <a:solidFill>
                  <a:prstClr val="black"/>
                </a:solidFill>
              </a:rPr>
              <a:t>Water is Life </a:t>
            </a:r>
            <a:r>
              <a:rPr lang="en-US" sz="1200" dirty="0">
                <a:solidFill>
                  <a:prstClr val="black"/>
                </a:solidFill>
              </a:rPr>
              <a:t>Project</a:t>
            </a:r>
          </a:p>
          <a:p>
            <a:pPr lvl="0"/>
            <a:endParaRPr lang="en-US" sz="1200" dirty="0">
              <a:solidFill>
                <a:prstClr val="black"/>
              </a:solidFill>
            </a:endParaRPr>
          </a:p>
          <a:p>
            <a:pPr lvl="0"/>
            <a:r>
              <a:rPr lang="en-US" sz="1200" dirty="0">
                <a:solidFill>
                  <a:prstClr val="black"/>
                </a:solidFill>
              </a:rPr>
              <a:t>A.5. Project Selection Checklist</a:t>
            </a:r>
          </a:p>
          <a:p>
            <a:pPr lvl="0"/>
            <a:endParaRPr lang="en-US" sz="1200" dirty="0">
              <a:solidFill>
                <a:prstClr val="black"/>
              </a:solidFill>
            </a:endParaRPr>
          </a:p>
          <a:p>
            <a:pPr lvl="0"/>
            <a:r>
              <a:rPr lang="en-US" sz="1200" dirty="0">
                <a:solidFill>
                  <a:prstClr val="black"/>
                </a:solidFill>
              </a:rPr>
              <a:t>A.6. IFERB Project Contextualization Examples</a:t>
            </a:r>
          </a:p>
          <a:p>
            <a:pPr lvl="0"/>
            <a:endParaRPr lang="en-US" sz="1200" dirty="0">
              <a:solidFill>
                <a:prstClr val="black"/>
              </a:solidFill>
            </a:endParaRPr>
          </a:p>
          <a:p>
            <a:pPr lvl="0"/>
            <a:r>
              <a:rPr lang="en-US" sz="1200" dirty="0">
                <a:solidFill>
                  <a:prstClr val="black"/>
                </a:solidFill>
              </a:rPr>
              <a:t>A.7. Original Project &amp; Contextualized Project Scripts</a:t>
            </a:r>
          </a:p>
          <a:p>
            <a:pPr lvl="0"/>
            <a:endParaRPr lang="en-US" sz="1200" dirty="0">
              <a:solidFill>
                <a:prstClr val="black"/>
              </a:solidFill>
            </a:endParaRPr>
          </a:p>
          <a:p>
            <a:pPr lvl="0"/>
            <a:r>
              <a:rPr lang="en-US" sz="1200" dirty="0">
                <a:solidFill>
                  <a:prstClr val="black"/>
                </a:solidFill>
              </a:rPr>
              <a:t>A.8. Extra Example for Project Selection &amp; Contextualization – Code Languages (Level 2)</a:t>
            </a:r>
          </a:p>
          <a:p>
            <a:pPr marL="742950" lvl="1" indent="-285750">
              <a:buFont typeface="Arial" panose="020B0604020202020204" pitchFamily="34" charset="0"/>
              <a:buChar char="•"/>
            </a:pPr>
            <a:endParaRPr lang="en-US" sz="1200" dirty="0"/>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p:txBody>
      </p:sp>
      <p:sp>
        <p:nvSpPr>
          <p:cNvPr id="6" name="Oval 5">
            <a:extLst>
              <a:ext uri="{FF2B5EF4-FFF2-40B4-BE49-F238E27FC236}">
                <a16:creationId xmlns:a16="http://schemas.microsoft.com/office/drawing/2014/main" id="{32E0B028-56DE-8840-AEAF-E928D3A179E1}"/>
              </a:ext>
            </a:extLst>
          </p:cNvPr>
          <p:cNvSpPr/>
          <p:nvPr/>
        </p:nvSpPr>
        <p:spPr>
          <a:xfrm>
            <a:off x="10176846" y="2577088"/>
            <a:ext cx="823664" cy="804054"/>
          </a:xfrm>
          <a:prstGeom prst="ellipse">
            <a:avLst/>
          </a:prstGeom>
          <a:solidFill>
            <a:srgbClr val="E5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BA5E6246-2EA8-6C4C-BFC3-50872A25B543}"/>
              </a:ext>
            </a:extLst>
          </p:cNvPr>
          <p:cNvSpPr/>
          <p:nvPr/>
        </p:nvSpPr>
        <p:spPr>
          <a:xfrm>
            <a:off x="11410240" y="1953578"/>
            <a:ext cx="638717" cy="623510"/>
          </a:xfrm>
          <a:prstGeom prst="ellipse">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009CFFC8-EA2C-0B4D-B627-3FB05463E36A}"/>
              </a:ext>
            </a:extLst>
          </p:cNvPr>
          <p:cNvSpPr/>
          <p:nvPr/>
        </p:nvSpPr>
        <p:spPr>
          <a:xfrm>
            <a:off x="11467686" y="3181502"/>
            <a:ext cx="377950" cy="368952"/>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BE87E1B-F272-FA4C-BFA8-CAD1F490039F}"/>
              </a:ext>
            </a:extLst>
          </p:cNvPr>
          <p:cNvSpPr/>
          <p:nvPr/>
        </p:nvSpPr>
        <p:spPr>
          <a:xfrm>
            <a:off x="10329245" y="641889"/>
            <a:ext cx="1121203" cy="1094509"/>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8136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A – Additional Reading </a:t>
            </a:r>
          </a:p>
        </p:txBody>
      </p:sp>
      <p:sp>
        <p:nvSpPr>
          <p:cNvPr id="75" name="Title 1">
            <a:extLst>
              <a:ext uri="{FF2B5EF4-FFF2-40B4-BE49-F238E27FC236}">
                <a16:creationId xmlns:a16="http://schemas.microsoft.com/office/drawing/2014/main" id="{A60EEFF7-6A8A-E548-8360-41754C83C8D0}"/>
              </a:ext>
            </a:extLst>
          </p:cNvPr>
          <p:cNvSpPr>
            <a:spLocks noGrp="1"/>
          </p:cNvSpPr>
          <p:nvPr>
            <p:ph type="title"/>
          </p:nvPr>
        </p:nvSpPr>
        <p:spPr>
          <a:xfrm>
            <a:off x="2124940" y="235549"/>
            <a:ext cx="5543186" cy="385763"/>
          </a:xfrm>
        </p:spPr>
        <p:txBody>
          <a:bodyPr>
            <a:normAutofit/>
          </a:bodyPr>
          <a:lstStyle/>
          <a:p>
            <a:r>
              <a:rPr lang="en-US" sz="1800" b="1" dirty="0">
                <a:solidFill>
                  <a:schemeClr val="tx1">
                    <a:lumMod val="75000"/>
                    <a:lumOff val="25000"/>
                  </a:schemeClr>
                </a:solidFill>
                <a:latin typeface="Lustria"/>
              </a:rPr>
              <a:t>A.1. IFERB Overview Document</a:t>
            </a:r>
          </a:p>
        </p:txBody>
      </p:sp>
      <p:sp>
        <p:nvSpPr>
          <p:cNvPr id="79" name="Rectangle 78">
            <a:extLst>
              <a:ext uri="{FF2B5EF4-FFF2-40B4-BE49-F238E27FC236}">
                <a16:creationId xmlns:a16="http://schemas.microsoft.com/office/drawing/2014/main" id="{FC5E50D0-094E-0340-8FEB-99CE619E51CE}"/>
              </a:ext>
            </a:extLst>
          </p:cNvPr>
          <p:cNvSpPr/>
          <p:nvPr/>
        </p:nvSpPr>
        <p:spPr>
          <a:xfrm>
            <a:off x="1996604" y="567525"/>
            <a:ext cx="9837682" cy="573875"/>
          </a:xfrm>
          <a:prstGeom prst="rect">
            <a:avLst/>
          </a:prstGeom>
        </p:spPr>
        <p:txBody>
          <a:bodyPr wrap="square">
            <a:spAutoFit/>
          </a:bodyPr>
          <a:lstStyle/>
          <a:p>
            <a:pPr marL="171450" lvl="0" indent="-171450">
              <a:lnSpc>
                <a:spcPct val="150000"/>
              </a:lnSpc>
              <a:buFont typeface="Wingdings" panose="05000000000000000000" pitchFamily="2" charset="2"/>
              <a:buChar char="§"/>
            </a:pPr>
            <a:r>
              <a:rPr lang="en-US" sz="1100" dirty="0">
                <a:solidFill>
                  <a:srgbClr val="1155CC"/>
                </a:solidFill>
                <a:hlinkClick r:id="rId2" action="ppaction://hlinkfile">
                  <a:extLst>
                    <a:ext uri="{A12FA001-AC4F-418D-AE19-62706E023703}">
                      <ahyp:hlinkClr xmlns:ahyp="http://schemas.microsoft.com/office/drawing/2018/hyperlinkcolor" val="tx"/>
                    </a:ext>
                  </a:extLst>
                </a:hlinkClick>
              </a:rPr>
              <a:t>Click here to directly  access PDF document: IFERB Overview Document.</a:t>
            </a:r>
            <a:r>
              <a:rPr lang="en-US" sz="1100" dirty="0">
                <a:solidFill>
                  <a:srgbClr val="1155CC"/>
                </a:solidFill>
              </a:rPr>
              <a:t> </a:t>
            </a:r>
          </a:p>
          <a:p>
            <a:pPr marL="171450" lvl="0" indent="-171450">
              <a:lnSpc>
                <a:spcPct val="150000"/>
              </a:lnSpc>
              <a:buFont typeface="Wingdings" panose="05000000000000000000" pitchFamily="2" charset="2"/>
              <a:buChar char="§"/>
            </a:pPr>
            <a:r>
              <a:rPr lang="en-US" sz="1100" dirty="0">
                <a:solidFill>
                  <a:prstClr val="black"/>
                </a:solidFill>
              </a:rPr>
              <a:t>You can also find (IFERB Overview Document) in the “Extra Documents” folder of this Toolkit Package.</a:t>
            </a:r>
          </a:p>
        </p:txBody>
      </p:sp>
      <p:sp>
        <p:nvSpPr>
          <p:cNvPr id="87" name="Title 1">
            <a:extLst>
              <a:ext uri="{FF2B5EF4-FFF2-40B4-BE49-F238E27FC236}">
                <a16:creationId xmlns:a16="http://schemas.microsoft.com/office/drawing/2014/main" id="{34EEB3DB-E8DE-C94A-B1A3-103D81A37986}"/>
              </a:ext>
            </a:extLst>
          </p:cNvPr>
          <p:cNvSpPr txBox="1">
            <a:spLocks/>
          </p:cNvSpPr>
          <p:nvPr/>
        </p:nvSpPr>
        <p:spPr>
          <a:xfrm>
            <a:off x="2124940" y="1357914"/>
            <a:ext cx="3570535" cy="438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chemeClr val="tx1">
                    <a:lumMod val="75000"/>
                    <a:lumOff val="25000"/>
                  </a:schemeClr>
                </a:solidFill>
                <a:latin typeface="Lustria"/>
              </a:rPr>
              <a:t>A.2. Exercise Projects Options</a:t>
            </a:r>
          </a:p>
        </p:txBody>
      </p:sp>
      <p:grpSp>
        <p:nvGrpSpPr>
          <p:cNvPr id="73" name="Group 72">
            <a:extLst>
              <a:ext uri="{FF2B5EF4-FFF2-40B4-BE49-F238E27FC236}">
                <a16:creationId xmlns:a16="http://schemas.microsoft.com/office/drawing/2014/main" id="{6E773E75-BF0C-E945-8887-1E1D865F67E2}"/>
              </a:ext>
            </a:extLst>
          </p:cNvPr>
          <p:cNvGrpSpPr/>
          <p:nvPr/>
        </p:nvGrpSpPr>
        <p:grpSpPr>
          <a:xfrm>
            <a:off x="2114046" y="2372424"/>
            <a:ext cx="11335736" cy="2002871"/>
            <a:chOff x="2114046" y="2143818"/>
            <a:chExt cx="11335736" cy="2002871"/>
          </a:xfrm>
        </p:grpSpPr>
        <p:sp>
          <p:nvSpPr>
            <p:cNvPr id="88" name="Rectangle 87">
              <a:extLst>
                <a:ext uri="{FF2B5EF4-FFF2-40B4-BE49-F238E27FC236}">
                  <a16:creationId xmlns:a16="http://schemas.microsoft.com/office/drawing/2014/main" id="{505F0E3E-0A8E-6B4D-8FB0-A91F812D1181}"/>
                </a:ext>
              </a:extLst>
            </p:cNvPr>
            <p:cNvSpPr/>
            <p:nvPr/>
          </p:nvSpPr>
          <p:spPr>
            <a:xfrm>
              <a:off x="2114046" y="2180443"/>
              <a:ext cx="11335736" cy="1962179"/>
            </a:xfrm>
            <a:prstGeom prst="rect">
              <a:avLst/>
            </a:prstGeom>
            <a:solidFill>
              <a:srgbClr val="F6F2E4"/>
            </a:solidFill>
            <a:ln>
              <a:solidFill>
                <a:srgbClr val="F6E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Content Placeholder 2">
              <a:extLst>
                <a:ext uri="{FF2B5EF4-FFF2-40B4-BE49-F238E27FC236}">
                  <a16:creationId xmlns:a16="http://schemas.microsoft.com/office/drawing/2014/main" id="{BBFEA03A-46A2-014C-BBB3-2A28DBE5769A}"/>
                </a:ext>
              </a:extLst>
            </p:cNvPr>
            <p:cNvSpPr txBox="1">
              <a:spLocks/>
            </p:cNvSpPr>
            <p:nvPr/>
          </p:nvSpPr>
          <p:spPr>
            <a:xfrm>
              <a:off x="3582366" y="2929166"/>
              <a:ext cx="1616125" cy="700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hlinkClick r:id="rId3" action="ppaction://hlinkfile"/>
                </a:rPr>
                <a:t>Click to access PDF document:  My Pop-up Restaurant (Level 1)</a:t>
              </a:r>
              <a:br>
                <a:rPr lang="en-US" sz="1050" dirty="0"/>
              </a:br>
              <a:endParaRPr lang="en-US" sz="1050" dirty="0"/>
            </a:p>
          </p:txBody>
        </p:sp>
        <p:sp>
          <p:nvSpPr>
            <p:cNvPr id="90" name="TextBox 89">
              <a:extLst>
                <a:ext uri="{FF2B5EF4-FFF2-40B4-BE49-F238E27FC236}">
                  <a16:creationId xmlns:a16="http://schemas.microsoft.com/office/drawing/2014/main" id="{221418A4-D151-6445-9AF3-B116222EA347}"/>
                </a:ext>
              </a:extLst>
            </p:cNvPr>
            <p:cNvSpPr txBox="1"/>
            <p:nvPr/>
          </p:nvSpPr>
          <p:spPr>
            <a:xfrm>
              <a:off x="3582366" y="2143818"/>
              <a:ext cx="1722026" cy="646331"/>
            </a:xfrm>
            <a:prstGeom prst="rect">
              <a:avLst/>
            </a:prstGeom>
            <a:noFill/>
          </p:spPr>
          <p:txBody>
            <a:bodyPr wrap="square" rtlCol="0">
              <a:spAutoFit/>
            </a:bodyPr>
            <a:lstStyle/>
            <a:p>
              <a:r>
                <a:rPr lang="en-US" sz="1200" b="1" dirty="0">
                  <a:solidFill>
                    <a:schemeClr val="tx1">
                      <a:lumMod val="85000"/>
                      <a:lumOff val="15000"/>
                    </a:schemeClr>
                  </a:solidFill>
                </a:rPr>
                <a:t>Option 1: </a:t>
              </a:r>
              <a:br>
                <a:rPr lang="en-US" sz="1200" b="1" dirty="0">
                  <a:solidFill>
                    <a:schemeClr val="tx1">
                      <a:lumMod val="85000"/>
                      <a:lumOff val="15000"/>
                    </a:schemeClr>
                  </a:solidFill>
                </a:rPr>
              </a:br>
              <a:r>
                <a:rPr lang="en-US" sz="1200" b="1" dirty="0">
                  <a:solidFill>
                    <a:schemeClr val="tx1">
                      <a:lumMod val="85000"/>
                      <a:lumOff val="15000"/>
                    </a:schemeClr>
                  </a:solidFill>
                </a:rPr>
                <a:t>MY POP-UP RESTAURANT (LEVEL 1)</a:t>
              </a:r>
            </a:p>
          </p:txBody>
        </p:sp>
        <p:pic>
          <p:nvPicPr>
            <p:cNvPr id="91" name="Picture 90">
              <a:extLst>
                <a:ext uri="{FF2B5EF4-FFF2-40B4-BE49-F238E27FC236}">
                  <a16:creationId xmlns:a16="http://schemas.microsoft.com/office/drawing/2014/main" id="{1B74A941-A807-3045-9ED9-464DB3312780}"/>
                </a:ext>
              </a:extLst>
            </p:cNvPr>
            <p:cNvPicPr>
              <a:picLocks noChangeAspect="1"/>
            </p:cNvPicPr>
            <p:nvPr/>
          </p:nvPicPr>
          <p:blipFill rotWithShape="1">
            <a:blip r:embed="rId4"/>
            <a:srcRect l="5964" t="17958" r="74902" b="31687"/>
            <a:stretch/>
          </p:blipFill>
          <p:spPr>
            <a:xfrm>
              <a:off x="2174451" y="2168933"/>
              <a:ext cx="1307985" cy="1936231"/>
            </a:xfrm>
            <a:prstGeom prst="rect">
              <a:avLst/>
            </a:prstGeom>
            <a:ln>
              <a:noFill/>
            </a:ln>
          </p:spPr>
        </p:pic>
        <p:pic>
          <p:nvPicPr>
            <p:cNvPr id="92" name="Picture 91">
              <a:extLst>
                <a:ext uri="{FF2B5EF4-FFF2-40B4-BE49-F238E27FC236}">
                  <a16:creationId xmlns:a16="http://schemas.microsoft.com/office/drawing/2014/main" id="{BF3E939B-766E-4546-BBD9-31980A96A8A9}"/>
                </a:ext>
              </a:extLst>
            </p:cNvPr>
            <p:cNvPicPr>
              <a:picLocks noChangeAspect="1"/>
            </p:cNvPicPr>
            <p:nvPr/>
          </p:nvPicPr>
          <p:blipFill rotWithShape="1">
            <a:blip r:embed="rId5"/>
            <a:srcRect l="6646" t="26574" r="75355" b="39052"/>
            <a:stretch/>
          </p:blipFill>
          <p:spPr>
            <a:xfrm>
              <a:off x="5742080" y="2174096"/>
              <a:ext cx="1754516" cy="1972593"/>
            </a:xfrm>
            <a:prstGeom prst="rect">
              <a:avLst/>
            </a:prstGeom>
            <a:noFill/>
            <a:ln>
              <a:solidFill>
                <a:schemeClr val="bg2">
                  <a:lumMod val="75000"/>
                </a:schemeClr>
              </a:solidFill>
            </a:ln>
          </p:spPr>
        </p:pic>
        <p:sp>
          <p:nvSpPr>
            <p:cNvPr id="94" name="Content Placeholder 2">
              <a:extLst>
                <a:ext uri="{FF2B5EF4-FFF2-40B4-BE49-F238E27FC236}">
                  <a16:creationId xmlns:a16="http://schemas.microsoft.com/office/drawing/2014/main" id="{548F1FFA-8855-7642-9914-92BF7C73EE98}"/>
                </a:ext>
              </a:extLst>
            </p:cNvPr>
            <p:cNvSpPr txBox="1">
              <a:spLocks/>
            </p:cNvSpPr>
            <p:nvPr/>
          </p:nvSpPr>
          <p:spPr>
            <a:xfrm>
              <a:off x="7551418" y="2949950"/>
              <a:ext cx="1616125" cy="700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hlinkClick r:id="rId6" action="ppaction://hlinkfile"/>
                </a:rPr>
                <a:t>Click to access PDF document:  Shadow Play (Level 2)</a:t>
              </a:r>
              <a:endParaRPr lang="en-US" sz="1050" dirty="0"/>
            </a:p>
          </p:txBody>
        </p:sp>
        <p:sp>
          <p:nvSpPr>
            <p:cNvPr id="95" name="TextBox 94">
              <a:extLst>
                <a:ext uri="{FF2B5EF4-FFF2-40B4-BE49-F238E27FC236}">
                  <a16:creationId xmlns:a16="http://schemas.microsoft.com/office/drawing/2014/main" id="{ED2611B1-9FDB-F54B-ABDC-BEB53A1ED3CA}"/>
                </a:ext>
              </a:extLst>
            </p:cNvPr>
            <p:cNvSpPr txBox="1"/>
            <p:nvPr/>
          </p:nvSpPr>
          <p:spPr>
            <a:xfrm>
              <a:off x="7551418" y="2164602"/>
              <a:ext cx="1722026" cy="830997"/>
            </a:xfrm>
            <a:prstGeom prst="rect">
              <a:avLst/>
            </a:prstGeom>
            <a:noFill/>
          </p:spPr>
          <p:txBody>
            <a:bodyPr wrap="square" rtlCol="0">
              <a:spAutoFit/>
            </a:bodyPr>
            <a:lstStyle/>
            <a:p>
              <a:r>
                <a:rPr lang="en-US" sz="1200" b="1" dirty="0">
                  <a:solidFill>
                    <a:schemeClr val="tx1">
                      <a:lumMod val="85000"/>
                      <a:lumOff val="15000"/>
                    </a:schemeClr>
                  </a:solidFill>
                </a:rPr>
                <a:t>Option 2: </a:t>
              </a:r>
              <a:br>
                <a:rPr lang="en-US" sz="1200" b="1" dirty="0">
                  <a:solidFill>
                    <a:schemeClr val="tx1">
                      <a:lumMod val="85000"/>
                      <a:lumOff val="15000"/>
                    </a:schemeClr>
                  </a:solidFill>
                </a:rPr>
              </a:br>
              <a:r>
                <a:rPr lang="en-US" sz="1200" b="1" dirty="0">
                  <a:solidFill>
                    <a:schemeClr val="tx1">
                      <a:lumMod val="85000"/>
                      <a:lumOff val="15000"/>
                    </a:schemeClr>
                  </a:solidFill>
                </a:rPr>
                <a:t>SHADOW PLAY</a:t>
              </a:r>
              <a:br>
                <a:rPr lang="en-US" sz="1200" b="1" dirty="0">
                  <a:solidFill>
                    <a:schemeClr val="tx1">
                      <a:lumMod val="85000"/>
                      <a:lumOff val="15000"/>
                    </a:schemeClr>
                  </a:solidFill>
                </a:rPr>
              </a:br>
              <a:r>
                <a:rPr lang="en-US" sz="1200" b="1" dirty="0">
                  <a:solidFill>
                    <a:schemeClr val="tx1">
                      <a:lumMod val="85000"/>
                      <a:lumOff val="15000"/>
                    </a:schemeClr>
                  </a:solidFill>
                </a:rPr>
                <a:t>(LEVEL 2)</a:t>
              </a:r>
            </a:p>
            <a:p>
              <a:endParaRPr lang="en-US" sz="1200" b="1" dirty="0">
                <a:solidFill>
                  <a:schemeClr val="tx1">
                    <a:lumMod val="85000"/>
                    <a:lumOff val="15000"/>
                  </a:schemeClr>
                </a:solidFill>
              </a:endParaRPr>
            </a:p>
          </p:txBody>
        </p:sp>
        <p:pic>
          <p:nvPicPr>
            <p:cNvPr id="96" name="Picture 95">
              <a:extLst>
                <a:ext uri="{FF2B5EF4-FFF2-40B4-BE49-F238E27FC236}">
                  <a16:creationId xmlns:a16="http://schemas.microsoft.com/office/drawing/2014/main" id="{148D4B1D-80BA-DE4C-87EC-C5EBD304A1DD}"/>
                </a:ext>
              </a:extLst>
            </p:cNvPr>
            <p:cNvPicPr>
              <a:picLocks noChangeAspect="1"/>
            </p:cNvPicPr>
            <p:nvPr/>
          </p:nvPicPr>
          <p:blipFill rotWithShape="1">
            <a:blip r:embed="rId7"/>
            <a:srcRect l="6428" t="25340" r="75422" b="40878"/>
            <a:stretch/>
          </p:blipFill>
          <p:spPr>
            <a:xfrm>
              <a:off x="9569749" y="2187602"/>
              <a:ext cx="1867286" cy="1955020"/>
            </a:xfrm>
            <a:prstGeom prst="rect">
              <a:avLst/>
            </a:prstGeom>
            <a:ln>
              <a:solidFill>
                <a:schemeClr val="bg2">
                  <a:lumMod val="75000"/>
                </a:schemeClr>
              </a:solidFill>
            </a:ln>
          </p:spPr>
        </p:pic>
        <p:sp>
          <p:nvSpPr>
            <p:cNvPr id="98" name="TextBox 97">
              <a:extLst>
                <a:ext uri="{FF2B5EF4-FFF2-40B4-BE49-F238E27FC236}">
                  <a16:creationId xmlns:a16="http://schemas.microsoft.com/office/drawing/2014/main" id="{EA18FF3C-96F5-0048-AE1B-62235CB9B33E}"/>
                </a:ext>
              </a:extLst>
            </p:cNvPr>
            <p:cNvSpPr txBox="1"/>
            <p:nvPr/>
          </p:nvSpPr>
          <p:spPr>
            <a:xfrm>
              <a:off x="11526579" y="2171582"/>
              <a:ext cx="1722026" cy="830997"/>
            </a:xfrm>
            <a:prstGeom prst="rect">
              <a:avLst/>
            </a:prstGeom>
            <a:noFill/>
          </p:spPr>
          <p:txBody>
            <a:bodyPr wrap="square" rtlCol="0">
              <a:spAutoFit/>
            </a:bodyPr>
            <a:lstStyle/>
            <a:p>
              <a:r>
                <a:rPr lang="en-US" sz="1200" b="1" dirty="0">
                  <a:solidFill>
                    <a:schemeClr val="tx1">
                      <a:lumMod val="85000"/>
                      <a:lumOff val="15000"/>
                    </a:schemeClr>
                  </a:solidFill>
                </a:rPr>
                <a:t>Option 3:</a:t>
              </a:r>
              <a:br>
                <a:rPr lang="en-US" sz="1200" b="1" dirty="0">
                  <a:solidFill>
                    <a:schemeClr val="tx1">
                      <a:lumMod val="85000"/>
                      <a:lumOff val="15000"/>
                    </a:schemeClr>
                  </a:solidFill>
                </a:rPr>
              </a:br>
              <a:r>
                <a:rPr lang="en-US" sz="1200" b="1" dirty="0">
                  <a:solidFill>
                    <a:schemeClr val="tx1">
                      <a:lumMod val="85000"/>
                      <a:lumOff val="15000"/>
                    </a:schemeClr>
                  </a:solidFill>
                </a:rPr>
                <a:t>WHY ALL THE PLASTIC? (LEVEL 3)</a:t>
              </a:r>
            </a:p>
            <a:p>
              <a:endParaRPr lang="en-US" sz="1200" b="1" dirty="0">
                <a:solidFill>
                  <a:schemeClr val="tx1">
                    <a:lumMod val="85000"/>
                    <a:lumOff val="15000"/>
                  </a:schemeClr>
                </a:solidFill>
              </a:endParaRPr>
            </a:p>
          </p:txBody>
        </p:sp>
        <p:sp>
          <p:nvSpPr>
            <p:cNvPr id="3" name="Rectangle 2">
              <a:extLst>
                <a:ext uri="{FF2B5EF4-FFF2-40B4-BE49-F238E27FC236}">
                  <a16:creationId xmlns:a16="http://schemas.microsoft.com/office/drawing/2014/main" id="{06CF3B46-043F-724D-9B31-5763F1A3C471}"/>
                </a:ext>
              </a:extLst>
            </p:cNvPr>
            <p:cNvSpPr/>
            <p:nvPr/>
          </p:nvSpPr>
          <p:spPr>
            <a:xfrm>
              <a:off x="11526579" y="2929166"/>
              <a:ext cx="1722026" cy="577081"/>
            </a:xfrm>
            <a:prstGeom prst="rect">
              <a:avLst/>
            </a:prstGeom>
          </p:spPr>
          <p:txBody>
            <a:bodyPr wrap="square">
              <a:spAutoFit/>
            </a:bodyPr>
            <a:lstStyle/>
            <a:p>
              <a:r>
                <a:rPr lang="en-US" sz="1050" dirty="0">
                  <a:hlinkClick r:id="rId8" action="ppaction://hlinkfile"/>
                </a:rPr>
                <a:t>Click to access PDF document: Why All The Plastic? (Level 3)</a:t>
              </a:r>
              <a:endParaRPr lang="en-US" sz="1050" dirty="0"/>
            </a:p>
          </p:txBody>
        </p:sp>
      </p:grpSp>
      <p:sp>
        <p:nvSpPr>
          <p:cNvPr id="99" name="Title 1">
            <a:extLst>
              <a:ext uri="{FF2B5EF4-FFF2-40B4-BE49-F238E27FC236}">
                <a16:creationId xmlns:a16="http://schemas.microsoft.com/office/drawing/2014/main" id="{EE9D04EF-E49A-EC45-9265-F412110CF01D}"/>
              </a:ext>
            </a:extLst>
          </p:cNvPr>
          <p:cNvSpPr txBox="1">
            <a:spLocks/>
          </p:cNvSpPr>
          <p:nvPr/>
        </p:nvSpPr>
        <p:spPr>
          <a:xfrm>
            <a:off x="2114046" y="4409175"/>
            <a:ext cx="10515600" cy="385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chemeClr val="tx1">
                    <a:lumMod val="75000"/>
                    <a:lumOff val="25000"/>
                  </a:schemeClr>
                </a:solidFill>
                <a:latin typeface="Lustria"/>
              </a:rPr>
              <a:t>A.3. Exercise Projects Options’ Contextualization Examples</a:t>
            </a:r>
          </a:p>
        </p:txBody>
      </p:sp>
      <p:grpSp>
        <p:nvGrpSpPr>
          <p:cNvPr id="69" name="Group 68">
            <a:extLst>
              <a:ext uri="{FF2B5EF4-FFF2-40B4-BE49-F238E27FC236}">
                <a16:creationId xmlns:a16="http://schemas.microsoft.com/office/drawing/2014/main" id="{187BA0B9-FAE6-1B45-A797-B998DEF1DD50}"/>
              </a:ext>
            </a:extLst>
          </p:cNvPr>
          <p:cNvGrpSpPr/>
          <p:nvPr/>
        </p:nvGrpSpPr>
        <p:grpSpPr>
          <a:xfrm>
            <a:off x="2114350" y="4830137"/>
            <a:ext cx="11335431" cy="2436956"/>
            <a:chOff x="2114350" y="4515805"/>
            <a:chExt cx="11335431" cy="2436956"/>
          </a:xfrm>
        </p:grpSpPr>
        <p:sp>
          <p:nvSpPr>
            <p:cNvPr id="100" name="Rectangle 99">
              <a:extLst>
                <a:ext uri="{FF2B5EF4-FFF2-40B4-BE49-F238E27FC236}">
                  <a16:creationId xmlns:a16="http://schemas.microsoft.com/office/drawing/2014/main" id="{5E29CFA4-E83D-C142-89D7-86AAC236988A}"/>
                </a:ext>
              </a:extLst>
            </p:cNvPr>
            <p:cNvSpPr/>
            <p:nvPr/>
          </p:nvSpPr>
          <p:spPr>
            <a:xfrm>
              <a:off x="2114350" y="4515805"/>
              <a:ext cx="11335431" cy="2436956"/>
            </a:xfrm>
            <a:prstGeom prst="rect">
              <a:avLst/>
            </a:prstGeom>
            <a:solidFill>
              <a:srgbClr val="F6F2E4"/>
            </a:solidFill>
            <a:ln>
              <a:solidFill>
                <a:srgbClr val="F6E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extBox 100">
              <a:extLst>
                <a:ext uri="{FF2B5EF4-FFF2-40B4-BE49-F238E27FC236}">
                  <a16:creationId xmlns:a16="http://schemas.microsoft.com/office/drawing/2014/main" id="{D3F6E9C0-4818-E64B-AC54-92F1589D1713}"/>
                </a:ext>
              </a:extLst>
            </p:cNvPr>
            <p:cNvSpPr txBox="1"/>
            <p:nvPr/>
          </p:nvSpPr>
          <p:spPr>
            <a:xfrm>
              <a:off x="3506166" y="4643395"/>
              <a:ext cx="1947878" cy="646331"/>
            </a:xfrm>
            <a:prstGeom prst="rect">
              <a:avLst/>
            </a:prstGeom>
            <a:noFill/>
          </p:spPr>
          <p:txBody>
            <a:bodyPr wrap="square" rtlCol="0">
              <a:spAutoFit/>
            </a:bodyPr>
            <a:lstStyle/>
            <a:p>
              <a:r>
                <a:rPr lang="en-US" sz="1200" b="1" dirty="0">
                  <a:solidFill>
                    <a:schemeClr val="tx1">
                      <a:lumMod val="85000"/>
                      <a:lumOff val="15000"/>
                    </a:schemeClr>
                  </a:solidFill>
                </a:rPr>
                <a:t>Option 1: </a:t>
              </a:r>
              <a:br>
                <a:rPr lang="en-US" sz="1200" b="1" dirty="0">
                  <a:solidFill>
                    <a:schemeClr val="tx1">
                      <a:lumMod val="85000"/>
                      <a:lumOff val="15000"/>
                    </a:schemeClr>
                  </a:solidFill>
                </a:rPr>
              </a:br>
              <a:r>
                <a:rPr lang="en-US" sz="1200" b="1" dirty="0">
                  <a:solidFill>
                    <a:schemeClr val="tx1">
                      <a:lumMod val="85000"/>
                      <a:lumOff val="15000"/>
                    </a:schemeClr>
                  </a:solidFill>
                </a:rPr>
                <a:t>MY POP-UP RESTAURANT (LEVEL 1)</a:t>
              </a:r>
            </a:p>
          </p:txBody>
        </p:sp>
        <p:sp>
          <p:nvSpPr>
            <p:cNvPr id="102" name="TextBox 101">
              <a:extLst>
                <a:ext uri="{FF2B5EF4-FFF2-40B4-BE49-F238E27FC236}">
                  <a16:creationId xmlns:a16="http://schemas.microsoft.com/office/drawing/2014/main" id="{8BE98AE9-4339-7B4B-9B4C-D5CC8EC85ACA}"/>
                </a:ext>
              </a:extLst>
            </p:cNvPr>
            <p:cNvSpPr txBox="1"/>
            <p:nvPr/>
          </p:nvSpPr>
          <p:spPr>
            <a:xfrm>
              <a:off x="7598958" y="4701270"/>
              <a:ext cx="1947877" cy="830997"/>
            </a:xfrm>
            <a:prstGeom prst="rect">
              <a:avLst/>
            </a:prstGeom>
            <a:noFill/>
          </p:spPr>
          <p:txBody>
            <a:bodyPr wrap="square" rtlCol="0">
              <a:spAutoFit/>
            </a:bodyPr>
            <a:lstStyle/>
            <a:p>
              <a:r>
                <a:rPr lang="en-US" sz="1200" b="1" dirty="0">
                  <a:solidFill>
                    <a:schemeClr val="tx1">
                      <a:lumMod val="85000"/>
                      <a:lumOff val="15000"/>
                    </a:schemeClr>
                  </a:solidFill>
                </a:rPr>
                <a:t>Option 2: </a:t>
              </a:r>
              <a:br>
                <a:rPr lang="en-US" sz="1200" b="1" dirty="0">
                  <a:solidFill>
                    <a:schemeClr val="tx1">
                      <a:lumMod val="85000"/>
                      <a:lumOff val="15000"/>
                    </a:schemeClr>
                  </a:solidFill>
                </a:rPr>
              </a:br>
              <a:r>
                <a:rPr lang="en-US" sz="1200" b="1" dirty="0">
                  <a:solidFill>
                    <a:schemeClr val="tx1">
                      <a:lumMod val="85000"/>
                      <a:lumOff val="15000"/>
                    </a:schemeClr>
                  </a:solidFill>
                </a:rPr>
                <a:t>SHADOW PLAY </a:t>
              </a:r>
              <a:br>
                <a:rPr lang="en-US" sz="1200" b="1" dirty="0">
                  <a:solidFill>
                    <a:schemeClr val="tx1">
                      <a:lumMod val="85000"/>
                      <a:lumOff val="15000"/>
                    </a:schemeClr>
                  </a:solidFill>
                </a:rPr>
              </a:br>
              <a:r>
                <a:rPr lang="en-US" sz="1200" b="1" dirty="0">
                  <a:solidFill>
                    <a:schemeClr val="tx1">
                      <a:lumMod val="85000"/>
                      <a:lumOff val="15000"/>
                    </a:schemeClr>
                  </a:solidFill>
                </a:rPr>
                <a:t>(LEVEL 2)</a:t>
              </a:r>
            </a:p>
            <a:p>
              <a:endParaRPr lang="en-US" sz="1200" b="1" dirty="0">
                <a:solidFill>
                  <a:schemeClr val="tx1">
                    <a:lumMod val="85000"/>
                    <a:lumOff val="15000"/>
                  </a:schemeClr>
                </a:solidFill>
              </a:endParaRPr>
            </a:p>
          </p:txBody>
        </p:sp>
        <p:sp>
          <p:nvSpPr>
            <p:cNvPr id="103" name="TextBox 102">
              <a:extLst>
                <a:ext uri="{FF2B5EF4-FFF2-40B4-BE49-F238E27FC236}">
                  <a16:creationId xmlns:a16="http://schemas.microsoft.com/office/drawing/2014/main" id="{31C2BE5E-F11B-C84C-9264-F0166BFEC559}"/>
                </a:ext>
              </a:extLst>
            </p:cNvPr>
            <p:cNvSpPr txBox="1"/>
            <p:nvPr/>
          </p:nvSpPr>
          <p:spPr>
            <a:xfrm>
              <a:off x="11497589" y="4623973"/>
              <a:ext cx="1722026" cy="830997"/>
            </a:xfrm>
            <a:prstGeom prst="rect">
              <a:avLst/>
            </a:prstGeom>
            <a:noFill/>
          </p:spPr>
          <p:txBody>
            <a:bodyPr wrap="square" rtlCol="0">
              <a:spAutoFit/>
            </a:bodyPr>
            <a:lstStyle/>
            <a:p>
              <a:r>
                <a:rPr lang="en-US" sz="1200" b="1" dirty="0">
                  <a:solidFill>
                    <a:schemeClr val="tx1">
                      <a:lumMod val="85000"/>
                      <a:lumOff val="15000"/>
                    </a:schemeClr>
                  </a:solidFill>
                </a:rPr>
                <a:t>Option 3:</a:t>
              </a:r>
              <a:br>
                <a:rPr lang="en-US" sz="1200" b="1" dirty="0">
                  <a:solidFill>
                    <a:schemeClr val="tx1">
                      <a:lumMod val="85000"/>
                      <a:lumOff val="15000"/>
                    </a:schemeClr>
                  </a:solidFill>
                </a:rPr>
              </a:br>
              <a:r>
                <a:rPr lang="en-US" sz="1200" b="1" dirty="0">
                  <a:solidFill>
                    <a:schemeClr val="tx1">
                      <a:lumMod val="85000"/>
                      <a:lumOff val="15000"/>
                    </a:schemeClr>
                  </a:solidFill>
                </a:rPr>
                <a:t>WHY ALL THE PLASTIC? (LEVEL 3)</a:t>
              </a:r>
            </a:p>
            <a:p>
              <a:endParaRPr lang="en-US" sz="1200" b="1" dirty="0">
                <a:solidFill>
                  <a:schemeClr val="tx1">
                    <a:lumMod val="85000"/>
                    <a:lumOff val="15000"/>
                  </a:schemeClr>
                </a:solidFill>
              </a:endParaRPr>
            </a:p>
          </p:txBody>
        </p:sp>
        <p:pic>
          <p:nvPicPr>
            <p:cNvPr id="104" name="Picture 103">
              <a:extLst>
                <a:ext uri="{FF2B5EF4-FFF2-40B4-BE49-F238E27FC236}">
                  <a16:creationId xmlns:a16="http://schemas.microsoft.com/office/drawing/2014/main" id="{2C9EE3C2-42BC-E44D-AA89-B2B3C9CDA84B}"/>
                </a:ext>
              </a:extLst>
            </p:cNvPr>
            <p:cNvPicPr>
              <a:picLocks noChangeAspect="1"/>
            </p:cNvPicPr>
            <p:nvPr/>
          </p:nvPicPr>
          <p:blipFill rotWithShape="1">
            <a:blip r:embed="rId4"/>
            <a:srcRect l="5964" t="17958" r="74902" b="31687"/>
            <a:stretch/>
          </p:blipFill>
          <p:spPr>
            <a:xfrm>
              <a:off x="2184567" y="4840888"/>
              <a:ext cx="1281304" cy="1896734"/>
            </a:xfrm>
            <a:prstGeom prst="rect">
              <a:avLst/>
            </a:prstGeom>
            <a:ln>
              <a:noFill/>
            </a:ln>
          </p:spPr>
        </p:pic>
        <p:pic>
          <p:nvPicPr>
            <p:cNvPr id="105" name="Picture 104">
              <a:extLst>
                <a:ext uri="{FF2B5EF4-FFF2-40B4-BE49-F238E27FC236}">
                  <a16:creationId xmlns:a16="http://schemas.microsoft.com/office/drawing/2014/main" id="{44834585-899D-3F4B-B36C-5B11F0774734}"/>
                </a:ext>
              </a:extLst>
            </p:cNvPr>
            <p:cNvPicPr>
              <a:picLocks noChangeAspect="1"/>
            </p:cNvPicPr>
            <p:nvPr/>
          </p:nvPicPr>
          <p:blipFill rotWithShape="1">
            <a:blip r:embed="rId5"/>
            <a:srcRect l="6646" t="26574" r="75355" b="39052"/>
            <a:stretch/>
          </p:blipFill>
          <p:spPr>
            <a:xfrm>
              <a:off x="5774570" y="4766250"/>
              <a:ext cx="1722026" cy="1936065"/>
            </a:xfrm>
            <a:prstGeom prst="rect">
              <a:avLst/>
            </a:prstGeom>
            <a:noFill/>
            <a:ln>
              <a:solidFill>
                <a:schemeClr val="bg2">
                  <a:lumMod val="75000"/>
                </a:schemeClr>
              </a:solidFill>
            </a:ln>
          </p:spPr>
        </p:pic>
        <p:pic>
          <p:nvPicPr>
            <p:cNvPr id="106" name="Picture 105">
              <a:extLst>
                <a:ext uri="{FF2B5EF4-FFF2-40B4-BE49-F238E27FC236}">
                  <a16:creationId xmlns:a16="http://schemas.microsoft.com/office/drawing/2014/main" id="{930A9C5D-F74D-5741-83D2-B9B8A7526233}"/>
                </a:ext>
              </a:extLst>
            </p:cNvPr>
            <p:cNvPicPr>
              <a:picLocks noChangeAspect="1"/>
            </p:cNvPicPr>
            <p:nvPr/>
          </p:nvPicPr>
          <p:blipFill rotWithShape="1">
            <a:blip r:embed="rId7"/>
            <a:srcRect l="6428" t="25340" r="75422" b="40878"/>
            <a:stretch/>
          </p:blipFill>
          <p:spPr>
            <a:xfrm>
              <a:off x="9573452" y="4783498"/>
              <a:ext cx="1832708" cy="1918817"/>
            </a:xfrm>
            <a:prstGeom prst="rect">
              <a:avLst/>
            </a:prstGeom>
            <a:ln>
              <a:solidFill>
                <a:schemeClr val="bg2">
                  <a:lumMod val="75000"/>
                </a:schemeClr>
              </a:solidFill>
            </a:ln>
          </p:spPr>
        </p:pic>
        <p:sp>
          <p:nvSpPr>
            <p:cNvPr id="6" name="Rectangle 5">
              <a:extLst>
                <a:ext uri="{FF2B5EF4-FFF2-40B4-BE49-F238E27FC236}">
                  <a16:creationId xmlns:a16="http://schemas.microsoft.com/office/drawing/2014/main" id="{D6936C92-4EEC-CC46-B8C9-5F483B223062}"/>
                </a:ext>
              </a:extLst>
            </p:cNvPr>
            <p:cNvSpPr/>
            <p:nvPr/>
          </p:nvSpPr>
          <p:spPr>
            <a:xfrm>
              <a:off x="3516810" y="5289726"/>
              <a:ext cx="2161696" cy="1520481"/>
            </a:xfrm>
            <a:prstGeom prst="rect">
              <a:avLst/>
            </a:prstGeom>
          </p:spPr>
          <p:txBody>
            <a:bodyPr wrap="square">
              <a:spAutoFit/>
            </a:bodyPr>
            <a:lstStyle/>
            <a:p>
              <a:pPr lvl="0">
                <a:lnSpc>
                  <a:spcPct val="150000"/>
                </a:lnSpc>
              </a:pPr>
              <a:r>
                <a:rPr lang="en-US" sz="1050" u="sng" dirty="0">
                  <a:solidFill>
                    <a:prstClr val="black"/>
                  </a:solidFill>
                  <a:latin typeface="Arial" panose="020B0604020202020204" pitchFamily="34" charset="0"/>
                </a:rPr>
                <a:t>Part 1 - </a:t>
              </a:r>
              <a:r>
                <a:rPr lang="en-US" sz="1050" u="sng" dirty="0">
                  <a:solidFill>
                    <a:srgbClr val="1155CC"/>
                  </a:solidFill>
                  <a:latin typeface="Arial" panose="020B0604020202020204" pitchFamily="34" charset="0"/>
                  <a:hlinkClick r:id="rId9">
                    <a:extLst>
                      <a:ext uri="{A12FA001-AC4F-418D-AE19-62706E023703}">
                        <ahyp:hlinkClr xmlns:ahyp="http://schemas.microsoft.com/office/drawing/2018/hyperlinkcolor" val="tx"/>
                      </a:ext>
                    </a:extLst>
                  </a:hlinkClick>
                </a:rPr>
                <a:t>https://bit.ly/32U2fwR</a:t>
              </a:r>
              <a:endParaRPr lang="en-US" sz="1050" dirty="0">
                <a:solidFill>
                  <a:prstClr val="black"/>
                </a:solidFill>
              </a:endParaRPr>
            </a:p>
            <a:p>
              <a:pPr lvl="0">
                <a:lnSpc>
                  <a:spcPct val="150000"/>
                </a:lnSpc>
              </a:pPr>
              <a:r>
                <a:rPr lang="en-US" sz="1050" u="sng" dirty="0">
                  <a:solidFill>
                    <a:prstClr val="black"/>
                  </a:solidFill>
                  <a:latin typeface="Arial" panose="020B0604020202020204" pitchFamily="34" charset="0"/>
                </a:rPr>
                <a:t>Part 2 - </a:t>
              </a:r>
              <a:r>
                <a:rPr lang="en-US" sz="1050" u="sng" dirty="0">
                  <a:solidFill>
                    <a:srgbClr val="1155CC"/>
                  </a:solidFill>
                  <a:latin typeface="Arial" panose="020B0604020202020204" pitchFamily="34" charset="0"/>
                </a:rPr>
                <a:t>https://bit.ly/2OWFqk0</a:t>
              </a:r>
              <a:endParaRPr lang="en-US" sz="1050" dirty="0">
                <a:solidFill>
                  <a:prstClr val="black"/>
                </a:solidFill>
              </a:endParaRPr>
            </a:p>
            <a:p>
              <a:pPr lvl="0">
                <a:lnSpc>
                  <a:spcPct val="150000"/>
                </a:lnSpc>
              </a:pPr>
              <a:r>
                <a:rPr lang="en-US" sz="1050" u="sng" dirty="0">
                  <a:solidFill>
                    <a:prstClr val="black"/>
                  </a:solidFill>
                  <a:latin typeface="Arial" panose="020B0604020202020204" pitchFamily="34" charset="0"/>
                </a:rPr>
                <a:t>Part 3 - </a:t>
              </a:r>
              <a:r>
                <a:rPr lang="en-US" sz="1050" u="sng" dirty="0">
                  <a:solidFill>
                    <a:srgbClr val="1155CC"/>
                  </a:solidFill>
                  <a:latin typeface="Arial" panose="020B0604020202020204" pitchFamily="34" charset="0"/>
                </a:rPr>
                <a:t>https://bit.ly/2EsSA6n</a:t>
              </a:r>
              <a:endParaRPr lang="en-US" sz="1050" dirty="0">
                <a:solidFill>
                  <a:prstClr val="black"/>
                </a:solidFill>
              </a:endParaRPr>
            </a:p>
            <a:p>
              <a:pPr lvl="0">
                <a:lnSpc>
                  <a:spcPct val="150000"/>
                </a:lnSpc>
              </a:pPr>
              <a:r>
                <a:rPr lang="en-US" sz="1050" u="sng" dirty="0">
                  <a:solidFill>
                    <a:prstClr val="black"/>
                  </a:solidFill>
                  <a:latin typeface="Arial" panose="020B0604020202020204" pitchFamily="34" charset="0"/>
                </a:rPr>
                <a:t>Part 4 </a:t>
              </a:r>
              <a:r>
                <a:rPr lang="en-US" sz="1050" u="sng" dirty="0">
                  <a:solidFill>
                    <a:srgbClr val="1155CC"/>
                  </a:solidFill>
                  <a:latin typeface="Arial" panose="020B0604020202020204" pitchFamily="34" charset="0"/>
                </a:rPr>
                <a:t>- https://bit.ly/3f5Oo97</a:t>
              </a:r>
              <a:endParaRPr lang="en-US" sz="1050" dirty="0">
                <a:solidFill>
                  <a:prstClr val="black"/>
                </a:solidFill>
              </a:endParaRPr>
            </a:p>
            <a:p>
              <a:pPr lvl="0">
                <a:lnSpc>
                  <a:spcPct val="150000"/>
                </a:lnSpc>
              </a:pPr>
              <a:r>
                <a:rPr lang="en-US" sz="1050" u="sng" dirty="0">
                  <a:solidFill>
                    <a:prstClr val="black"/>
                  </a:solidFill>
                  <a:latin typeface="Arial" panose="020B0604020202020204" pitchFamily="34" charset="0"/>
                </a:rPr>
                <a:t>Part 5 - </a:t>
              </a:r>
              <a:r>
                <a:rPr lang="en-US" sz="1050" u="sng" dirty="0">
                  <a:solidFill>
                    <a:srgbClr val="1155CC"/>
                  </a:solidFill>
                  <a:latin typeface="Arial" panose="020B0604020202020204" pitchFamily="34" charset="0"/>
                </a:rPr>
                <a:t>https://bit.ly/31h2VKy</a:t>
              </a:r>
              <a:endParaRPr lang="en-US" sz="1050" dirty="0">
                <a:solidFill>
                  <a:prstClr val="black"/>
                </a:solidFill>
              </a:endParaRPr>
            </a:p>
            <a:p>
              <a:pPr lvl="0">
                <a:lnSpc>
                  <a:spcPct val="150000"/>
                </a:lnSpc>
              </a:pPr>
              <a:r>
                <a:rPr lang="en-US" sz="1050" u="sng" dirty="0">
                  <a:solidFill>
                    <a:prstClr val="black"/>
                  </a:solidFill>
                  <a:latin typeface="Arial" panose="020B0604020202020204" pitchFamily="34" charset="0"/>
                </a:rPr>
                <a:t>Part 6 -</a:t>
              </a:r>
              <a:r>
                <a:rPr lang="en-US" sz="1050" u="sng" dirty="0">
                  <a:solidFill>
                    <a:srgbClr val="1155CC"/>
                  </a:solidFill>
                  <a:latin typeface="Arial" panose="020B0604020202020204" pitchFamily="34" charset="0"/>
                </a:rPr>
                <a:t>https://bit.ly/2ELxrVc</a:t>
              </a:r>
              <a:endParaRPr lang="en-US" sz="1050" dirty="0">
                <a:solidFill>
                  <a:prstClr val="black"/>
                </a:solidFill>
              </a:endParaRPr>
            </a:p>
          </p:txBody>
        </p:sp>
        <p:sp>
          <p:nvSpPr>
            <p:cNvPr id="107" name="TextBox 106">
              <a:extLst>
                <a:ext uri="{FF2B5EF4-FFF2-40B4-BE49-F238E27FC236}">
                  <a16:creationId xmlns:a16="http://schemas.microsoft.com/office/drawing/2014/main" id="{062DF261-8389-AF48-A525-08115B027CBC}"/>
                </a:ext>
              </a:extLst>
            </p:cNvPr>
            <p:cNvSpPr txBox="1"/>
            <p:nvPr/>
          </p:nvSpPr>
          <p:spPr>
            <a:xfrm>
              <a:off x="7598959" y="5302068"/>
              <a:ext cx="1960305" cy="715581"/>
            </a:xfrm>
            <a:prstGeom prst="rect">
              <a:avLst/>
            </a:prstGeom>
            <a:noFill/>
          </p:spPr>
          <p:txBody>
            <a:bodyPr wrap="square" rtlCol="0">
              <a:spAutoFit/>
            </a:bodyPr>
            <a:lstStyle/>
            <a:p>
              <a:pPr>
                <a:lnSpc>
                  <a:spcPct val="150000"/>
                </a:lnSpc>
              </a:pPr>
              <a:r>
                <a:rPr lang="en-US" sz="1050" dirty="0">
                  <a:solidFill>
                    <a:srgbClr val="000000"/>
                  </a:solidFill>
                  <a:latin typeface="Arial" panose="020B0604020202020204" pitchFamily="34" charset="0"/>
                </a:rPr>
                <a:t>Part 1 - </a:t>
              </a:r>
              <a:r>
                <a:rPr lang="en-US" sz="1050" u="sng" dirty="0">
                  <a:solidFill>
                    <a:srgbClr val="1155CC"/>
                  </a:solidFill>
                  <a:latin typeface="Arial" panose="020B0604020202020204" pitchFamily="34" charset="0"/>
                  <a:hlinkClick r:id="rId10"/>
                </a:rPr>
                <a:t>https://bit.ly/2XLs6nc</a:t>
              </a:r>
              <a:endParaRPr lang="en-US" sz="1050" dirty="0"/>
            </a:p>
            <a:p>
              <a:pPr>
                <a:lnSpc>
                  <a:spcPct val="150000"/>
                </a:lnSpc>
              </a:pPr>
              <a:r>
                <a:rPr lang="en-US" sz="1050" dirty="0">
                  <a:solidFill>
                    <a:srgbClr val="000000"/>
                  </a:solidFill>
                  <a:latin typeface="Arial" panose="020B0604020202020204" pitchFamily="34" charset="0"/>
                </a:rPr>
                <a:t>Part 2 -</a:t>
              </a:r>
              <a:r>
                <a:rPr lang="en-US" sz="1050" u="sng" dirty="0">
                  <a:solidFill>
                    <a:srgbClr val="1155CC"/>
                  </a:solidFill>
                  <a:latin typeface="Arial" panose="020B0604020202020204" pitchFamily="34" charset="0"/>
                  <a:hlinkClick r:id="rId11"/>
                </a:rPr>
                <a:t>https://bit.ly/3kDtSRk</a:t>
              </a:r>
              <a:endParaRPr lang="en-US" sz="1050" u="sng" dirty="0">
                <a:solidFill>
                  <a:srgbClr val="1155CC"/>
                </a:solidFill>
                <a:latin typeface="Arial" panose="020B0604020202020204" pitchFamily="34" charset="0"/>
              </a:endParaRPr>
            </a:p>
            <a:p>
              <a:endParaRPr lang="en-US" sz="900" dirty="0"/>
            </a:p>
          </p:txBody>
        </p:sp>
        <p:sp>
          <p:nvSpPr>
            <p:cNvPr id="108" name="TextBox 107">
              <a:extLst>
                <a:ext uri="{FF2B5EF4-FFF2-40B4-BE49-F238E27FC236}">
                  <a16:creationId xmlns:a16="http://schemas.microsoft.com/office/drawing/2014/main" id="{706A1D4E-5944-CD46-BFDD-878F9A58960B}"/>
                </a:ext>
              </a:extLst>
            </p:cNvPr>
            <p:cNvSpPr txBox="1"/>
            <p:nvPr/>
          </p:nvSpPr>
          <p:spPr>
            <a:xfrm>
              <a:off x="11497589" y="5153669"/>
              <a:ext cx="1952192" cy="738664"/>
            </a:xfrm>
            <a:prstGeom prst="rect">
              <a:avLst/>
            </a:prstGeom>
            <a:noFill/>
          </p:spPr>
          <p:txBody>
            <a:bodyPr wrap="square" rtlCol="0">
              <a:spAutoFit/>
            </a:bodyPr>
            <a:lstStyle/>
            <a:p>
              <a:pPr algn="ctr"/>
              <a:endParaRPr lang="en-US" sz="1050" dirty="0">
                <a:solidFill>
                  <a:srgbClr val="D9232D"/>
                </a:solidFill>
              </a:endParaRPr>
            </a:p>
            <a:p>
              <a:r>
                <a:rPr lang="en-US" sz="1050" dirty="0">
                  <a:solidFill>
                    <a:srgbClr val="000000"/>
                  </a:solidFill>
                  <a:latin typeface="Arial" panose="020B0604020202020204" pitchFamily="34" charset="0"/>
                </a:rPr>
                <a:t>Part 1 - </a:t>
              </a:r>
              <a:r>
                <a:rPr lang="en-US" sz="1050" u="sng" dirty="0">
                  <a:solidFill>
                    <a:srgbClr val="1155CC"/>
                  </a:solidFill>
                  <a:latin typeface="Arial" panose="020B0604020202020204" pitchFamily="34" charset="0"/>
                  <a:hlinkClick r:id="rId12"/>
                </a:rPr>
                <a:t>https://bit.ly/3cTsiaA</a:t>
              </a:r>
              <a:endParaRPr lang="en-US" sz="1050" dirty="0"/>
            </a:p>
            <a:p>
              <a:r>
                <a:rPr lang="en-US" sz="1050" dirty="0">
                  <a:solidFill>
                    <a:srgbClr val="000000"/>
                  </a:solidFill>
                  <a:latin typeface="Arial" panose="020B0604020202020204" pitchFamily="34" charset="0"/>
                </a:rPr>
                <a:t>Part 2 - </a:t>
              </a:r>
              <a:r>
                <a:rPr lang="en-US" sz="1050" u="sng" dirty="0">
                  <a:solidFill>
                    <a:srgbClr val="1155CC"/>
                  </a:solidFill>
                  <a:latin typeface="Arial" panose="020B0604020202020204" pitchFamily="34" charset="0"/>
                  <a:hlinkClick r:id="rId13"/>
                </a:rPr>
                <a:t>https://bit.ly/3lnJzeZ</a:t>
              </a:r>
              <a:endParaRPr lang="en-US" sz="1050" dirty="0"/>
            </a:p>
            <a:p>
              <a:pPr algn="ctr"/>
              <a:endParaRPr lang="en-US" sz="1050" dirty="0">
                <a:solidFill>
                  <a:srgbClr val="D9232D"/>
                </a:solidFill>
              </a:endParaRPr>
            </a:p>
          </p:txBody>
        </p:sp>
      </p:grpSp>
      <p:sp>
        <p:nvSpPr>
          <p:cNvPr id="112" name="Title 1">
            <a:extLst>
              <a:ext uri="{FF2B5EF4-FFF2-40B4-BE49-F238E27FC236}">
                <a16:creationId xmlns:a16="http://schemas.microsoft.com/office/drawing/2014/main" id="{23E52830-E907-C64D-B4BD-7454E336D5E0}"/>
              </a:ext>
            </a:extLst>
          </p:cNvPr>
          <p:cNvSpPr txBox="1">
            <a:spLocks/>
          </p:cNvSpPr>
          <p:nvPr/>
        </p:nvSpPr>
        <p:spPr>
          <a:xfrm>
            <a:off x="2124940" y="7342497"/>
            <a:ext cx="10515600" cy="385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chemeClr val="tx1">
                    <a:lumMod val="75000"/>
                    <a:lumOff val="25000"/>
                  </a:schemeClr>
                </a:solidFill>
                <a:latin typeface="Lustria"/>
              </a:rPr>
              <a:t>A.4. Toolkit Contextualization Example – Water is Life Project</a:t>
            </a:r>
          </a:p>
        </p:txBody>
      </p:sp>
      <p:sp>
        <p:nvSpPr>
          <p:cNvPr id="113" name="TextBox 112">
            <a:extLst>
              <a:ext uri="{FF2B5EF4-FFF2-40B4-BE49-F238E27FC236}">
                <a16:creationId xmlns:a16="http://schemas.microsoft.com/office/drawing/2014/main" id="{DFE87458-8D83-224D-8CE8-7DAD31A194D6}"/>
              </a:ext>
            </a:extLst>
          </p:cNvPr>
          <p:cNvSpPr txBox="1"/>
          <p:nvPr/>
        </p:nvSpPr>
        <p:spPr>
          <a:xfrm>
            <a:off x="2134931" y="7675746"/>
            <a:ext cx="4569902" cy="446276"/>
          </a:xfrm>
          <a:prstGeom prst="rect">
            <a:avLst/>
          </a:prstGeom>
          <a:noFill/>
        </p:spPr>
        <p:txBody>
          <a:bodyPr wrap="square" rtlCol="0">
            <a:spAutoFit/>
          </a:bodyPr>
          <a:lstStyle/>
          <a:p>
            <a:r>
              <a:rPr lang="en-US" sz="1100" b="1" dirty="0">
                <a:solidFill>
                  <a:srgbClr val="44C503"/>
                </a:solidFill>
              </a:rPr>
              <a:t>Our Example: </a:t>
            </a:r>
            <a:r>
              <a:rPr lang="en-US" sz="1100" dirty="0">
                <a:solidFill>
                  <a:srgbClr val="D9232D"/>
                </a:solidFill>
              </a:rPr>
              <a:t>Water is Life</a:t>
            </a:r>
          </a:p>
          <a:p>
            <a:r>
              <a:rPr lang="en-US" sz="1100" dirty="0">
                <a:solidFill>
                  <a:srgbClr val="D9232D"/>
                </a:solidFill>
              </a:rPr>
              <a:t> </a:t>
            </a:r>
          </a:p>
        </p:txBody>
      </p:sp>
      <p:grpSp>
        <p:nvGrpSpPr>
          <p:cNvPr id="40" name="Group 39">
            <a:extLst>
              <a:ext uri="{FF2B5EF4-FFF2-40B4-BE49-F238E27FC236}">
                <a16:creationId xmlns:a16="http://schemas.microsoft.com/office/drawing/2014/main" id="{532D94D4-8700-4244-A811-CCD14F448505}"/>
              </a:ext>
            </a:extLst>
          </p:cNvPr>
          <p:cNvGrpSpPr/>
          <p:nvPr/>
        </p:nvGrpSpPr>
        <p:grpSpPr>
          <a:xfrm>
            <a:off x="2195374" y="7928395"/>
            <a:ext cx="3579196" cy="2291562"/>
            <a:chOff x="2195374" y="7988489"/>
            <a:chExt cx="3579196" cy="2291562"/>
          </a:xfrm>
        </p:grpSpPr>
        <p:sp>
          <p:nvSpPr>
            <p:cNvPr id="116" name="Rectangle 115">
              <a:extLst>
                <a:ext uri="{FF2B5EF4-FFF2-40B4-BE49-F238E27FC236}">
                  <a16:creationId xmlns:a16="http://schemas.microsoft.com/office/drawing/2014/main" id="{8A47FC1A-06F6-7A4D-B39F-B38307282E40}"/>
                </a:ext>
              </a:extLst>
            </p:cNvPr>
            <p:cNvSpPr/>
            <p:nvPr/>
          </p:nvSpPr>
          <p:spPr>
            <a:xfrm>
              <a:off x="2195374" y="7988489"/>
              <a:ext cx="3579196" cy="2291562"/>
            </a:xfrm>
            <a:prstGeom prst="rect">
              <a:avLst/>
            </a:prstGeom>
            <a:solidFill>
              <a:srgbClr val="F6F2E4"/>
            </a:solidFill>
            <a:ln>
              <a:solidFill>
                <a:srgbClr val="F6E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Content Placeholder 2">
              <a:extLst>
                <a:ext uri="{FF2B5EF4-FFF2-40B4-BE49-F238E27FC236}">
                  <a16:creationId xmlns:a16="http://schemas.microsoft.com/office/drawing/2014/main" id="{3796D2CB-C7E4-D742-816A-CC54C17563CC}"/>
                </a:ext>
              </a:extLst>
            </p:cNvPr>
            <p:cNvSpPr txBox="1">
              <a:spLocks/>
            </p:cNvSpPr>
            <p:nvPr/>
          </p:nvSpPr>
          <p:spPr>
            <a:xfrm>
              <a:off x="3844675" y="8128681"/>
              <a:ext cx="1609369" cy="640055"/>
            </a:xfrm>
            <a:prstGeom prst="rect">
              <a:avLst/>
            </a:prstGeom>
          </p:spPr>
          <p:txBody>
            <a:bodyPr vert="horz" lIns="91440" tIns="45720" rIns="91440" bIns="45720" rtlCol="0">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r>
                <a:rPr lang="en-US" sz="1100" dirty="0">
                  <a:hlinkClick r:id="rId14" action="ppaction://hlinkfile"/>
                </a:rPr>
                <a:t>Click to Access PDF document  - (Our Used Example - Water is life 8-10 Level 2)</a:t>
              </a:r>
              <a:br>
                <a:rPr lang="en-US" sz="1100" dirty="0"/>
              </a:br>
              <a:endParaRPr lang="en-US" sz="1100" dirty="0"/>
            </a:p>
          </p:txBody>
        </p:sp>
        <p:pic>
          <p:nvPicPr>
            <p:cNvPr id="118" name="Picture 117" descr="Graphical user interface, website&#10;&#10;Description automatically generated">
              <a:extLst>
                <a:ext uri="{FF2B5EF4-FFF2-40B4-BE49-F238E27FC236}">
                  <a16:creationId xmlns:a16="http://schemas.microsoft.com/office/drawing/2014/main" id="{1C422D09-9971-9249-BDDC-5331F0D66397}"/>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l="6959" t="22394" r="62835" b="5216"/>
            <a:stretch/>
          </p:blipFill>
          <p:spPr>
            <a:xfrm>
              <a:off x="2213762" y="8003945"/>
              <a:ext cx="1519595" cy="2276105"/>
            </a:xfrm>
            <a:prstGeom prst="rect">
              <a:avLst/>
            </a:prstGeom>
          </p:spPr>
        </p:pic>
        <p:sp>
          <p:nvSpPr>
            <p:cNvPr id="119" name="TextBox 118">
              <a:extLst>
                <a:ext uri="{FF2B5EF4-FFF2-40B4-BE49-F238E27FC236}">
                  <a16:creationId xmlns:a16="http://schemas.microsoft.com/office/drawing/2014/main" id="{51A5BEC4-B6AE-6441-8BD9-76D3AF9D3066}"/>
                </a:ext>
              </a:extLst>
            </p:cNvPr>
            <p:cNvSpPr txBox="1"/>
            <p:nvPr/>
          </p:nvSpPr>
          <p:spPr>
            <a:xfrm>
              <a:off x="3844137" y="9083227"/>
              <a:ext cx="1807280" cy="1107996"/>
            </a:xfrm>
            <a:prstGeom prst="rect">
              <a:avLst/>
            </a:prstGeom>
            <a:noFill/>
          </p:spPr>
          <p:txBody>
            <a:bodyPr wrap="square" rtlCol="0">
              <a:spAutoFit/>
            </a:bodyPr>
            <a:lstStyle/>
            <a:p>
              <a:r>
                <a:rPr lang="en-US" sz="1100" b="1" dirty="0"/>
                <a:t>Below is another contextualization for the same Project:</a:t>
              </a:r>
            </a:p>
            <a:p>
              <a:endParaRPr lang="en-US" sz="1100" dirty="0">
                <a:solidFill>
                  <a:srgbClr val="D9232D"/>
                </a:solidFill>
              </a:endParaRPr>
            </a:p>
            <a:p>
              <a:r>
                <a:rPr lang="en-US" sz="1100" dirty="0">
                  <a:solidFill>
                    <a:srgbClr val="000000"/>
                  </a:solidFill>
                  <a:latin typeface="Arial" panose="020B0604020202020204" pitchFamily="34" charset="0"/>
                  <a:hlinkClick r:id="rId16" action="ppaction://hlinkfile"/>
                </a:rPr>
                <a:t>Contextualized Project Example Water is Life</a:t>
              </a:r>
              <a:endParaRPr lang="en-US" sz="1100" dirty="0">
                <a:solidFill>
                  <a:srgbClr val="000000"/>
                </a:solidFill>
                <a:latin typeface="Arial" panose="020B0604020202020204" pitchFamily="34" charset="0"/>
              </a:endParaRPr>
            </a:p>
          </p:txBody>
        </p:sp>
      </p:grpSp>
      <p:sp>
        <p:nvSpPr>
          <p:cNvPr id="120" name="TextBox 119">
            <a:extLst>
              <a:ext uri="{FF2B5EF4-FFF2-40B4-BE49-F238E27FC236}">
                <a16:creationId xmlns:a16="http://schemas.microsoft.com/office/drawing/2014/main" id="{3333850B-55BC-E04F-93AF-0DB8E0E1C028}"/>
              </a:ext>
            </a:extLst>
          </p:cNvPr>
          <p:cNvSpPr txBox="1"/>
          <p:nvPr/>
        </p:nvSpPr>
        <p:spPr>
          <a:xfrm>
            <a:off x="12512204" y="9501836"/>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A</a:t>
            </a:r>
          </a:p>
        </p:txBody>
      </p:sp>
      <p:sp>
        <p:nvSpPr>
          <p:cNvPr id="128" name="TextBox 127">
            <a:extLst>
              <a:ext uri="{FF2B5EF4-FFF2-40B4-BE49-F238E27FC236}">
                <a16:creationId xmlns:a16="http://schemas.microsoft.com/office/drawing/2014/main" id="{25671667-E7E8-CF48-877D-E75B8A29C351}"/>
              </a:ext>
            </a:extLst>
          </p:cNvPr>
          <p:cNvSpPr txBox="1"/>
          <p:nvPr/>
        </p:nvSpPr>
        <p:spPr>
          <a:xfrm>
            <a:off x="2065778" y="1696092"/>
            <a:ext cx="6470610" cy="827855"/>
          </a:xfrm>
          <a:prstGeom prst="rect">
            <a:avLst/>
          </a:prstGeom>
          <a:noFill/>
        </p:spPr>
        <p:txBody>
          <a:bodyPr wrap="square">
            <a:spAutoFit/>
          </a:bodyPr>
          <a:lstStyle/>
          <a:p>
            <a:pPr>
              <a:lnSpc>
                <a:spcPct val="150000"/>
              </a:lnSpc>
            </a:pPr>
            <a:r>
              <a:rPr lang="en-US" sz="1100" b="1" i="1" dirty="0">
                <a:solidFill>
                  <a:schemeClr val="tx1">
                    <a:lumMod val="65000"/>
                    <a:lumOff val="35000"/>
                  </a:schemeClr>
                </a:solidFill>
              </a:rPr>
              <a:t>All the documents linked in the Appendices can be found in the “Extra Documents” folder.  You can either click on the provided links or directly access the documents available in the “Extra Documents” folder.</a:t>
            </a:r>
          </a:p>
          <a:p>
            <a:pPr>
              <a:lnSpc>
                <a:spcPct val="150000"/>
              </a:lnSpc>
            </a:pPr>
            <a:endParaRPr lang="en-US" sz="1100" b="1" i="1" dirty="0">
              <a:solidFill>
                <a:schemeClr val="tx1">
                  <a:lumMod val="65000"/>
                  <a:lumOff val="35000"/>
                </a:schemeClr>
              </a:solidFill>
            </a:endParaRPr>
          </a:p>
        </p:txBody>
      </p:sp>
      <p:pic>
        <p:nvPicPr>
          <p:cNvPr id="129" name="Picture 128">
            <a:extLst>
              <a:ext uri="{FF2B5EF4-FFF2-40B4-BE49-F238E27FC236}">
                <a16:creationId xmlns:a16="http://schemas.microsoft.com/office/drawing/2014/main" id="{593B952F-E77C-0747-9087-527FC59A2410}"/>
              </a:ext>
            </a:extLst>
          </p:cNvPr>
          <p:cNvPicPr>
            <a:picLocks noChangeAspect="1"/>
          </p:cNvPicPr>
          <p:nvPr/>
        </p:nvPicPr>
        <p:blipFill rotWithShape="1">
          <a:blip r:embed="rId17"/>
          <a:srcRect l="50332" t="34857" r="32279" b="47078"/>
          <a:stretch/>
        </p:blipFill>
        <p:spPr>
          <a:xfrm>
            <a:off x="9149722" y="1002032"/>
            <a:ext cx="2385012" cy="1037226"/>
          </a:xfrm>
          <a:prstGeom prst="rect">
            <a:avLst/>
          </a:prstGeom>
        </p:spPr>
      </p:pic>
      <p:pic>
        <p:nvPicPr>
          <p:cNvPr id="130" name="Picture 129">
            <a:extLst>
              <a:ext uri="{FF2B5EF4-FFF2-40B4-BE49-F238E27FC236}">
                <a16:creationId xmlns:a16="http://schemas.microsoft.com/office/drawing/2014/main" id="{F20063BF-E175-6641-BA2F-EA4ABB152AA2}"/>
              </a:ext>
            </a:extLst>
          </p:cNvPr>
          <p:cNvPicPr>
            <a:picLocks noChangeAspect="1"/>
          </p:cNvPicPr>
          <p:nvPr/>
        </p:nvPicPr>
        <p:blipFill rotWithShape="1">
          <a:blip r:embed="rId18"/>
          <a:srcRect l="50366" t="25996" r="31785" b="11617"/>
          <a:stretch/>
        </p:blipFill>
        <p:spPr>
          <a:xfrm>
            <a:off x="11941858" y="441823"/>
            <a:ext cx="1149842" cy="1682398"/>
          </a:xfrm>
          <a:prstGeom prst="rect">
            <a:avLst/>
          </a:prstGeom>
        </p:spPr>
      </p:pic>
      <p:cxnSp>
        <p:nvCxnSpPr>
          <p:cNvPr id="132" name="Straight Arrow Connector 131">
            <a:extLst>
              <a:ext uri="{FF2B5EF4-FFF2-40B4-BE49-F238E27FC236}">
                <a16:creationId xmlns:a16="http://schemas.microsoft.com/office/drawing/2014/main" id="{FCB9DAC6-92C7-3547-B5F2-8123D6B676DA}"/>
              </a:ext>
            </a:extLst>
          </p:cNvPr>
          <p:cNvCxnSpPr/>
          <p:nvPr/>
        </p:nvCxnSpPr>
        <p:spPr>
          <a:xfrm>
            <a:off x="11472082" y="1350486"/>
            <a:ext cx="4640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DDF56461-7E7C-DA44-AE76-B1C83AED5E3A}"/>
              </a:ext>
            </a:extLst>
          </p:cNvPr>
          <p:cNvCxnSpPr>
            <a:cxnSpLocks/>
            <a:endCxn id="136" idx="1"/>
          </p:cNvCxnSpPr>
          <p:nvPr/>
        </p:nvCxnSpPr>
        <p:spPr>
          <a:xfrm flipV="1">
            <a:off x="8382000" y="1591380"/>
            <a:ext cx="561511" cy="456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6" name="Left Brace 135">
            <a:extLst>
              <a:ext uri="{FF2B5EF4-FFF2-40B4-BE49-F238E27FC236}">
                <a16:creationId xmlns:a16="http://schemas.microsoft.com/office/drawing/2014/main" id="{8160522F-7531-E947-AE08-EB80E3A38970}"/>
              </a:ext>
            </a:extLst>
          </p:cNvPr>
          <p:cNvSpPr/>
          <p:nvPr/>
        </p:nvSpPr>
        <p:spPr>
          <a:xfrm>
            <a:off x="8943511" y="1099747"/>
            <a:ext cx="197277" cy="947818"/>
          </a:xfrm>
          <a:prstGeom prst="leftBrace">
            <a:avLst>
              <a:gd name="adj1" fmla="val 8333"/>
              <a:gd name="adj2" fmla="val 5187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Slide Number Placeholder 1">
            <a:extLst>
              <a:ext uri="{FF2B5EF4-FFF2-40B4-BE49-F238E27FC236}">
                <a16:creationId xmlns:a16="http://schemas.microsoft.com/office/drawing/2014/main" id="{79C9B6FF-30E9-4F55-9DC6-5C3B3C9EAEAF}"/>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49</a:t>
            </a:fld>
            <a:endParaRPr lang="en-US" dirty="0"/>
          </a:p>
        </p:txBody>
      </p:sp>
      <p:sp>
        <p:nvSpPr>
          <p:cNvPr id="7" name="TextBox 6">
            <a:extLst>
              <a:ext uri="{FF2B5EF4-FFF2-40B4-BE49-F238E27FC236}">
                <a16:creationId xmlns:a16="http://schemas.microsoft.com/office/drawing/2014/main" id="{C058DD7A-806E-4F71-8A09-77F2A6B2B09B}"/>
              </a:ext>
            </a:extLst>
          </p:cNvPr>
          <p:cNvSpPr txBox="1"/>
          <p:nvPr/>
        </p:nvSpPr>
        <p:spPr>
          <a:xfrm>
            <a:off x="10497639" y="7029681"/>
            <a:ext cx="2972289" cy="246221"/>
          </a:xfrm>
          <a:prstGeom prst="rect">
            <a:avLst/>
          </a:prstGeom>
          <a:noFill/>
        </p:spPr>
        <p:txBody>
          <a:bodyPr wrap="none" rtlCol="0">
            <a:spAutoFit/>
          </a:bodyPr>
          <a:lstStyle/>
          <a:p>
            <a:pPr algn="r"/>
            <a:r>
              <a:rPr lang="en-US" sz="1000" dirty="0">
                <a:solidFill>
                  <a:srgbClr val="EA7E83"/>
                </a:solidFill>
              </a:rPr>
              <a:t>You will need internet access for accessing these links</a:t>
            </a:r>
          </a:p>
        </p:txBody>
      </p:sp>
    </p:spTree>
    <p:extLst>
      <p:ext uri="{BB962C8B-B14F-4D97-AF65-F5344CB8AC3E}">
        <p14:creationId xmlns:p14="http://schemas.microsoft.com/office/powerpoint/2010/main" val="13938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D57FF9E1-A786-4F45-A6CC-E8EC4463CBB2}"/>
              </a:ext>
            </a:extLst>
          </p:cNvPr>
          <p:cNvSpPr/>
          <p:nvPr/>
        </p:nvSpPr>
        <p:spPr>
          <a:xfrm>
            <a:off x="11833050" y="0"/>
            <a:ext cx="1898320" cy="10515600"/>
          </a:xfrm>
          <a:prstGeom prst="rect">
            <a:avLst/>
          </a:prstGeom>
          <a:solidFill>
            <a:srgbClr val="EEE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B0F6A041-8A2D-8449-999B-B6CD2F550F23}"/>
              </a:ext>
            </a:extLst>
          </p:cNvPr>
          <p:cNvSpPr/>
          <p:nvPr/>
        </p:nvSpPr>
        <p:spPr>
          <a:xfrm>
            <a:off x="14767" y="0"/>
            <a:ext cx="1867286" cy="10515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spc="600" dirty="0">
                <a:solidFill>
                  <a:srgbClr val="FDFBF9"/>
                </a:solidFill>
              </a:rPr>
              <a:t>Preface</a:t>
            </a:r>
          </a:p>
        </p:txBody>
      </p:sp>
      <p:sp>
        <p:nvSpPr>
          <p:cNvPr id="55" name="Google Shape;120;p54">
            <a:extLst>
              <a:ext uri="{FF2B5EF4-FFF2-40B4-BE49-F238E27FC236}">
                <a16:creationId xmlns:a16="http://schemas.microsoft.com/office/drawing/2014/main" id="{4E91CDB1-0A69-774B-B243-087760021C6B}"/>
              </a:ext>
            </a:extLst>
          </p:cNvPr>
          <p:cNvSpPr txBox="1">
            <a:spLocks/>
          </p:cNvSpPr>
          <p:nvPr/>
        </p:nvSpPr>
        <p:spPr>
          <a:xfrm>
            <a:off x="2061160" y="356658"/>
            <a:ext cx="5285547" cy="431026"/>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ea typeface="Lustria"/>
                <a:cs typeface="Lustria"/>
                <a:sym typeface="Lustria"/>
              </a:rPr>
              <a:t>I. Who is this Toolkit For?</a:t>
            </a:r>
            <a:endParaRPr lang="en-US" sz="2000" b="1" dirty="0">
              <a:solidFill>
                <a:srgbClr val="E52831"/>
              </a:solidFill>
            </a:endParaRPr>
          </a:p>
        </p:txBody>
      </p:sp>
      <p:sp>
        <p:nvSpPr>
          <p:cNvPr id="7" name="Rectangle 6">
            <a:extLst>
              <a:ext uri="{FF2B5EF4-FFF2-40B4-BE49-F238E27FC236}">
                <a16:creationId xmlns:a16="http://schemas.microsoft.com/office/drawing/2014/main" id="{B0B8DE73-B911-F74E-9E8A-5F2391C760C5}"/>
              </a:ext>
            </a:extLst>
          </p:cNvPr>
          <p:cNvSpPr/>
          <p:nvPr/>
        </p:nvSpPr>
        <p:spPr>
          <a:xfrm>
            <a:off x="2061160" y="839826"/>
            <a:ext cx="9201926" cy="968214"/>
          </a:xfrm>
          <a:prstGeom prst="rect">
            <a:avLst/>
          </a:prstGeom>
        </p:spPr>
        <p:txBody>
          <a:bodyPr wrap="square">
            <a:spAutoFit/>
          </a:bodyPr>
          <a:lstStyle/>
          <a:p>
            <a:pPr marL="235585" indent="-171450">
              <a:lnSpc>
                <a:spcPct val="120000"/>
              </a:lnSpc>
              <a:spcAft>
                <a:spcPts val="600"/>
              </a:spcAft>
              <a:buSzPct val="100000"/>
              <a:buFont typeface="Wingdings" pitchFamily="2" charset="2"/>
              <a:buChar char="§"/>
            </a:pPr>
            <a:r>
              <a:rPr lang="en-US" sz="1100" dirty="0"/>
              <a:t>This toolkit is provided by </a:t>
            </a:r>
            <a:r>
              <a:rPr lang="en-US" sz="1100" i="1" dirty="0"/>
              <a:t>Education Above All Foundation </a:t>
            </a:r>
            <a:r>
              <a:rPr lang="en-US" sz="1100" dirty="0"/>
              <a:t>(</a:t>
            </a:r>
            <a:r>
              <a:rPr lang="en-US" sz="1100" dirty="0">
                <a:solidFill>
                  <a:srgbClr val="D8212C"/>
                </a:solidFill>
              </a:rPr>
              <a:t>EAA</a:t>
            </a:r>
            <a:r>
              <a:rPr lang="en-US" sz="1100" dirty="0"/>
              <a:t>, for short) to help educators (</a:t>
            </a:r>
            <a:r>
              <a:rPr lang="en-US" sz="1100" b="1" dirty="0"/>
              <a:t>teachers, facilitators, volunteers, NGOs or parents</a:t>
            </a:r>
            <a:r>
              <a:rPr lang="en-US" sz="1100" dirty="0"/>
              <a:t>) overcome many challenges related to school closures, school partial opening, and/or lack of enrichment activities.</a:t>
            </a:r>
          </a:p>
          <a:p>
            <a:pPr marL="235585" indent="-171450">
              <a:lnSpc>
                <a:spcPct val="120000"/>
              </a:lnSpc>
              <a:spcAft>
                <a:spcPts val="600"/>
              </a:spcAft>
              <a:buSzPct val="100000"/>
              <a:buFont typeface="Wingdings" pitchFamily="2" charset="2"/>
              <a:buChar char="§"/>
            </a:pPr>
            <a:r>
              <a:rPr lang="en-US" sz="1100" dirty="0"/>
              <a:t>It is for educators who are looking for an innovative teaching method that elevate students’ learning and skills-set while overcoming the following challenges:</a:t>
            </a:r>
          </a:p>
        </p:txBody>
      </p:sp>
      <p:grpSp>
        <p:nvGrpSpPr>
          <p:cNvPr id="93" name="Group 92">
            <a:extLst>
              <a:ext uri="{FF2B5EF4-FFF2-40B4-BE49-F238E27FC236}">
                <a16:creationId xmlns:a16="http://schemas.microsoft.com/office/drawing/2014/main" id="{04D0BE2C-3726-0849-95E6-3F7423715339}"/>
              </a:ext>
            </a:extLst>
          </p:cNvPr>
          <p:cNvGrpSpPr/>
          <p:nvPr/>
        </p:nvGrpSpPr>
        <p:grpSpPr>
          <a:xfrm>
            <a:off x="11508462" y="8798325"/>
            <a:ext cx="2240997" cy="914400"/>
            <a:chOff x="11475003" y="5215040"/>
            <a:chExt cx="2240997" cy="914400"/>
          </a:xfrm>
        </p:grpSpPr>
        <p:pic>
          <p:nvPicPr>
            <p:cNvPr id="95" name="Graphic 94" descr="Thumbs up sign with solid fill">
              <a:extLst>
                <a:ext uri="{FF2B5EF4-FFF2-40B4-BE49-F238E27FC236}">
                  <a16:creationId xmlns:a16="http://schemas.microsoft.com/office/drawing/2014/main" id="{53956F6C-3A01-D94C-9D01-ECAD561B07B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475003" y="5215040"/>
              <a:ext cx="914400" cy="914400"/>
            </a:xfrm>
            <a:prstGeom prst="rect">
              <a:avLst/>
            </a:prstGeom>
          </p:spPr>
        </p:pic>
        <p:sp>
          <p:nvSpPr>
            <p:cNvPr id="94" name="Rectangle 93">
              <a:extLst>
                <a:ext uri="{FF2B5EF4-FFF2-40B4-BE49-F238E27FC236}">
                  <a16:creationId xmlns:a16="http://schemas.microsoft.com/office/drawing/2014/main" id="{D022629C-6C3C-FF4B-B24E-D96B25093CBF}"/>
                </a:ext>
              </a:extLst>
            </p:cNvPr>
            <p:cNvSpPr/>
            <p:nvPr/>
          </p:nvSpPr>
          <p:spPr>
            <a:xfrm>
              <a:off x="12235543" y="5515010"/>
              <a:ext cx="1480457" cy="510977"/>
            </a:xfrm>
            <a:prstGeom prst="rect">
              <a:avLst/>
            </a:prstGeom>
            <a:solidFill>
              <a:srgbClr val="F6A11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You can do it!</a:t>
              </a:r>
            </a:p>
          </p:txBody>
        </p:sp>
      </p:grpSp>
      <p:sp>
        <p:nvSpPr>
          <p:cNvPr id="19" name="Rectangle 18">
            <a:extLst>
              <a:ext uri="{FF2B5EF4-FFF2-40B4-BE49-F238E27FC236}">
                <a16:creationId xmlns:a16="http://schemas.microsoft.com/office/drawing/2014/main" id="{1462142B-1910-4049-B78D-AA92C5A7B1C1}"/>
              </a:ext>
            </a:extLst>
          </p:cNvPr>
          <p:cNvSpPr/>
          <p:nvPr/>
        </p:nvSpPr>
        <p:spPr>
          <a:xfrm>
            <a:off x="2083648" y="3979492"/>
            <a:ext cx="3154903" cy="400110"/>
          </a:xfrm>
          <a:prstGeom prst="rect">
            <a:avLst/>
          </a:prstGeom>
        </p:spPr>
        <p:txBody>
          <a:bodyPr wrap="none">
            <a:spAutoFit/>
          </a:bodyPr>
          <a:lstStyle/>
          <a:p>
            <a:pPr>
              <a:spcBef>
                <a:spcPts val="0"/>
              </a:spcBef>
              <a:buClr>
                <a:srgbClr val="C23C3A"/>
              </a:buClr>
              <a:buSzPts val="4400"/>
            </a:pPr>
            <a:r>
              <a:rPr lang="en-US" sz="2000" b="1" dirty="0">
                <a:solidFill>
                  <a:srgbClr val="E52831"/>
                </a:solidFill>
                <a:latin typeface="Lustria"/>
                <a:sym typeface="Lustria"/>
              </a:rPr>
              <a:t>II. How to Read this Toolkit?</a:t>
            </a:r>
            <a:endParaRPr lang="en-US" sz="2000" b="1" dirty="0">
              <a:solidFill>
                <a:srgbClr val="E52831"/>
              </a:solidFill>
              <a:latin typeface="Lustria"/>
            </a:endParaRPr>
          </a:p>
        </p:txBody>
      </p:sp>
      <p:sp>
        <p:nvSpPr>
          <p:cNvPr id="101" name="Rectangle 100">
            <a:extLst>
              <a:ext uri="{FF2B5EF4-FFF2-40B4-BE49-F238E27FC236}">
                <a16:creationId xmlns:a16="http://schemas.microsoft.com/office/drawing/2014/main" id="{559097F2-A2E6-C442-9F68-7D76EBB90D0B}"/>
              </a:ext>
            </a:extLst>
          </p:cNvPr>
          <p:cNvSpPr/>
          <p:nvPr/>
        </p:nvSpPr>
        <p:spPr>
          <a:xfrm>
            <a:off x="11906272" y="1400691"/>
            <a:ext cx="1751876" cy="1317348"/>
          </a:xfrm>
          <a:prstGeom prst="rect">
            <a:avLst/>
          </a:prstGeom>
        </p:spPr>
        <p:txBody>
          <a:bodyPr wrap="square">
            <a:spAutoFit/>
          </a:bodyPr>
          <a:lstStyle/>
          <a:p>
            <a:pPr marL="64135">
              <a:lnSpc>
                <a:spcPct val="150000"/>
              </a:lnSpc>
              <a:spcAft>
                <a:spcPts val="600"/>
              </a:spcAft>
              <a:buSzPct val="100000"/>
            </a:pPr>
            <a:r>
              <a:rPr lang="en-US" sz="900" dirty="0">
                <a:solidFill>
                  <a:schemeClr val="tx1">
                    <a:lumMod val="65000"/>
                    <a:lumOff val="35000"/>
                  </a:schemeClr>
                </a:solidFill>
              </a:rPr>
              <a:t>This toolkit will guide you on how to use </a:t>
            </a:r>
            <a:r>
              <a:rPr lang="en-US" sz="900" dirty="0">
                <a:solidFill>
                  <a:srgbClr val="E52831"/>
                </a:solidFill>
              </a:rPr>
              <a:t>EAA</a:t>
            </a:r>
            <a:r>
              <a:rPr lang="en-US" sz="900" dirty="0">
                <a:solidFill>
                  <a:schemeClr val="tx1">
                    <a:lumMod val="65000"/>
                    <a:lumOff val="35000"/>
                  </a:schemeClr>
                </a:solidFill>
              </a:rPr>
              <a:t>’s </a:t>
            </a:r>
            <a:r>
              <a:rPr lang="en-US" sz="900" b="1" i="1" dirty="0">
                <a:solidFill>
                  <a:schemeClr val="tx1">
                    <a:lumMod val="65000"/>
                    <a:lumOff val="35000"/>
                  </a:schemeClr>
                </a:solidFill>
              </a:rPr>
              <a:t>I</a:t>
            </a:r>
            <a:r>
              <a:rPr lang="en-US" sz="900" i="1" dirty="0">
                <a:solidFill>
                  <a:schemeClr val="tx1">
                    <a:lumMod val="65000"/>
                    <a:lumOff val="35000"/>
                  </a:schemeClr>
                </a:solidFill>
              </a:rPr>
              <a:t>nternet </a:t>
            </a:r>
            <a:r>
              <a:rPr lang="en-US" sz="900" b="1" i="1" dirty="0">
                <a:solidFill>
                  <a:schemeClr val="tx1">
                    <a:lumMod val="65000"/>
                    <a:lumOff val="35000"/>
                  </a:schemeClr>
                </a:solidFill>
              </a:rPr>
              <a:t>F</a:t>
            </a:r>
            <a:r>
              <a:rPr lang="en-US" sz="900" i="1" dirty="0">
                <a:solidFill>
                  <a:schemeClr val="tx1">
                    <a:lumMod val="65000"/>
                    <a:lumOff val="35000"/>
                  </a:schemeClr>
                </a:solidFill>
              </a:rPr>
              <a:t>ree </a:t>
            </a:r>
            <a:r>
              <a:rPr lang="en-US" sz="900" b="1" i="1" dirty="0">
                <a:solidFill>
                  <a:schemeClr val="tx1">
                    <a:lumMod val="65000"/>
                    <a:lumOff val="35000"/>
                  </a:schemeClr>
                </a:solidFill>
              </a:rPr>
              <a:t>E</a:t>
            </a:r>
            <a:r>
              <a:rPr lang="en-US" sz="900" i="1" dirty="0">
                <a:solidFill>
                  <a:schemeClr val="tx1">
                    <a:lumMod val="65000"/>
                    <a:lumOff val="35000"/>
                  </a:schemeClr>
                </a:solidFill>
              </a:rPr>
              <a:t>ducation </a:t>
            </a:r>
            <a:r>
              <a:rPr lang="en-US" sz="900" b="1" i="1" dirty="0">
                <a:solidFill>
                  <a:schemeClr val="tx1">
                    <a:lumMod val="65000"/>
                    <a:lumOff val="35000"/>
                  </a:schemeClr>
                </a:solidFill>
              </a:rPr>
              <a:t>R</a:t>
            </a:r>
            <a:r>
              <a:rPr lang="en-US" sz="900" i="1" dirty="0">
                <a:solidFill>
                  <a:schemeClr val="tx1">
                    <a:lumMod val="65000"/>
                    <a:lumOff val="35000"/>
                  </a:schemeClr>
                </a:solidFill>
              </a:rPr>
              <a:t>esource </a:t>
            </a:r>
            <a:r>
              <a:rPr lang="en-US" sz="900" b="1" i="1" dirty="0">
                <a:solidFill>
                  <a:schemeClr val="tx1">
                    <a:lumMod val="65000"/>
                    <a:lumOff val="35000"/>
                  </a:schemeClr>
                </a:solidFill>
              </a:rPr>
              <a:t>B</a:t>
            </a:r>
            <a:r>
              <a:rPr lang="en-US" sz="900" i="1" dirty="0">
                <a:solidFill>
                  <a:schemeClr val="tx1">
                    <a:lumMod val="65000"/>
                    <a:lumOff val="35000"/>
                  </a:schemeClr>
                </a:solidFill>
              </a:rPr>
              <a:t>ank </a:t>
            </a:r>
            <a:r>
              <a:rPr lang="en-US" sz="900" dirty="0">
                <a:solidFill>
                  <a:schemeClr val="tx1">
                    <a:lumMod val="65000"/>
                    <a:lumOff val="35000"/>
                  </a:schemeClr>
                </a:solidFill>
              </a:rPr>
              <a:t>(</a:t>
            </a:r>
            <a:r>
              <a:rPr lang="en-US" sz="900" b="1" dirty="0">
                <a:solidFill>
                  <a:schemeClr val="tx1">
                    <a:lumMod val="65000"/>
                    <a:lumOff val="35000"/>
                  </a:schemeClr>
                </a:solidFill>
              </a:rPr>
              <a:t>IFERB</a:t>
            </a:r>
            <a:r>
              <a:rPr lang="en-US" sz="900" dirty="0">
                <a:solidFill>
                  <a:schemeClr val="tx1">
                    <a:lumMod val="65000"/>
                    <a:lumOff val="35000"/>
                  </a:schemeClr>
                </a:solidFill>
              </a:rPr>
              <a:t>, for short) to deliver an engaging learning experience for your students.</a:t>
            </a:r>
          </a:p>
        </p:txBody>
      </p:sp>
      <p:grpSp>
        <p:nvGrpSpPr>
          <p:cNvPr id="145" name="Group 144">
            <a:extLst>
              <a:ext uri="{FF2B5EF4-FFF2-40B4-BE49-F238E27FC236}">
                <a16:creationId xmlns:a16="http://schemas.microsoft.com/office/drawing/2014/main" id="{AFCAB12D-1CE6-1F4C-AE2C-5F5050C57EA6}"/>
              </a:ext>
            </a:extLst>
          </p:cNvPr>
          <p:cNvGrpSpPr/>
          <p:nvPr/>
        </p:nvGrpSpPr>
        <p:grpSpPr>
          <a:xfrm>
            <a:off x="2321740" y="1888121"/>
            <a:ext cx="8815115" cy="1723962"/>
            <a:chOff x="2321740" y="1615407"/>
            <a:chExt cx="8815115" cy="1723962"/>
          </a:xfrm>
        </p:grpSpPr>
        <p:grpSp>
          <p:nvGrpSpPr>
            <p:cNvPr id="29" name="Group 28">
              <a:extLst>
                <a:ext uri="{FF2B5EF4-FFF2-40B4-BE49-F238E27FC236}">
                  <a16:creationId xmlns:a16="http://schemas.microsoft.com/office/drawing/2014/main" id="{C33E7631-63A1-CF4E-8157-EEE06FC3BFD6}"/>
                </a:ext>
              </a:extLst>
            </p:cNvPr>
            <p:cNvGrpSpPr/>
            <p:nvPr/>
          </p:nvGrpSpPr>
          <p:grpSpPr>
            <a:xfrm>
              <a:off x="6322663" y="2239765"/>
              <a:ext cx="4519540" cy="533187"/>
              <a:chOff x="1701997" y="6500119"/>
              <a:chExt cx="4519540" cy="533187"/>
            </a:xfrm>
          </p:grpSpPr>
          <p:sp>
            <p:nvSpPr>
              <p:cNvPr id="83" name="TextBox 82">
                <a:extLst>
                  <a:ext uri="{FF2B5EF4-FFF2-40B4-BE49-F238E27FC236}">
                    <a16:creationId xmlns:a16="http://schemas.microsoft.com/office/drawing/2014/main" id="{E9B24C70-4550-C547-BC1B-160C9042EF5D}"/>
                  </a:ext>
                </a:extLst>
              </p:cNvPr>
              <p:cNvSpPr txBox="1"/>
              <p:nvPr/>
            </p:nvSpPr>
            <p:spPr>
              <a:xfrm>
                <a:off x="1701997" y="6514939"/>
                <a:ext cx="4519540" cy="430887"/>
              </a:xfrm>
              <a:prstGeom prst="rect">
                <a:avLst/>
              </a:prstGeom>
              <a:noFill/>
              <a:ln>
                <a:noFill/>
              </a:ln>
            </p:spPr>
            <p:txBody>
              <a:bodyPr wrap="square">
                <a:spAutoFit/>
              </a:bodyPr>
              <a:lstStyle/>
              <a:p>
                <a:pPr marL="521335" lvl="1">
                  <a:spcBef>
                    <a:spcPts val="400"/>
                  </a:spcBef>
                  <a:buSzPct val="100000"/>
                </a:pPr>
                <a:r>
                  <a:rPr lang="en-US" sz="1100" dirty="0">
                    <a:sym typeface="Calibri"/>
                  </a:rPr>
                  <a:t>Students are disengaged with classroom learning as it is not applied (interactive), relevant, or engaging </a:t>
                </a:r>
                <a:endParaRPr lang="en-US" sz="1100" dirty="0"/>
              </a:p>
            </p:txBody>
          </p:sp>
          <p:pic>
            <p:nvPicPr>
              <p:cNvPr id="85" name="Graphic 84" descr="Classroom with solid fill">
                <a:extLst>
                  <a:ext uri="{FF2B5EF4-FFF2-40B4-BE49-F238E27FC236}">
                    <a16:creationId xmlns:a16="http://schemas.microsoft.com/office/drawing/2014/main" id="{20979793-746D-FC40-AD7F-370566DD14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29645" y="6500119"/>
                <a:ext cx="533187" cy="533187"/>
              </a:xfrm>
              <a:prstGeom prst="rect">
                <a:avLst/>
              </a:prstGeom>
            </p:spPr>
          </p:pic>
        </p:grpSp>
        <p:grpSp>
          <p:nvGrpSpPr>
            <p:cNvPr id="32" name="Group 31">
              <a:extLst>
                <a:ext uri="{FF2B5EF4-FFF2-40B4-BE49-F238E27FC236}">
                  <a16:creationId xmlns:a16="http://schemas.microsoft.com/office/drawing/2014/main" id="{70F70DD7-3BD3-9A41-A07C-0FBE96B41F59}"/>
                </a:ext>
              </a:extLst>
            </p:cNvPr>
            <p:cNvGrpSpPr/>
            <p:nvPr/>
          </p:nvGrpSpPr>
          <p:grpSpPr>
            <a:xfrm>
              <a:off x="2333958" y="1615407"/>
              <a:ext cx="4035958" cy="576409"/>
              <a:chOff x="2302057" y="2491238"/>
              <a:chExt cx="4035958" cy="576409"/>
            </a:xfrm>
          </p:grpSpPr>
          <p:sp>
            <p:nvSpPr>
              <p:cNvPr id="78" name="Rectangle 77">
                <a:extLst>
                  <a:ext uri="{FF2B5EF4-FFF2-40B4-BE49-F238E27FC236}">
                    <a16:creationId xmlns:a16="http://schemas.microsoft.com/office/drawing/2014/main" id="{F493032B-3DFD-1049-9FA1-6C58663BCE47}"/>
                  </a:ext>
                </a:extLst>
              </p:cNvPr>
              <p:cNvSpPr/>
              <p:nvPr/>
            </p:nvSpPr>
            <p:spPr>
              <a:xfrm>
                <a:off x="2878466" y="2533082"/>
                <a:ext cx="3459549" cy="479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rPr>
                  <a:t>Distance learning for marginalized learners</a:t>
                </a:r>
              </a:p>
            </p:txBody>
          </p:sp>
          <p:pic>
            <p:nvPicPr>
              <p:cNvPr id="86" name="Graphic 85" descr="Remote learning language with solid fill">
                <a:extLst>
                  <a:ext uri="{FF2B5EF4-FFF2-40B4-BE49-F238E27FC236}">
                    <a16:creationId xmlns:a16="http://schemas.microsoft.com/office/drawing/2014/main" id="{020B3CF5-B66F-3C47-A203-47144BC359E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02057" y="2491238"/>
                <a:ext cx="576409" cy="576409"/>
              </a:xfrm>
              <a:prstGeom prst="rect">
                <a:avLst/>
              </a:prstGeom>
            </p:spPr>
          </p:pic>
        </p:grpSp>
        <p:grpSp>
          <p:nvGrpSpPr>
            <p:cNvPr id="47" name="Group 46">
              <a:extLst>
                <a:ext uri="{FF2B5EF4-FFF2-40B4-BE49-F238E27FC236}">
                  <a16:creationId xmlns:a16="http://schemas.microsoft.com/office/drawing/2014/main" id="{6A6B3CCD-BE25-4241-BA1C-1E48952810E2}"/>
                </a:ext>
              </a:extLst>
            </p:cNvPr>
            <p:cNvGrpSpPr/>
            <p:nvPr/>
          </p:nvGrpSpPr>
          <p:grpSpPr>
            <a:xfrm>
              <a:off x="2349347" y="2152028"/>
              <a:ext cx="4120723" cy="534714"/>
              <a:chOff x="7286806" y="2402421"/>
              <a:chExt cx="4120723" cy="534714"/>
            </a:xfrm>
          </p:grpSpPr>
          <p:sp>
            <p:nvSpPr>
              <p:cNvPr id="79" name="Rectangle 78">
                <a:extLst>
                  <a:ext uri="{FF2B5EF4-FFF2-40B4-BE49-F238E27FC236}">
                    <a16:creationId xmlns:a16="http://schemas.microsoft.com/office/drawing/2014/main" id="{7BD4B319-572A-7E47-891B-BCD32B5AAA34}"/>
                  </a:ext>
                </a:extLst>
              </p:cNvPr>
              <p:cNvSpPr/>
              <p:nvPr/>
            </p:nvSpPr>
            <p:spPr>
              <a:xfrm>
                <a:off x="7330865" y="2518202"/>
                <a:ext cx="4076664" cy="352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1335" lvl="1" algn="l">
                  <a:spcBef>
                    <a:spcPts val="400"/>
                  </a:spcBef>
                  <a:buSzPct val="100000"/>
                </a:pPr>
                <a:r>
                  <a:rPr lang="en-US" sz="1100" dirty="0">
                    <a:solidFill>
                      <a:schemeClr val="tx1"/>
                    </a:solidFill>
                  </a:rPr>
                  <a:t>Global pandemic that forced schools to close</a:t>
                </a:r>
              </a:p>
            </p:txBody>
          </p:sp>
          <p:pic>
            <p:nvPicPr>
              <p:cNvPr id="87" name="Graphic 86" descr="Face with mask with solid fill">
                <a:extLst>
                  <a:ext uri="{FF2B5EF4-FFF2-40B4-BE49-F238E27FC236}">
                    <a16:creationId xmlns:a16="http://schemas.microsoft.com/office/drawing/2014/main" id="{7FD3498F-EE0F-8D4A-A5AC-44247C6AA18E}"/>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86806" y="2402421"/>
                <a:ext cx="534714" cy="534714"/>
              </a:xfrm>
              <a:prstGeom prst="rect">
                <a:avLst/>
              </a:prstGeom>
            </p:spPr>
          </p:pic>
        </p:grpSp>
        <p:grpSp>
          <p:nvGrpSpPr>
            <p:cNvPr id="24" name="Group 23">
              <a:extLst>
                <a:ext uri="{FF2B5EF4-FFF2-40B4-BE49-F238E27FC236}">
                  <a16:creationId xmlns:a16="http://schemas.microsoft.com/office/drawing/2014/main" id="{84E0F9C2-022E-7F45-AAFC-BD1B2FADF548}"/>
                </a:ext>
              </a:extLst>
            </p:cNvPr>
            <p:cNvGrpSpPr/>
            <p:nvPr/>
          </p:nvGrpSpPr>
          <p:grpSpPr>
            <a:xfrm>
              <a:off x="6286087" y="2700793"/>
              <a:ext cx="4604584" cy="638576"/>
              <a:chOff x="7215989" y="3497253"/>
              <a:chExt cx="4604584" cy="638576"/>
            </a:xfrm>
          </p:grpSpPr>
          <p:sp>
            <p:nvSpPr>
              <p:cNvPr id="82" name="TextBox 81">
                <a:extLst>
                  <a:ext uri="{FF2B5EF4-FFF2-40B4-BE49-F238E27FC236}">
                    <a16:creationId xmlns:a16="http://schemas.microsoft.com/office/drawing/2014/main" id="{B197E726-DBBB-E64D-B11C-DF6BDD8378C1}"/>
                  </a:ext>
                </a:extLst>
              </p:cNvPr>
              <p:cNvSpPr txBox="1"/>
              <p:nvPr/>
            </p:nvSpPr>
            <p:spPr>
              <a:xfrm>
                <a:off x="7280213" y="3654735"/>
                <a:ext cx="4540360" cy="430887"/>
              </a:xfrm>
              <a:prstGeom prst="rect">
                <a:avLst/>
              </a:prstGeom>
              <a:noFill/>
              <a:ln>
                <a:noFill/>
              </a:ln>
            </p:spPr>
            <p:txBody>
              <a:bodyPr wrap="square">
                <a:spAutoFit/>
              </a:bodyPr>
              <a:lstStyle/>
              <a:p>
                <a:pPr marL="521335" lvl="1">
                  <a:spcBef>
                    <a:spcPts val="400"/>
                  </a:spcBef>
                  <a:buSzPct val="100000"/>
                </a:pPr>
                <a:r>
                  <a:rPr lang="en-US" sz="1100" dirty="0"/>
                  <a:t>Students are out of school; how are you going to reach them? Or how will their parents educate them?</a:t>
                </a:r>
              </a:p>
            </p:txBody>
          </p:sp>
          <p:pic>
            <p:nvPicPr>
              <p:cNvPr id="88" name="Graphic 87" descr="Schoolhouse with solid fill">
                <a:extLst>
                  <a:ext uri="{FF2B5EF4-FFF2-40B4-BE49-F238E27FC236}">
                    <a16:creationId xmlns:a16="http://schemas.microsoft.com/office/drawing/2014/main" id="{7C2DB7EA-0F8D-FA49-A1A9-CD3C55B30443}"/>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15989" y="3497253"/>
                <a:ext cx="638576" cy="638576"/>
              </a:xfrm>
              <a:prstGeom prst="rect">
                <a:avLst/>
              </a:prstGeom>
            </p:spPr>
          </p:pic>
        </p:grpSp>
        <p:grpSp>
          <p:nvGrpSpPr>
            <p:cNvPr id="118" name="Group 117">
              <a:extLst>
                <a:ext uri="{FF2B5EF4-FFF2-40B4-BE49-F238E27FC236}">
                  <a16:creationId xmlns:a16="http://schemas.microsoft.com/office/drawing/2014/main" id="{24A2E71A-69C7-B14C-8491-9F4F383B8C31}"/>
                </a:ext>
              </a:extLst>
            </p:cNvPr>
            <p:cNvGrpSpPr/>
            <p:nvPr/>
          </p:nvGrpSpPr>
          <p:grpSpPr>
            <a:xfrm>
              <a:off x="2321740" y="2787120"/>
              <a:ext cx="3721157" cy="473158"/>
              <a:chOff x="2818099" y="4546156"/>
              <a:chExt cx="3721157" cy="473158"/>
            </a:xfrm>
          </p:grpSpPr>
          <p:sp>
            <p:nvSpPr>
              <p:cNvPr id="80" name="Rectangle 79">
                <a:extLst>
                  <a:ext uri="{FF2B5EF4-FFF2-40B4-BE49-F238E27FC236}">
                    <a16:creationId xmlns:a16="http://schemas.microsoft.com/office/drawing/2014/main" id="{5E70F4BE-0D4C-A74C-8484-ADFDBCC677E2}"/>
                  </a:ext>
                </a:extLst>
              </p:cNvPr>
              <p:cNvSpPr/>
              <p:nvPr/>
            </p:nvSpPr>
            <p:spPr>
              <a:xfrm>
                <a:off x="3380420" y="4553252"/>
                <a:ext cx="3158836" cy="442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1335" lvl="1" rtl="1">
                  <a:spcBef>
                    <a:spcPts val="400"/>
                  </a:spcBef>
                  <a:buSzPct val="100000"/>
                </a:pPr>
                <a:r>
                  <a:rPr lang="en-US" sz="1100" dirty="0">
                    <a:solidFill>
                      <a:schemeClr val="tx1"/>
                    </a:solidFill>
                  </a:rPr>
                  <a:t>Limited internet access </a:t>
                </a:r>
              </a:p>
            </p:txBody>
          </p:sp>
          <p:sp>
            <p:nvSpPr>
              <p:cNvPr id="112" name="&quot;Not Allowed&quot; Symbol 34">
                <a:extLst>
                  <a:ext uri="{FF2B5EF4-FFF2-40B4-BE49-F238E27FC236}">
                    <a16:creationId xmlns:a16="http://schemas.microsoft.com/office/drawing/2014/main" id="{A9BD941C-891C-9F4F-8760-C817636A1FBC}"/>
                  </a:ext>
                </a:extLst>
              </p:cNvPr>
              <p:cNvSpPr/>
              <p:nvPr/>
            </p:nvSpPr>
            <p:spPr>
              <a:xfrm>
                <a:off x="2818099" y="4546156"/>
                <a:ext cx="534714" cy="473158"/>
              </a:xfrm>
              <a:prstGeom prst="noSmoking">
                <a:avLst>
                  <a:gd name="adj" fmla="val 700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19" name="Group 118">
              <a:extLst>
                <a:ext uri="{FF2B5EF4-FFF2-40B4-BE49-F238E27FC236}">
                  <a16:creationId xmlns:a16="http://schemas.microsoft.com/office/drawing/2014/main" id="{47E0C6E4-1318-8448-9460-B48BC6D9A2E4}"/>
                </a:ext>
              </a:extLst>
            </p:cNvPr>
            <p:cNvGrpSpPr/>
            <p:nvPr/>
          </p:nvGrpSpPr>
          <p:grpSpPr>
            <a:xfrm>
              <a:off x="6336963" y="1680888"/>
              <a:ext cx="4799892" cy="444815"/>
              <a:chOff x="6807053" y="2406562"/>
              <a:chExt cx="4799892" cy="444815"/>
            </a:xfrm>
          </p:grpSpPr>
          <p:grpSp>
            <p:nvGrpSpPr>
              <p:cNvPr id="22" name="Group 21">
                <a:extLst>
                  <a:ext uri="{FF2B5EF4-FFF2-40B4-BE49-F238E27FC236}">
                    <a16:creationId xmlns:a16="http://schemas.microsoft.com/office/drawing/2014/main" id="{A0B457F6-34B5-BF43-9D46-FE49B445FCB6}"/>
                  </a:ext>
                </a:extLst>
              </p:cNvPr>
              <p:cNvGrpSpPr/>
              <p:nvPr/>
            </p:nvGrpSpPr>
            <p:grpSpPr>
              <a:xfrm>
                <a:off x="6807053" y="2406562"/>
                <a:ext cx="4799892" cy="444815"/>
                <a:chOff x="7289161" y="3053759"/>
                <a:chExt cx="4799892" cy="444815"/>
              </a:xfrm>
            </p:grpSpPr>
            <p:sp>
              <p:nvSpPr>
                <p:cNvPr id="81" name="TextBox 80">
                  <a:extLst>
                    <a:ext uri="{FF2B5EF4-FFF2-40B4-BE49-F238E27FC236}">
                      <a16:creationId xmlns:a16="http://schemas.microsoft.com/office/drawing/2014/main" id="{28701C70-0E5D-9443-B12F-F7FED95078F5}"/>
                    </a:ext>
                  </a:extLst>
                </p:cNvPr>
                <p:cNvSpPr txBox="1"/>
                <p:nvPr/>
              </p:nvSpPr>
              <p:spPr>
                <a:xfrm>
                  <a:off x="7289161" y="3053759"/>
                  <a:ext cx="4799892" cy="430887"/>
                </a:xfrm>
                <a:prstGeom prst="rect">
                  <a:avLst/>
                </a:prstGeom>
                <a:noFill/>
                <a:ln>
                  <a:noFill/>
                </a:ln>
              </p:spPr>
              <p:txBody>
                <a:bodyPr wrap="square">
                  <a:spAutoFit/>
                </a:bodyPr>
                <a:lstStyle/>
                <a:p>
                  <a:pPr marL="521335" lvl="1" algn="l">
                    <a:spcBef>
                      <a:spcPts val="400"/>
                    </a:spcBef>
                    <a:buSzPct val="100000"/>
                  </a:pPr>
                  <a:r>
                    <a:rPr lang="en-US" sz="1100" dirty="0"/>
                    <a:t>Lack of resources and/or alternative learning materials, such as textbooks, educational games …etc.</a:t>
                  </a:r>
                </a:p>
              </p:txBody>
            </p:sp>
            <p:sp>
              <p:nvSpPr>
                <p:cNvPr id="89" name="&quot;Not Allowed&quot; Symbol 35">
                  <a:extLst>
                    <a:ext uri="{FF2B5EF4-FFF2-40B4-BE49-F238E27FC236}">
                      <a16:creationId xmlns:a16="http://schemas.microsoft.com/office/drawing/2014/main" id="{FCCF40A0-5233-0645-B79A-6034F6377E4D}"/>
                    </a:ext>
                  </a:extLst>
                </p:cNvPr>
                <p:cNvSpPr/>
                <p:nvPr/>
              </p:nvSpPr>
              <p:spPr>
                <a:xfrm>
                  <a:off x="7337880" y="3070610"/>
                  <a:ext cx="483640" cy="427964"/>
                </a:xfrm>
                <a:prstGeom prst="noSmoking">
                  <a:avLst>
                    <a:gd name="adj" fmla="val 700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113" name="Graphic 112" descr="Glue with solid fill">
                <a:extLst>
                  <a:ext uri="{FF2B5EF4-FFF2-40B4-BE49-F238E27FC236}">
                    <a16:creationId xmlns:a16="http://schemas.microsoft.com/office/drawing/2014/main" id="{FC52AF4D-0E0C-504F-9A94-CE9E84FB5AB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97729" y="2438206"/>
                <a:ext cx="384031" cy="384031"/>
              </a:xfrm>
              <a:prstGeom prst="rect">
                <a:avLst/>
              </a:prstGeom>
            </p:spPr>
          </p:pic>
        </p:grpSp>
      </p:grpSp>
      <p:sp>
        <p:nvSpPr>
          <p:cNvPr id="40" name="Conector recto 39">
            <a:extLst>
              <a:ext uri="{FF2B5EF4-FFF2-40B4-BE49-F238E27FC236}">
                <a16:creationId xmlns:a16="http://schemas.microsoft.com/office/drawing/2014/main" id="{E0649D0A-AA23-4B6A-AF1B-9824182213C3}"/>
              </a:ext>
            </a:extLst>
          </p:cNvPr>
          <p:cNvSpPr/>
          <p:nvPr/>
        </p:nvSpPr>
        <p:spPr>
          <a:xfrm>
            <a:off x="3299400" y="4325040"/>
            <a:ext cx="0"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dirty="0">
              <a:solidFill>
                <a:srgbClr val="000000"/>
              </a:solidFill>
            </a:endParaRPr>
          </a:p>
        </p:txBody>
      </p:sp>
      <p:sp>
        <p:nvSpPr>
          <p:cNvPr id="120" name="Rectangle 119">
            <a:extLst>
              <a:ext uri="{FF2B5EF4-FFF2-40B4-BE49-F238E27FC236}">
                <a16:creationId xmlns:a16="http://schemas.microsoft.com/office/drawing/2014/main" id="{27E24777-7629-DD49-BB30-3EF320EE827D}"/>
              </a:ext>
            </a:extLst>
          </p:cNvPr>
          <p:cNvSpPr/>
          <p:nvPr/>
        </p:nvSpPr>
        <p:spPr>
          <a:xfrm>
            <a:off x="2207538" y="4438492"/>
            <a:ext cx="9453520" cy="7188378"/>
          </a:xfrm>
          <a:prstGeom prst="rect">
            <a:avLst/>
          </a:prstGeom>
        </p:spPr>
        <p:txBody>
          <a:bodyPr wrap="square" bIns="0" numCol="2" spcCol="216000">
            <a:spAutoFit/>
          </a:bodyPr>
          <a:lstStyle/>
          <a:p>
            <a:pPr marL="171450" indent="-171450">
              <a:lnSpc>
                <a:spcPct val="120000"/>
              </a:lnSpc>
              <a:buFont typeface="Wingdings" pitchFamily="2" charset="2"/>
              <a:buChar char="§"/>
            </a:pPr>
            <a:r>
              <a:rPr lang="en-US" sz="1100" dirty="0"/>
              <a:t>In this toolkit, you will learn how to use and adapt IFERB available resources to meet the needs of your students and unique context – both for classroom and/or remote settings.</a:t>
            </a:r>
          </a:p>
          <a:p>
            <a:pPr marL="171450" indent="-171450">
              <a:lnSpc>
                <a:spcPct val="120000"/>
              </a:lnSpc>
              <a:buFont typeface="Wingdings" pitchFamily="2" charset="2"/>
              <a:buChar char="§"/>
            </a:pPr>
            <a:endParaRPr lang="en-US" sz="500" dirty="0"/>
          </a:p>
          <a:p>
            <a:pPr marL="171450" indent="-171450">
              <a:lnSpc>
                <a:spcPct val="120000"/>
              </a:lnSpc>
              <a:buFont typeface="Wingdings" pitchFamily="2" charset="2"/>
              <a:buChar char="§"/>
            </a:pPr>
            <a:r>
              <a:rPr lang="en-US" sz="1100" dirty="0"/>
              <a:t>It will take you on a three stages journey where you will create your first adapted lesson for your students. These stages are sequentially organized; try to go over them in the listed order.</a:t>
            </a:r>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r>
              <a:rPr lang="en-US" sz="1100" dirty="0"/>
              <a:t>Each stage is covered in a separate booklet.  However, all three booklets are included in one document to make it easier for you to navigate through them.</a:t>
            </a:r>
          </a:p>
          <a:p>
            <a:pPr marL="171450" indent="-171450">
              <a:lnSpc>
                <a:spcPct val="120000"/>
              </a:lnSpc>
              <a:buFont typeface="Wingdings" pitchFamily="2" charset="2"/>
              <a:buChar char="§"/>
            </a:pPr>
            <a:endParaRPr lang="en-US" sz="500" dirty="0"/>
          </a:p>
          <a:p>
            <a:pPr marL="171450" indent="-171450">
              <a:lnSpc>
                <a:spcPct val="120000"/>
              </a:lnSpc>
              <a:buFont typeface="Wingdings" pitchFamily="2" charset="2"/>
              <a:buChar char="§"/>
            </a:pPr>
            <a:r>
              <a:rPr lang="en-US" sz="1100" dirty="0"/>
              <a:t>This toolkit thoroughly explains all needed steps/topics in detail to avoid ambiguity. However, if you are already familiar with any of the steps/topics, feel free to skim through them.</a:t>
            </a:r>
            <a:br>
              <a:rPr lang="en-US" sz="1100" dirty="0"/>
            </a:br>
            <a:endParaRPr lang="en-US" sz="500" dirty="0"/>
          </a:p>
          <a:p>
            <a:pPr marL="171450" indent="-171450">
              <a:lnSpc>
                <a:spcPct val="120000"/>
              </a:lnSpc>
              <a:buFont typeface="Wingdings" pitchFamily="2" charset="2"/>
              <a:buChar char="§"/>
            </a:pPr>
            <a:r>
              <a:rPr lang="en-US" sz="1100" dirty="0"/>
              <a:t>It also includes questions and exercises for you to apply your newly acquired skills.</a:t>
            </a:r>
          </a:p>
          <a:p>
            <a:pPr marL="171450" indent="-171450">
              <a:lnSpc>
                <a:spcPct val="120000"/>
              </a:lnSpc>
              <a:buFont typeface="Wingdings" pitchFamily="2" charset="2"/>
              <a:buChar char="§"/>
            </a:pPr>
            <a:endParaRPr lang="en-US" sz="500" dirty="0"/>
          </a:p>
          <a:p>
            <a:pPr marL="171450" indent="-171450">
              <a:lnSpc>
                <a:spcPct val="120000"/>
              </a:lnSpc>
              <a:buFont typeface="Wingdings" pitchFamily="2" charset="2"/>
              <a:buChar char="§"/>
            </a:pPr>
            <a:r>
              <a:rPr lang="en-US" sz="1100" dirty="0"/>
              <a:t>When you apply the following guidelines to read this toolkit, you will end up with at least one complete and fully adapted lesson for your students and context. </a:t>
            </a:r>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a:lnSpc>
                <a:spcPct val="120000"/>
              </a:lnSpc>
            </a:pPr>
            <a:endParaRPr lang="en-US" sz="1100" dirty="0"/>
          </a:p>
          <a:p>
            <a:pPr>
              <a:lnSpc>
                <a:spcPct val="120000"/>
              </a:lnSpc>
            </a:pPr>
            <a:endParaRPr lang="en-US" sz="1100" dirty="0"/>
          </a:p>
          <a:p>
            <a:pPr>
              <a:lnSpc>
                <a:spcPct val="120000"/>
              </a:lnSpc>
            </a:pPr>
            <a:endParaRPr lang="en-US" sz="1100" dirty="0"/>
          </a:p>
          <a:p>
            <a:pPr marL="171450" indent="-171450">
              <a:lnSpc>
                <a:spcPct val="120000"/>
              </a:lnSpc>
              <a:buFont typeface="Wingdings" pitchFamily="2" charset="2"/>
              <a:buChar char="§"/>
            </a:pPr>
            <a:r>
              <a:rPr lang="en-US" sz="1100" dirty="0"/>
              <a:t>The average time to successfully complete reading and applying this toolkit is between 6 to 10 hours; hence, your first lesson will take this long to prepare.</a:t>
            </a:r>
            <a:br>
              <a:rPr lang="en-US" sz="1100" dirty="0"/>
            </a:br>
            <a:endParaRPr lang="en-US" sz="500" dirty="0"/>
          </a:p>
          <a:p>
            <a:pPr marL="171450" indent="-171450">
              <a:lnSpc>
                <a:spcPct val="120000"/>
              </a:lnSpc>
              <a:buFont typeface="Wingdings" pitchFamily="2" charset="2"/>
              <a:buChar char="§"/>
            </a:pPr>
            <a:r>
              <a:rPr lang="en-US" sz="1100" dirty="0"/>
              <a:t>Keep in mind that with more practice, you will be able to prepare these lessons in a shorter amount of time;  e.g., preparing 12 lessons in a week!</a:t>
            </a:r>
          </a:p>
          <a:p>
            <a:pPr marL="171450" indent="-171450">
              <a:lnSpc>
                <a:spcPct val="120000"/>
              </a:lnSpc>
              <a:buFont typeface="Wingdings" pitchFamily="2" charset="2"/>
              <a:buChar char="§"/>
            </a:pPr>
            <a:endParaRPr lang="en-US" sz="1100" dirty="0"/>
          </a:p>
          <a:p>
            <a:pPr>
              <a:lnSpc>
                <a:spcPct val="120000"/>
              </a:lnSpc>
            </a:pPr>
            <a:endParaRPr lang="en-US" sz="1100" dirty="0"/>
          </a:p>
          <a:p>
            <a:pPr marL="171450" indent="-171450">
              <a:lnSpc>
                <a:spcPct val="120000"/>
              </a:lnSpc>
              <a:buFont typeface="Wingdings" pitchFamily="2" charset="2"/>
              <a:buChar char="§"/>
            </a:pPr>
            <a:endParaRPr lang="en-US" sz="1100" dirty="0"/>
          </a:p>
        </p:txBody>
      </p:sp>
      <p:grpSp>
        <p:nvGrpSpPr>
          <p:cNvPr id="122" name="Group 121">
            <a:extLst>
              <a:ext uri="{FF2B5EF4-FFF2-40B4-BE49-F238E27FC236}">
                <a16:creationId xmlns:a16="http://schemas.microsoft.com/office/drawing/2014/main" id="{04C01800-D054-294A-A969-28954AB515D6}"/>
              </a:ext>
            </a:extLst>
          </p:cNvPr>
          <p:cNvGrpSpPr/>
          <p:nvPr/>
        </p:nvGrpSpPr>
        <p:grpSpPr>
          <a:xfrm>
            <a:off x="2234546" y="5915739"/>
            <a:ext cx="4495633" cy="1507979"/>
            <a:chOff x="3250661" y="4240755"/>
            <a:chExt cx="5732960" cy="2001639"/>
          </a:xfrm>
        </p:grpSpPr>
        <p:grpSp>
          <p:nvGrpSpPr>
            <p:cNvPr id="123" name="Group 122">
              <a:extLst>
                <a:ext uri="{FF2B5EF4-FFF2-40B4-BE49-F238E27FC236}">
                  <a16:creationId xmlns:a16="http://schemas.microsoft.com/office/drawing/2014/main" id="{8E45275B-1FE3-EB46-A6BA-8ED7D1DAED51}"/>
                </a:ext>
              </a:extLst>
            </p:cNvPr>
            <p:cNvGrpSpPr/>
            <p:nvPr/>
          </p:nvGrpSpPr>
          <p:grpSpPr>
            <a:xfrm>
              <a:off x="3250661" y="4240755"/>
              <a:ext cx="5732960" cy="2001639"/>
              <a:chOff x="2890528" y="2055619"/>
              <a:chExt cx="5003609" cy="2136127"/>
            </a:xfrm>
          </p:grpSpPr>
          <p:pic>
            <p:nvPicPr>
              <p:cNvPr id="125" name="Picture 124">
                <a:extLst>
                  <a:ext uri="{FF2B5EF4-FFF2-40B4-BE49-F238E27FC236}">
                    <a16:creationId xmlns:a16="http://schemas.microsoft.com/office/drawing/2014/main" id="{227EBD65-EC37-CD49-899D-4C0F6919283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503393" y="2055619"/>
                <a:ext cx="267261" cy="1175649"/>
              </a:xfrm>
              <a:prstGeom prst="rect">
                <a:avLst/>
              </a:prstGeom>
            </p:spPr>
          </p:pic>
          <p:pic>
            <p:nvPicPr>
              <p:cNvPr id="126" name="Picture 125" descr="A picture containing light&#10;&#10;Description automatically generated">
                <a:extLst>
                  <a:ext uri="{FF2B5EF4-FFF2-40B4-BE49-F238E27FC236}">
                    <a16:creationId xmlns:a16="http://schemas.microsoft.com/office/drawing/2014/main" id="{72AFD6A1-9CE5-FE47-B375-A254BE49FD00}"/>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flipH="1">
                <a:off x="2948249" y="2813802"/>
                <a:ext cx="236514" cy="1114735"/>
              </a:xfrm>
              <a:prstGeom prst="rect">
                <a:avLst/>
              </a:prstGeom>
            </p:spPr>
          </p:pic>
          <p:pic>
            <p:nvPicPr>
              <p:cNvPr id="127" name="Graphic 126" descr="Marker with solid fill">
                <a:extLst>
                  <a:ext uri="{FF2B5EF4-FFF2-40B4-BE49-F238E27FC236}">
                    <a16:creationId xmlns:a16="http://schemas.microsoft.com/office/drawing/2014/main" id="{FD8A2373-85BC-1C49-825C-15F78AD46EAB}"/>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90528" y="3124382"/>
                <a:ext cx="710071" cy="914399"/>
              </a:xfrm>
              <a:prstGeom prst="rect">
                <a:avLst/>
              </a:prstGeom>
            </p:spPr>
          </p:pic>
          <p:pic>
            <p:nvPicPr>
              <p:cNvPr id="128" name="Graphic 127" descr="Marker with solid fill">
                <a:extLst>
                  <a:ext uri="{FF2B5EF4-FFF2-40B4-BE49-F238E27FC236}">
                    <a16:creationId xmlns:a16="http://schemas.microsoft.com/office/drawing/2014/main" id="{3FAAF283-F467-BB48-80B7-94889EF3CB94}"/>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478273" y="2396681"/>
                <a:ext cx="710071" cy="914400"/>
              </a:xfrm>
              <a:prstGeom prst="rect">
                <a:avLst/>
              </a:prstGeom>
            </p:spPr>
          </p:pic>
          <p:sp>
            <p:nvSpPr>
              <p:cNvPr id="129" name="Freeform: Shape 45">
                <a:extLst>
                  <a:ext uri="{FF2B5EF4-FFF2-40B4-BE49-F238E27FC236}">
                    <a16:creationId xmlns:a16="http://schemas.microsoft.com/office/drawing/2014/main" id="{9E95CF91-6018-5B4D-96A2-AC343400A997}"/>
                  </a:ext>
                </a:extLst>
              </p:cNvPr>
              <p:cNvSpPr/>
              <p:nvPr/>
            </p:nvSpPr>
            <p:spPr>
              <a:xfrm>
                <a:off x="3331029" y="2975430"/>
                <a:ext cx="3839028" cy="1216316"/>
              </a:xfrm>
              <a:custGeom>
                <a:avLst/>
                <a:gdLst>
                  <a:gd name="csX0" fmla="*/ 0 w 3839028"/>
                  <a:gd name="csY0" fmla="*/ 767875 h 1216316"/>
                  <a:gd name="csX1" fmla="*/ 79828 w 3839028"/>
                  <a:gd name="csY1" fmla="*/ 761732 h 1216316"/>
                  <a:gd name="csX2" fmla="*/ 101600 w 3839028"/>
                  <a:gd name="csY2" fmla="*/ 755589 h 1216316"/>
                  <a:gd name="csX3" fmla="*/ 137885 w 3839028"/>
                  <a:gd name="csY3" fmla="*/ 749447 h 1216316"/>
                  <a:gd name="csX4" fmla="*/ 224971 w 3839028"/>
                  <a:gd name="csY4" fmla="*/ 737161 h 1216316"/>
                  <a:gd name="csX5" fmla="*/ 268514 w 3839028"/>
                  <a:gd name="csY5" fmla="*/ 731018 h 1216316"/>
                  <a:gd name="csX6" fmla="*/ 297542 w 3839028"/>
                  <a:gd name="csY6" fmla="*/ 724874 h 1216316"/>
                  <a:gd name="csX7" fmla="*/ 341085 w 3839028"/>
                  <a:gd name="csY7" fmla="*/ 712588 h 1216316"/>
                  <a:gd name="csX8" fmla="*/ 370114 w 3839028"/>
                  <a:gd name="csY8" fmla="*/ 706445 h 1216316"/>
                  <a:gd name="csX9" fmla="*/ 399142 w 3839028"/>
                  <a:gd name="csY9" fmla="*/ 694160 h 1216316"/>
                  <a:gd name="csX10" fmla="*/ 449942 w 3839028"/>
                  <a:gd name="csY10" fmla="*/ 669587 h 1216316"/>
                  <a:gd name="csX11" fmla="*/ 471714 w 3839028"/>
                  <a:gd name="csY11" fmla="*/ 663444 h 1216316"/>
                  <a:gd name="csX12" fmla="*/ 515257 w 3839028"/>
                  <a:gd name="csY12" fmla="*/ 638872 h 1216316"/>
                  <a:gd name="csX13" fmla="*/ 580571 w 3839028"/>
                  <a:gd name="csY13" fmla="*/ 608158 h 1216316"/>
                  <a:gd name="csX14" fmla="*/ 616857 w 3839028"/>
                  <a:gd name="csY14" fmla="*/ 583585 h 1216316"/>
                  <a:gd name="csX15" fmla="*/ 631371 w 3839028"/>
                  <a:gd name="csY15" fmla="*/ 565156 h 1216316"/>
                  <a:gd name="csX16" fmla="*/ 638628 w 3839028"/>
                  <a:gd name="csY16" fmla="*/ 546727 h 1216316"/>
                  <a:gd name="csX17" fmla="*/ 653142 w 3839028"/>
                  <a:gd name="csY17" fmla="*/ 528298 h 1216316"/>
                  <a:gd name="csX18" fmla="*/ 660400 w 3839028"/>
                  <a:gd name="csY18" fmla="*/ 503726 h 1216316"/>
                  <a:gd name="csX19" fmla="*/ 667657 w 3839028"/>
                  <a:gd name="csY19" fmla="*/ 485297 h 1216316"/>
                  <a:gd name="csX20" fmla="*/ 682171 w 3839028"/>
                  <a:gd name="csY20" fmla="*/ 460725 h 1216316"/>
                  <a:gd name="csX21" fmla="*/ 689428 w 3839028"/>
                  <a:gd name="csY21" fmla="*/ 442296 h 1216316"/>
                  <a:gd name="csX22" fmla="*/ 696685 w 3839028"/>
                  <a:gd name="csY22" fmla="*/ 417724 h 1216316"/>
                  <a:gd name="csX23" fmla="*/ 711200 w 3839028"/>
                  <a:gd name="csY23" fmla="*/ 405438 h 1216316"/>
                  <a:gd name="csX24" fmla="*/ 718457 w 3839028"/>
                  <a:gd name="csY24" fmla="*/ 387009 h 1216316"/>
                  <a:gd name="csX25" fmla="*/ 732971 w 3839028"/>
                  <a:gd name="csY25" fmla="*/ 374723 h 1216316"/>
                  <a:gd name="csX26" fmla="*/ 747485 w 3839028"/>
                  <a:gd name="csY26" fmla="*/ 356294 h 1216316"/>
                  <a:gd name="csX27" fmla="*/ 762000 w 3839028"/>
                  <a:gd name="csY27" fmla="*/ 344008 h 1216316"/>
                  <a:gd name="csX28" fmla="*/ 812800 w 3839028"/>
                  <a:gd name="csY28" fmla="*/ 294863 h 1216316"/>
                  <a:gd name="csX29" fmla="*/ 878114 w 3839028"/>
                  <a:gd name="csY29" fmla="*/ 270292 h 1216316"/>
                  <a:gd name="csX30" fmla="*/ 907142 w 3839028"/>
                  <a:gd name="csY30" fmla="*/ 258006 h 1216316"/>
                  <a:gd name="csX31" fmla="*/ 943428 w 3839028"/>
                  <a:gd name="csY31" fmla="*/ 251862 h 1216316"/>
                  <a:gd name="csX32" fmla="*/ 1110342 w 3839028"/>
                  <a:gd name="csY32" fmla="*/ 239576 h 1216316"/>
                  <a:gd name="csX33" fmla="*/ 1407885 w 3839028"/>
                  <a:gd name="csY33" fmla="*/ 233434 h 1216316"/>
                  <a:gd name="csX34" fmla="*/ 1494971 w 3839028"/>
                  <a:gd name="csY34" fmla="*/ 221148 h 1216316"/>
                  <a:gd name="csX35" fmla="*/ 1516742 w 3839028"/>
                  <a:gd name="csY35" fmla="*/ 215005 h 1216316"/>
                  <a:gd name="csX36" fmla="*/ 1545771 w 3839028"/>
                  <a:gd name="csY36" fmla="*/ 208861 h 1216316"/>
                  <a:gd name="csX37" fmla="*/ 1611085 w 3839028"/>
                  <a:gd name="csY37" fmla="*/ 190432 h 1216316"/>
                  <a:gd name="csX38" fmla="*/ 1632857 w 3839028"/>
                  <a:gd name="csY38" fmla="*/ 184290 h 1216316"/>
                  <a:gd name="csX39" fmla="*/ 1654628 w 3839028"/>
                  <a:gd name="csY39" fmla="*/ 172004 h 1216316"/>
                  <a:gd name="csX40" fmla="*/ 1698171 w 3839028"/>
                  <a:gd name="csY40" fmla="*/ 159717 h 1216316"/>
                  <a:gd name="csX41" fmla="*/ 1763485 w 3839028"/>
                  <a:gd name="csY41" fmla="*/ 122859 h 1216316"/>
                  <a:gd name="csX42" fmla="*/ 1785257 w 3839028"/>
                  <a:gd name="csY42" fmla="*/ 110573 h 1216316"/>
                  <a:gd name="csX43" fmla="*/ 1807028 w 3839028"/>
                  <a:gd name="csY43" fmla="*/ 104430 h 1216316"/>
                  <a:gd name="csX44" fmla="*/ 1850571 w 3839028"/>
                  <a:gd name="csY44" fmla="*/ 73715 h 1216316"/>
                  <a:gd name="csX45" fmla="*/ 1908628 w 3839028"/>
                  <a:gd name="csY45" fmla="*/ 36857 h 1216316"/>
                  <a:gd name="csX46" fmla="*/ 1944914 w 3839028"/>
                  <a:gd name="csY46" fmla="*/ 24571 h 1216316"/>
                  <a:gd name="csX47" fmla="*/ 1973942 w 3839028"/>
                  <a:gd name="csY47" fmla="*/ 12285 h 1216316"/>
                  <a:gd name="csX48" fmla="*/ 2032000 w 3839028"/>
                  <a:gd name="csY48" fmla="*/ 0 h 1216316"/>
                  <a:gd name="csX49" fmla="*/ 2090057 w 3839028"/>
                  <a:gd name="csY49" fmla="*/ 6142 h 1216316"/>
                  <a:gd name="csX50" fmla="*/ 2111828 w 3839028"/>
                  <a:gd name="csY50" fmla="*/ 18428 h 1216316"/>
                  <a:gd name="csX51" fmla="*/ 2148114 w 3839028"/>
                  <a:gd name="csY51" fmla="*/ 55286 h 1216316"/>
                  <a:gd name="csX52" fmla="*/ 2162628 w 3839028"/>
                  <a:gd name="csY52" fmla="*/ 79858 h 1216316"/>
                  <a:gd name="csX53" fmla="*/ 2169885 w 3839028"/>
                  <a:gd name="csY53" fmla="*/ 251862 h 1216316"/>
                  <a:gd name="csX54" fmla="*/ 2155371 w 3839028"/>
                  <a:gd name="csY54" fmla="*/ 276435 h 1216316"/>
                  <a:gd name="csX55" fmla="*/ 2111828 w 3839028"/>
                  <a:gd name="csY55" fmla="*/ 331722 h 1216316"/>
                  <a:gd name="csX56" fmla="*/ 2046514 w 3839028"/>
                  <a:gd name="csY56" fmla="*/ 393152 h 1216316"/>
                  <a:gd name="csX57" fmla="*/ 2024742 w 3839028"/>
                  <a:gd name="csY57" fmla="*/ 399295 h 1216316"/>
                  <a:gd name="csX58" fmla="*/ 1973942 w 3839028"/>
                  <a:gd name="csY58" fmla="*/ 436153 h 1216316"/>
                  <a:gd name="csX59" fmla="*/ 1915885 w 3839028"/>
                  <a:gd name="csY59" fmla="*/ 460725 h 1216316"/>
                  <a:gd name="csX60" fmla="*/ 1865085 w 3839028"/>
                  <a:gd name="csY60" fmla="*/ 479154 h 1216316"/>
                  <a:gd name="csX61" fmla="*/ 1836057 w 3839028"/>
                  <a:gd name="csY61" fmla="*/ 491440 h 1216316"/>
                  <a:gd name="csX62" fmla="*/ 1770742 w 3839028"/>
                  <a:gd name="csY62" fmla="*/ 509869 h 1216316"/>
                  <a:gd name="csX63" fmla="*/ 1748971 w 3839028"/>
                  <a:gd name="csY63" fmla="*/ 516012 h 1216316"/>
                  <a:gd name="csX64" fmla="*/ 1727200 w 3839028"/>
                  <a:gd name="csY64" fmla="*/ 522155 h 1216316"/>
                  <a:gd name="csX65" fmla="*/ 1647371 w 3839028"/>
                  <a:gd name="csY65" fmla="*/ 552870 h 1216316"/>
                  <a:gd name="csX66" fmla="*/ 1611085 w 3839028"/>
                  <a:gd name="csY66" fmla="*/ 559014 h 1216316"/>
                  <a:gd name="csX67" fmla="*/ 1582057 w 3839028"/>
                  <a:gd name="csY67" fmla="*/ 571299 h 1216316"/>
                  <a:gd name="csX68" fmla="*/ 1531257 w 3839028"/>
                  <a:gd name="csY68" fmla="*/ 583585 h 1216316"/>
                  <a:gd name="csX69" fmla="*/ 1487714 w 3839028"/>
                  <a:gd name="csY69" fmla="*/ 602015 h 1216316"/>
                  <a:gd name="csX70" fmla="*/ 1465942 w 3839028"/>
                  <a:gd name="csY70" fmla="*/ 614300 h 1216316"/>
                  <a:gd name="csX71" fmla="*/ 1400628 w 3839028"/>
                  <a:gd name="csY71" fmla="*/ 645016 h 1216316"/>
                  <a:gd name="csX72" fmla="*/ 1371600 w 3839028"/>
                  <a:gd name="csY72" fmla="*/ 663444 h 1216316"/>
                  <a:gd name="csX73" fmla="*/ 1342571 w 3839028"/>
                  <a:gd name="csY73" fmla="*/ 700303 h 1216316"/>
                  <a:gd name="csX74" fmla="*/ 1328057 w 3839028"/>
                  <a:gd name="csY74" fmla="*/ 718731 h 1216316"/>
                  <a:gd name="csX75" fmla="*/ 1299028 w 3839028"/>
                  <a:gd name="csY75" fmla="*/ 798590 h 1216316"/>
                  <a:gd name="csX76" fmla="*/ 1306285 w 3839028"/>
                  <a:gd name="csY76" fmla="*/ 946023 h 1216316"/>
                  <a:gd name="csX77" fmla="*/ 1313542 w 3839028"/>
                  <a:gd name="csY77" fmla="*/ 964452 h 1216316"/>
                  <a:gd name="csX78" fmla="*/ 1328057 w 3839028"/>
                  <a:gd name="csY78" fmla="*/ 1013596 h 1216316"/>
                  <a:gd name="csX79" fmla="*/ 1349828 w 3839028"/>
                  <a:gd name="csY79" fmla="*/ 1038168 h 1216316"/>
                  <a:gd name="csX80" fmla="*/ 1378857 w 3839028"/>
                  <a:gd name="csY80" fmla="*/ 1075026 h 1216316"/>
                  <a:gd name="csX81" fmla="*/ 1451428 w 3839028"/>
                  <a:gd name="csY81" fmla="*/ 1130313 h 1216316"/>
                  <a:gd name="csX82" fmla="*/ 1480457 w 3839028"/>
                  <a:gd name="csY82" fmla="*/ 1148742 h 1216316"/>
                  <a:gd name="csX83" fmla="*/ 1502228 w 3839028"/>
                  <a:gd name="csY83" fmla="*/ 1161029 h 1216316"/>
                  <a:gd name="csX84" fmla="*/ 1531257 w 3839028"/>
                  <a:gd name="csY84" fmla="*/ 1179457 h 1216316"/>
                  <a:gd name="csX85" fmla="*/ 1560285 w 3839028"/>
                  <a:gd name="csY85" fmla="*/ 1185600 h 1216316"/>
                  <a:gd name="csX86" fmla="*/ 1611085 w 3839028"/>
                  <a:gd name="csY86" fmla="*/ 1197886 h 1216316"/>
                  <a:gd name="csX87" fmla="*/ 1712685 w 3839028"/>
                  <a:gd name="csY87" fmla="*/ 1216316 h 1216316"/>
                  <a:gd name="csX88" fmla="*/ 1901371 w 3839028"/>
                  <a:gd name="csY88" fmla="*/ 1210173 h 1216316"/>
                  <a:gd name="csX89" fmla="*/ 1937657 w 3839028"/>
                  <a:gd name="csY89" fmla="*/ 1204030 h 1216316"/>
                  <a:gd name="csX90" fmla="*/ 1995714 w 3839028"/>
                  <a:gd name="csY90" fmla="*/ 1179457 h 1216316"/>
                  <a:gd name="csX91" fmla="*/ 2024742 w 3839028"/>
                  <a:gd name="csY91" fmla="*/ 1167172 h 1216316"/>
                  <a:gd name="csX92" fmla="*/ 2061028 w 3839028"/>
                  <a:gd name="csY92" fmla="*/ 1154885 h 1216316"/>
                  <a:gd name="csX93" fmla="*/ 2155371 w 3839028"/>
                  <a:gd name="csY93" fmla="*/ 1087312 h 1216316"/>
                  <a:gd name="csX94" fmla="*/ 2213428 w 3839028"/>
                  <a:gd name="csY94" fmla="*/ 1044311 h 1216316"/>
                  <a:gd name="csX95" fmla="*/ 2227942 w 3839028"/>
                  <a:gd name="csY95" fmla="*/ 1025882 h 1216316"/>
                  <a:gd name="csX96" fmla="*/ 2242457 w 3839028"/>
                  <a:gd name="csY96" fmla="*/ 1013596 h 1216316"/>
                  <a:gd name="csX97" fmla="*/ 2271485 w 3839028"/>
                  <a:gd name="csY97" fmla="*/ 982881 h 1216316"/>
                  <a:gd name="csX98" fmla="*/ 2300514 w 3839028"/>
                  <a:gd name="csY98" fmla="*/ 946023 h 1216316"/>
                  <a:gd name="csX99" fmla="*/ 2351314 w 3839028"/>
                  <a:gd name="csY99" fmla="*/ 890736 h 1216316"/>
                  <a:gd name="csX100" fmla="*/ 2380342 w 3839028"/>
                  <a:gd name="csY100" fmla="*/ 853877 h 1216316"/>
                  <a:gd name="csX101" fmla="*/ 2394857 w 3839028"/>
                  <a:gd name="csY101" fmla="*/ 835449 h 1216316"/>
                  <a:gd name="csX102" fmla="*/ 2402114 w 3839028"/>
                  <a:gd name="csY102" fmla="*/ 817020 h 1216316"/>
                  <a:gd name="csX103" fmla="*/ 2431142 w 3839028"/>
                  <a:gd name="csY103" fmla="*/ 780162 h 1216316"/>
                  <a:gd name="csX104" fmla="*/ 2452914 w 3839028"/>
                  <a:gd name="csY104" fmla="*/ 743304 h 1216316"/>
                  <a:gd name="csX105" fmla="*/ 2474685 w 3839028"/>
                  <a:gd name="csY105" fmla="*/ 694160 h 1216316"/>
                  <a:gd name="csX106" fmla="*/ 2489200 w 3839028"/>
                  <a:gd name="csY106" fmla="*/ 657301 h 1216316"/>
                  <a:gd name="csX107" fmla="*/ 2496457 w 3839028"/>
                  <a:gd name="csY107" fmla="*/ 638872 h 1216316"/>
                  <a:gd name="csX108" fmla="*/ 2503714 w 3839028"/>
                  <a:gd name="csY108" fmla="*/ 602015 h 1216316"/>
                  <a:gd name="csX109" fmla="*/ 2510971 w 3839028"/>
                  <a:gd name="csY109" fmla="*/ 208861 h 1216316"/>
                  <a:gd name="csX110" fmla="*/ 2518228 w 3839028"/>
                  <a:gd name="csY110" fmla="*/ 178147 h 1216316"/>
                  <a:gd name="csX111" fmla="*/ 2540000 w 3839028"/>
                  <a:gd name="csY111" fmla="*/ 135146 h 1216316"/>
                  <a:gd name="csX112" fmla="*/ 2547257 w 3839028"/>
                  <a:gd name="csY112" fmla="*/ 116716 h 1216316"/>
                  <a:gd name="csX113" fmla="*/ 2583542 w 3839028"/>
                  <a:gd name="csY113" fmla="*/ 79858 h 1216316"/>
                  <a:gd name="csX114" fmla="*/ 2627085 w 3839028"/>
                  <a:gd name="csY114" fmla="*/ 55286 h 1216316"/>
                  <a:gd name="csX115" fmla="*/ 2670628 w 3839028"/>
                  <a:gd name="csY115" fmla="*/ 43001 h 1216316"/>
                  <a:gd name="csX116" fmla="*/ 2852057 w 3839028"/>
                  <a:gd name="csY116" fmla="*/ 55286 h 1216316"/>
                  <a:gd name="csX117" fmla="*/ 2873828 w 3839028"/>
                  <a:gd name="csY117" fmla="*/ 61429 h 1216316"/>
                  <a:gd name="csX118" fmla="*/ 2910114 w 3839028"/>
                  <a:gd name="csY118" fmla="*/ 92145 h 1216316"/>
                  <a:gd name="csX119" fmla="*/ 2931885 w 3839028"/>
                  <a:gd name="csY119" fmla="*/ 129003 h 1216316"/>
                  <a:gd name="csX120" fmla="*/ 2939142 w 3839028"/>
                  <a:gd name="csY120" fmla="*/ 147431 h 1216316"/>
                  <a:gd name="csX121" fmla="*/ 2953657 w 3839028"/>
                  <a:gd name="csY121" fmla="*/ 178147 h 1216316"/>
                  <a:gd name="csX122" fmla="*/ 2960914 w 3839028"/>
                  <a:gd name="csY122" fmla="*/ 202718 h 1216316"/>
                  <a:gd name="csX123" fmla="*/ 2975428 w 3839028"/>
                  <a:gd name="csY123" fmla="*/ 288720 h 1216316"/>
                  <a:gd name="csX124" fmla="*/ 2968171 w 3839028"/>
                  <a:gd name="csY124" fmla="*/ 479154 h 1216316"/>
                  <a:gd name="csX125" fmla="*/ 2960914 w 3839028"/>
                  <a:gd name="csY125" fmla="*/ 497583 h 1216316"/>
                  <a:gd name="csX126" fmla="*/ 2953657 w 3839028"/>
                  <a:gd name="csY126" fmla="*/ 534441 h 1216316"/>
                  <a:gd name="csX127" fmla="*/ 2924628 w 3839028"/>
                  <a:gd name="csY127" fmla="*/ 614300 h 1216316"/>
                  <a:gd name="csX128" fmla="*/ 2910114 w 3839028"/>
                  <a:gd name="csY128" fmla="*/ 638872 h 1216316"/>
                  <a:gd name="csX129" fmla="*/ 2873828 w 3839028"/>
                  <a:gd name="csY129" fmla="*/ 700303 h 1216316"/>
                  <a:gd name="csX130" fmla="*/ 2844800 w 3839028"/>
                  <a:gd name="csY130" fmla="*/ 749447 h 1216316"/>
                  <a:gd name="csX131" fmla="*/ 2830285 w 3839028"/>
                  <a:gd name="csY131" fmla="*/ 774019 h 1216316"/>
                  <a:gd name="csX132" fmla="*/ 2808514 w 3839028"/>
                  <a:gd name="csY132" fmla="*/ 798590 h 1216316"/>
                  <a:gd name="csX133" fmla="*/ 2786742 w 3839028"/>
                  <a:gd name="csY133" fmla="*/ 829306 h 1216316"/>
                  <a:gd name="csX134" fmla="*/ 2757714 w 3839028"/>
                  <a:gd name="csY134" fmla="*/ 878450 h 1216316"/>
                  <a:gd name="csX135" fmla="*/ 2721428 w 3839028"/>
                  <a:gd name="csY135" fmla="*/ 933737 h 1216316"/>
                  <a:gd name="csX136" fmla="*/ 2706914 w 3839028"/>
                  <a:gd name="csY136" fmla="*/ 976738 h 1216316"/>
                  <a:gd name="csX137" fmla="*/ 2699657 w 3839028"/>
                  <a:gd name="csY137" fmla="*/ 1001310 h 1216316"/>
                  <a:gd name="csX138" fmla="*/ 2714171 w 3839028"/>
                  <a:gd name="csY138" fmla="*/ 1068883 h 1216316"/>
                  <a:gd name="csX139" fmla="*/ 2743200 w 3839028"/>
                  <a:gd name="csY139" fmla="*/ 1099598 h 1216316"/>
                  <a:gd name="csX140" fmla="*/ 2786742 w 3839028"/>
                  <a:gd name="csY140" fmla="*/ 1136456 h 1216316"/>
                  <a:gd name="csX141" fmla="*/ 2823028 w 3839028"/>
                  <a:gd name="csY141" fmla="*/ 1161029 h 1216316"/>
                  <a:gd name="csX142" fmla="*/ 2881085 w 3839028"/>
                  <a:gd name="csY142" fmla="*/ 1173314 h 1216316"/>
                  <a:gd name="csX143" fmla="*/ 2910114 w 3839028"/>
                  <a:gd name="csY143" fmla="*/ 1179457 h 1216316"/>
                  <a:gd name="csX144" fmla="*/ 3106057 w 3839028"/>
                  <a:gd name="csY144" fmla="*/ 1167172 h 1216316"/>
                  <a:gd name="csX145" fmla="*/ 3156857 w 3839028"/>
                  <a:gd name="csY145" fmla="*/ 1142599 h 1216316"/>
                  <a:gd name="csX146" fmla="*/ 3207657 w 3839028"/>
                  <a:gd name="csY146" fmla="*/ 1118028 h 1216316"/>
                  <a:gd name="csX147" fmla="*/ 3229428 w 3839028"/>
                  <a:gd name="csY147" fmla="*/ 1099598 h 1216316"/>
                  <a:gd name="csX148" fmla="*/ 3280228 w 3839028"/>
                  <a:gd name="csY148" fmla="*/ 1075026 h 1216316"/>
                  <a:gd name="csX149" fmla="*/ 3294742 w 3839028"/>
                  <a:gd name="csY149" fmla="*/ 1062740 h 1216316"/>
                  <a:gd name="csX150" fmla="*/ 3367314 w 3839028"/>
                  <a:gd name="csY150" fmla="*/ 1007453 h 1216316"/>
                  <a:gd name="csX151" fmla="*/ 3389085 w 3839028"/>
                  <a:gd name="csY151" fmla="*/ 989024 h 1216316"/>
                  <a:gd name="csX152" fmla="*/ 3410857 w 3839028"/>
                  <a:gd name="csY152" fmla="*/ 976738 h 1216316"/>
                  <a:gd name="csX153" fmla="*/ 3476171 w 3839028"/>
                  <a:gd name="csY153" fmla="*/ 921451 h 1216316"/>
                  <a:gd name="csX154" fmla="*/ 3505200 w 3839028"/>
                  <a:gd name="csY154" fmla="*/ 896878 h 1216316"/>
                  <a:gd name="csX155" fmla="*/ 3526971 w 3839028"/>
                  <a:gd name="csY155" fmla="*/ 878450 h 1216316"/>
                  <a:gd name="csX156" fmla="*/ 3541485 w 3839028"/>
                  <a:gd name="csY156" fmla="*/ 860021 h 1216316"/>
                  <a:gd name="csX157" fmla="*/ 3563257 w 3839028"/>
                  <a:gd name="csY157" fmla="*/ 847734 h 1216316"/>
                  <a:gd name="csX158" fmla="*/ 3606800 w 3839028"/>
                  <a:gd name="csY158" fmla="*/ 810876 h 1216316"/>
                  <a:gd name="csX159" fmla="*/ 3672114 w 3839028"/>
                  <a:gd name="csY159" fmla="*/ 780162 h 1216316"/>
                  <a:gd name="csX160" fmla="*/ 3686628 w 3839028"/>
                  <a:gd name="csY160" fmla="*/ 767875 h 1216316"/>
                  <a:gd name="csX161" fmla="*/ 3759200 w 3839028"/>
                  <a:gd name="csY161" fmla="*/ 749447 h 1216316"/>
                  <a:gd name="csX162" fmla="*/ 3839028 w 3839028"/>
                  <a:gd name="csY162" fmla="*/ 761732 h 12163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Lst>
                <a:rect l="l" t="t" r="r" b="b"/>
                <a:pathLst>
                  <a:path w="3839028" h="1216316" fill="none" extrusionOk="0">
                    <a:moveTo>
                      <a:pt x="0" y="767875"/>
                    </a:moveTo>
                    <a:cubicBezTo>
                      <a:pt x="26597" y="768560"/>
                      <a:pt x="55887" y="762366"/>
                      <a:pt x="79828" y="761732"/>
                    </a:cubicBezTo>
                    <a:cubicBezTo>
                      <a:pt x="86633" y="762031"/>
                      <a:pt x="94830" y="758331"/>
                      <a:pt x="101600" y="755589"/>
                    </a:cubicBezTo>
                    <a:cubicBezTo>
                      <a:pt x="114067" y="752033"/>
                      <a:pt x="125186" y="749459"/>
                      <a:pt x="137885" y="749447"/>
                    </a:cubicBezTo>
                    <a:cubicBezTo>
                      <a:pt x="179268" y="737830"/>
                      <a:pt x="184623" y="747901"/>
                      <a:pt x="224971" y="737161"/>
                    </a:cubicBezTo>
                    <a:cubicBezTo>
                      <a:pt x="239599" y="734312"/>
                      <a:pt x="255624" y="733398"/>
                      <a:pt x="268514" y="731018"/>
                    </a:cubicBezTo>
                    <a:cubicBezTo>
                      <a:pt x="277831" y="729791"/>
                      <a:pt x="288813" y="727843"/>
                      <a:pt x="297542" y="724874"/>
                    </a:cubicBezTo>
                    <a:cubicBezTo>
                      <a:pt x="312253" y="723554"/>
                      <a:pt x="327391" y="714999"/>
                      <a:pt x="341085" y="712588"/>
                    </a:cubicBezTo>
                    <a:cubicBezTo>
                      <a:pt x="353046" y="708168"/>
                      <a:pt x="360335" y="706408"/>
                      <a:pt x="370114" y="706445"/>
                    </a:cubicBezTo>
                    <a:cubicBezTo>
                      <a:pt x="380558" y="704057"/>
                      <a:pt x="389051" y="697955"/>
                      <a:pt x="399142" y="694160"/>
                    </a:cubicBezTo>
                    <a:cubicBezTo>
                      <a:pt x="436456" y="671880"/>
                      <a:pt x="402785" y="681091"/>
                      <a:pt x="449942" y="669587"/>
                    </a:cubicBezTo>
                    <a:cubicBezTo>
                      <a:pt x="456751" y="667282"/>
                      <a:pt x="465276" y="664961"/>
                      <a:pt x="471714" y="663444"/>
                    </a:cubicBezTo>
                    <a:cubicBezTo>
                      <a:pt x="486958" y="653761"/>
                      <a:pt x="498421" y="646396"/>
                      <a:pt x="515257" y="638872"/>
                    </a:cubicBezTo>
                    <a:cubicBezTo>
                      <a:pt x="552935" y="626737"/>
                      <a:pt x="530846" y="633624"/>
                      <a:pt x="580571" y="608158"/>
                    </a:cubicBezTo>
                    <a:cubicBezTo>
                      <a:pt x="595774" y="598804"/>
                      <a:pt x="605046" y="595840"/>
                      <a:pt x="616857" y="583585"/>
                    </a:cubicBezTo>
                    <a:cubicBezTo>
                      <a:pt x="622166" y="577946"/>
                      <a:pt x="625728" y="571274"/>
                      <a:pt x="631371" y="565156"/>
                    </a:cubicBezTo>
                    <a:cubicBezTo>
                      <a:pt x="634179" y="559238"/>
                      <a:pt x="635103" y="551442"/>
                      <a:pt x="638628" y="546727"/>
                    </a:cubicBezTo>
                    <a:cubicBezTo>
                      <a:pt x="641982" y="539486"/>
                      <a:pt x="649459" y="534861"/>
                      <a:pt x="653142" y="528298"/>
                    </a:cubicBezTo>
                    <a:cubicBezTo>
                      <a:pt x="657085" y="521948"/>
                      <a:pt x="657967" y="510569"/>
                      <a:pt x="660400" y="503726"/>
                    </a:cubicBezTo>
                    <a:cubicBezTo>
                      <a:pt x="662947" y="498742"/>
                      <a:pt x="665209" y="491177"/>
                      <a:pt x="667657" y="485297"/>
                    </a:cubicBezTo>
                    <a:cubicBezTo>
                      <a:pt x="673427" y="477212"/>
                      <a:pt x="677709" y="467976"/>
                      <a:pt x="682171" y="460725"/>
                    </a:cubicBezTo>
                    <a:cubicBezTo>
                      <a:pt x="684698" y="455724"/>
                      <a:pt x="687467" y="447744"/>
                      <a:pt x="689428" y="442296"/>
                    </a:cubicBezTo>
                    <a:cubicBezTo>
                      <a:pt x="691452" y="433929"/>
                      <a:pt x="692469" y="424818"/>
                      <a:pt x="696685" y="417724"/>
                    </a:cubicBezTo>
                    <a:cubicBezTo>
                      <a:pt x="699284" y="413004"/>
                      <a:pt x="706840" y="409220"/>
                      <a:pt x="711200" y="405438"/>
                    </a:cubicBezTo>
                    <a:cubicBezTo>
                      <a:pt x="712532" y="399323"/>
                      <a:pt x="713743" y="391827"/>
                      <a:pt x="718457" y="387009"/>
                    </a:cubicBezTo>
                    <a:cubicBezTo>
                      <a:pt x="721972" y="382948"/>
                      <a:pt x="729237" y="378452"/>
                      <a:pt x="732971" y="374723"/>
                    </a:cubicBezTo>
                    <a:cubicBezTo>
                      <a:pt x="738432" y="369320"/>
                      <a:pt x="741648" y="362745"/>
                      <a:pt x="747485" y="356294"/>
                    </a:cubicBezTo>
                    <a:cubicBezTo>
                      <a:pt x="751504" y="352839"/>
                      <a:pt x="757203" y="348872"/>
                      <a:pt x="762000" y="344008"/>
                    </a:cubicBezTo>
                    <a:cubicBezTo>
                      <a:pt x="784034" y="320736"/>
                      <a:pt x="775482" y="315580"/>
                      <a:pt x="812800" y="294863"/>
                    </a:cubicBezTo>
                    <a:cubicBezTo>
                      <a:pt x="877325" y="253486"/>
                      <a:pt x="792015" y="314737"/>
                      <a:pt x="878114" y="270292"/>
                    </a:cubicBezTo>
                    <a:cubicBezTo>
                      <a:pt x="886323" y="265068"/>
                      <a:pt x="895538" y="261218"/>
                      <a:pt x="907142" y="258006"/>
                    </a:cubicBezTo>
                    <a:cubicBezTo>
                      <a:pt x="919463" y="255609"/>
                      <a:pt x="931036" y="255134"/>
                      <a:pt x="943428" y="251862"/>
                    </a:cubicBezTo>
                    <a:cubicBezTo>
                      <a:pt x="1009297" y="242155"/>
                      <a:pt x="1019623" y="242161"/>
                      <a:pt x="1110342" y="239576"/>
                    </a:cubicBezTo>
                    <a:cubicBezTo>
                      <a:pt x="1208313" y="252982"/>
                      <a:pt x="1318618" y="219971"/>
                      <a:pt x="1407885" y="233434"/>
                    </a:cubicBezTo>
                    <a:cubicBezTo>
                      <a:pt x="1437875" y="226210"/>
                      <a:pt x="1461759" y="229733"/>
                      <a:pt x="1494971" y="221148"/>
                    </a:cubicBezTo>
                    <a:cubicBezTo>
                      <a:pt x="1502289" y="219856"/>
                      <a:pt x="1510285" y="216850"/>
                      <a:pt x="1516742" y="215005"/>
                    </a:cubicBezTo>
                    <a:cubicBezTo>
                      <a:pt x="1525489" y="214057"/>
                      <a:pt x="1535211" y="212882"/>
                      <a:pt x="1545771" y="208861"/>
                    </a:cubicBezTo>
                    <a:cubicBezTo>
                      <a:pt x="1543846" y="208993"/>
                      <a:pt x="1601399" y="193937"/>
                      <a:pt x="1611085" y="190432"/>
                    </a:cubicBezTo>
                    <a:cubicBezTo>
                      <a:pt x="1615058" y="190506"/>
                      <a:pt x="1630175" y="184171"/>
                      <a:pt x="1632857" y="184290"/>
                    </a:cubicBezTo>
                    <a:cubicBezTo>
                      <a:pt x="1639126" y="179908"/>
                      <a:pt x="1646319" y="173569"/>
                      <a:pt x="1654628" y="172004"/>
                    </a:cubicBezTo>
                    <a:cubicBezTo>
                      <a:pt x="1668405" y="166088"/>
                      <a:pt x="1687872" y="166660"/>
                      <a:pt x="1698171" y="159717"/>
                    </a:cubicBezTo>
                    <a:cubicBezTo>
                      <a:pt x="1712384" y="154612"/>
                      <a:pt x="1737600" y="139674"/>
                      <a:pt x="1763485" y="122859"/>
                    </a:cubicBezTo>
                    <a:cubicBezTo>
                      <a:pt x="1771496" y="117621"/>
                      <a:pt x="1776547" y="113067"/>
                      <a:pt x="1785257" y="110573"/>
                    </a:cubicBezTo>
                    <a:cubicBezTo>
                      <a:pt x="1795645" y="106691"/>
                      <a:pt x="1801566" y="107055"/>
                      <a:pt x="1807028" y="104430"/>
                    </a:cubicBezTo>
                    <a:cubicBezTo>
                      <a:pt x="1844204" y="80991"/>
                      <a:pt x="1815553" y="99716"/>
                      <a:pt x="1850571" y="73715"/>
                    </a:cubicBezTo>
                    <a:cubicBezTo>
                      <a:pt x="1865550" y="60767"/>
                      <a:pt x="1887415" y="43889"/>
                      <a:pt x="1908628" y="36857"/>
                    </a:cubicBezTo>
                    <a:cubicBezTo>
                      <a:pt x="1921009" y="33380"/>
                      <a:pt x="1933244" y="26797"/>
                      <a:pt x="1944914" y="24571"/>
                    </a:cubicBezTo>
                    <a:cubicBezTo>
                      <a:pt x="1954677" y="21240"/>
                      <a:pt x="1963581" y="14433"/>
                      <a:pt x="1973942" y="12285"/>
                    </a:cubicBezTo>
                    <a:cubicBezTo>
                      <a:pt x="1992867" y="6946"/>
                      <a:pt x="2032000" y="0"/>
                      <a:pt x="2032000" y="0"/>
                    </a:cubicBezTo>
                    <a:cubicBezTo>
                      <a:pt x="2050226" y="2198"/>
                      <a:pt x="2071201" y="2077"/>
                      <a:pt x="2090057" y="6142"/>
                    </a:cubicBezTo>
                    <a:cubicBezTo>
                      <a:pt x="2098047" y="7341"/>
                      <a:pt x="2105655" y="14400"/>
                      <a:pt x="2111828" y="18428"/>
                    </a:cubicBezTo>
                    <a:cubicBezTo>
                      <a:pt x="2127942" y="30136"/>
                      <a:pt x="2137153" y="42191"/>
                      <a:pt x="2148114" y="55286"/>
                    </a:cubicBezTo>
                    <a:cubicBezTo>
                      <a:pt x="2154414" y="61767"/>
                      <a:pt x="2159206" y="71945"/>
                      <a:pt x="2162628" y="79858"/>
                    </a:cubicBezTo>
                    <a:cubicBezTo>
                      <a:pt x="2185399" y="158928"/>
                      <a:pt x="2184270" y="140921"/>
                      <a:pt x="2169885" y="251862"/>
                    </a:cubicBezTo>
                    <a:cubicBezTo>
                      <a:pt x="2169728" y="259915"/>
                      <a:pt x="2160441" y="269813"/>
                      <a:pt x="2155371" y="276435"/>
                    </a:cubicBezTo>
                    <a:cubicBezTo>
                      <a:pt x="2132319" y="312977"/>
                      <a:pt x="2139512" y="297046"/>
                      <a:pt x="2111828" y="331722"/>
                    </a:cubicBezTo>
                    <a:cubicBezTo>
                      <a:pt x="2093528" y="357304"/>
                      <a:pt x="2076467" y="386189"/>
                      <a:pt x="2046514" y="393152"/>
                    </a:cubicBezTo>
                    <a:cubicBezTo>
                      <a:pt x="2040898" y="395445"/>
                      <a:pt x="2032601" y="398128"/>
                      <a:pt x="2024742" y="399295"/>
                    </a:cubicBezTo>
                    <a:cubicBezTo>
                      <a:pt x="2005983" y="413294"/>
                      <a:pt x="1996666" y="426064"/>
                      <a:pt x="1973942" y="436153"/>
                    </a:cubicBezTo>
                    <a:cubicBezTo>
                      <a:pt x="1953658" y="443596"/>
                      <a:pt x="1937476" y="449933"/>
                      <a:pt x="1915885" y="460725"/>
                    </a:cubicBezTo>
                    <a:cubicBezTo>
                      <a:pt x="1885712" y="476890"/>
                      <a:pt x="1903491" y="469709"/>
                      <a:pt x="1865085" y="479154"/>
                    </a:cubicBezTo>
                    <a:cubicBezTo>
                      <a:pt x="1854012" y="483147"/>
                      <a:pt x="1846464" y="487168"/>
                      <a:pt x="1836057" y="491440"/>
                    </a:cubicBezTo>
                    <a:cubicBezTo>
                      <a:pt x="1834039" y="491386"/>
                      <a:pt x="1780990" y="506439"/>
                      <a:pt x="1770742" y="509869"/>
                    </a:cubicBezTo>
                    <a:cubicBezTo>
                      <a:pt x="1762065" y="511109"/>
                      <a:pt x="1755556" y="513861"/>
                      <a:pt x="1748971" y="516012"/>
                    </a:cubicBezTo>
                    <a:cubicBezTo>
                      <a:pt x="1741311" y="518971"/>
                      <a:pt x="1733819" y="519036"/>
                      <a:pt x="1727200" y="522155"/>
                    </a:cubicBezTo>
                    <a:cubicBezTo>
                      <a:pt x="1698241" y="536674"/>
                      <a:pt x="1680211" y="550039"/>
                      <a:pt x="1647371" y="552870"/>
                    </a:cubicBezTo>
                    <a:cubicBezTo>
                      <a:pt x="1635844" y="553526"/>
                      <a:pt x="1621376" y="557279"/>
                      <a:pt x="1611085" y="559014"/>
                    </a:cubicBezTo>
                    <a:cubicBezTo>
                      <a:pt x="1601099" y="563743"/>
                      <a:pt x="1592691" y="568509"/>
                      <a:pt x="1582057" y="571299"/>
                    </a:cubicBezTo>
                    <a:cubicBezTo>
                      <a:pt x="1567468" y="576857"/>
                      <a:pt x="1545671" y="579826"/>
                      <a:pt x="1531257" y="583585"/>
                    </a:cubicBezTo>
                    <a:cubicBezTo>
                      <a:pt x="1462476" y="625432"/>
                      <a:pt x="1553337" y="572345"/>
                      <a:pt x="1487714" y="602015"/>
                    </a:cubicBezTo>
                    <a:cubicBezTo>
                      <a:pt x="1480946" y="605930"/>
                      <a:pt x="1473714" y="609842"/>
                      <a:pt x="1465942" y="614300"/>
                    </a:cubicBezTo>
                    <a:cubicBezTo>
                      <a:pt x="1408940" y="640462"/>
                      <a:pt x="1496685" y="595774"/>
                      <a:pt x="1400628" y="645016"/>
                    </a:cubicBezTo>
                    <a:cubicBezTo>
                      <a:pt x="1390790" y="649168"/>
                      <a:pt x="1378625" y="654672"/>
                      <a:pt x="1371600" y="663444"/>
                    </a:cubicBezTo>
                    <a:cubicBezTo>
                      <a:pt x="1362868" y="674167"/>
                      <a:pt x="1352309" y="685535"/>
                      <a:pt x="1342571" y="700303"/>
                    </a:cubicBezTo>
                    <a:cubicBezTo>
                      <a:pt x="1340653" y="705882"/>
                      <a:pt x="1333808" y="708769"/>
                      <a:pt x="1328057" y="718731"/>
                    </a:cubicBezTo>
                    <a:cubicBezTo>
                      <a:pt x="1302722" y="781592"/>
                      <a:pt x="1310263" y="750472"/>
                      <a:pt x="1299028" y="798590"/>
                    </a:cubicBezTo>
                    <a:cubicBezTo>
                      <a:pt x="1310592" y="846551"/>
                      <a:pt x="1305708" y="895839"/>
                      <a:pt x="1306285" y="946023"/>
                    </a:cubicBezTo>
                    <a:cubicBezTo>
                      <a:pt x="1308029" y="952123"/>
                      <a:pt x="1311534" y="957254"/>
                      <a:pt x="1313542" y="964452"/>
                    </a:cubicBezTo>
                    <a:cubicBezTo>
                      <a:pt x="1319160" y="980145"/>
                      <a:pt x="1316780" y="999938"/>
                      <a:pt x="1328057" y="1013596"/>
                    </a:cubicBezTo>
                    <a:cubicBezTo>
                      <a:pt x="1335440" y="1020534"/>
                      <a:pt x="1343811" y="1030183"/>
                      <a:pt x="1349828" y="1038168"/>
                    </a:cubicBezTo>
                    <a:cubicBezTo>
                      <a:pt x="1360701" y="1048228"/>
                      <a:pt x="1365868" y="1064920"/>
                      <a:pt x="1378857" y="1075026"/>
                    </a:cubicBezTo>
                    <a:cubicBezTo>
                      <a:pt x="1446094" y="1143577"/>
                      <a:pt x="1409391" y="1104550"/>
                      <a:pt x="1451428" y="1130313"/>
                    </a:cubicBezTo>
                    <a:cubicBezTo>
                      <a:pt x="1462514" y="1137270"/>
                      <a:pt x="1470857" y="1142777"/>
                      <a:pt x="1480457" y="1148742"/>
                    </a:cubicBezTo>
                    <a:cubicBezTo>
                      <a:pt x="1487736" y="1152566"/>
                      <a:pt x="1494899" y="1156626"/>
                      <a:pt x="1502228" y="1161029"/>
                    </a:cubicBezTo>
                    <a:cubicBezTo>
                      <a:pt x="1513355" y="1168251"/>
                      <a:pt x="1520820" y="1175505"/>
                      <a:pt x="1531257" y="1179457"/>
                    </a:cubicBezTo>
                    <a:cubicBezTo>
                      <a:pt x="1540417" y="1183120"/>
                      <a:pt x="1551576" y="1182929"/>
                      <a:pt x="1560285" y="1185600"/>
                    </a:cubicBezTo>
                    <a:cubicBezTo>
                      <a:pt x="1596283" y="1190294"/>
                      <a:pt x="1562789" y="1189689"/>
                      <a:pt x="1611085" y="1197886"/>
                    </a:cubicBezTo>
                    <a:cubicBezTo>
                      <a:pt x="1722366" y="1218077"/>
                      <a:pt x="1647150" y="1202760"/>
                      <a:pt x="1712685" y="1216316"/>
                    </a:cubicBezTo>
                    <a:cubicBezTo>
                      <a:pt x="1774837" y="1220291"/>
                      <a:pt x="1844455" y="1209519"/>
                      <a:pt x="1901371" y="1210173"/>
                    </a:cubicBezTo>
                    <a:cubicBezTo>
                      <a:pt x="1914433" y="1209841"/>
                      <a:pt x="1926209" y="1207595"/>
                      <a:pt x="1937657" y="1204030"/>
                    </a:cubicBezTo>
                    <a:cubicBezTo>
                      <a:pt x="1958285" y="1195487"/>
                      <a:pt x="1977424" y="1187141"/>
                      <a:pt x="1995714" y="1179457"/>
                    </a:cubicBezTo>
                    <a:cubicBezTo>
                      <a:pt x="2005448" y="1175610"/>
                      <a:pt x="2015184" y="1171493"/>
                      <a:pt x="2024742" y="1167172"/>
                    </a:cubicBezTo>
                    <a:cubicBezTo>
                      <a:pt x="2035593" y="1163722"/>
                      <a:pt x="2048884" y="1158819"/>
                      <a:pt x="2061028" y="1154885"/>
                    </a:cubicBezTo>
                    <a:cubicBezTo>
                      <a:pt x="2202108" y="1105871"/>
                      <a:pt x="2055016" y="1170225"/>
                      <a:pt x="2155371" y="1087312"/>
                    </a:cubicBezTo>
                    <a:cubicBezTo>
                      <a:pt x="2180395" y="1069676"/>
                      <a:pt x="2189366" y="1065540"/>
                      <a:pt x="2213428" y="1044311"/>
                    </a:cubicBezTo>
                    <a:cubicBezTo>
                      <a:pt x="2219664" y="1038828"/>
                      <a:pt x="2222369" y="1031585"/>
                      <a:pt x="2227942" y="1025882"/>
                    </a:cubicBezTo>
                    <a:cubicBezTo>
                      <a:pt x="2231805" y="1020688"/>
                      <a:pt x="2237847" y="1017781"/>
                      <a:pt x="2242457" y="1013596"/>
                    </a:cubicBezTo>
                    <a:cubicBezTo>
                      <a:pt x="2254531" y="1003064"/>
                      <a:pt x="2264067" y="994359"/>
                      <a:pt x="2271485" y="982881"/>
                    </a:cubicBezTo>
                    <a:cubicBezTo>
                      <a:pt x="2282406" y="968350"/>
                      <a:pt x="2288678" y="958005"/>
                      <a:pt x="2300514" y="946023"/>
                    </a:cubicBezTo>
                    <a:cubicBezTo>
                      <a:pt x="2334539" y="916224"/>
                      <a:pt x="2319490" y="931575"/>
                      <a:pt x="2351314" y="890736"/>
                    </a:cubicBezTo>
                    <a:cubicBezTo>
                      <a:pt x="2356404" y="881252"/>
                      <a:pt x="2368806" y="865226"/>
                      <a:pt x="2380342" y="853877"/>
                    </a:cubicBezTo>
                    <a:cubicBezTo>
                      <a:pt x="2385383" y="846359"/>
                      <a:pt x="2391100" y="838446"/>
                      <a:pt x="2394857" y="835449"/>
                    </a:cubicBezTo>
                    <a:cubicBezTo>
                      <a:pt x="2397427" y="828504"/>
                      <a:pt x="2398246" y="822718"/>
                      <a:pt x="2402114" y="817020"/>
                    </a:cubicBezTo>
                    <a:cubicBezTo>
                      <a:pt x="2411643" y="805453"/>
                      <a:pt x="2426332" y="793977"/>
                      <a:pt x="2431142" y="780162"/>
                    </a:cubicBezTo>
                    <a:cubicBezTo>
                      <a:pt x="2440715" y="755846"/>
                      <a:pt x="2433127" y="764479"/>
                      <a:pt x="2452914" y="743304"/>
                    </a:cubicBezTo>
                    <a:cubicBezTo>
                      <a:pt x="2463206" y="693210"/>
                      <a:pt x="2438495" y="757785"/>
                      <a:pt x="2474685" y="694160"/>
                    </a:cubicBezTo>
                    <a:cubicBezTo>
                      <a:pt x="2480206" y="680541"/>
                      <a:pt x="2481834" y="669509"/>
                      <a:pt x="2489200" y="657301"/>
                    </a:cubicBezTo>
                    <a:cubicBezTo>
                      <a:pt x="2492111" y="650268"/>
                      <a:pt x="2494633" y="644785"/>
                      <a:pt x="2496457" y="638872"/>
                    </a:cubicBezTo>
                    <a:cubicBezTo>
                      <a:pt x="2498272" y="632361"/>
                      <a:pt x="2502509" y="606541"/>
                      <a:pt x="2503714" y="602015"/>
                    </a:cubicBezTo>
                    <a:cubicBezTo>
                      <a:pt x="2490282" y="479098"/>
                      <a:pt x="2526294" y="351986"/>
                      <a:pt x="2510971" y="208861"/>
                    </a:cubicBezTo>
                    <a:cubicBezTo>
                      <a:pt x="2511710" y="198378"/>
                      <a:pt x="2514516" y="188904"/>
                      <a:pt x="2518228" y="178147"/>
                    </a:cubicBezTo>
                    <a:cubicBezTo>
                      <a:pt x="2524943" y="154231"/>
                      <a:pt x="2527904" y="159683"/>
                      <a:pt x="2540000" y="135146"/>
                    </a:cubicBezTo>
                    <a:cubicBezTo>
                      <a:pt x="2543168" y="130313"/>
                      <a:pt x="2543241" y="123074"/>
                      <a:pt x="2547257" y="116716"/>
                    </a:cubicBezTo>
                    <a:cubicBezTo>
                      <a:pt x="2550506" y="110126"/>
                      <a:pt x="2573161" y="85466"/>
                      <a:pt x="2583542" y="79858"/>
                    </a:cubicBezTo>
                    <a:cubicBezTo>
                      <a:pt x="2599386" y="72552"/>
                      <a:pt x="2609151" y="60634"/>
                      <a:pt x="2627085" y="55286"/>
                    </a:cubicBezTo>
                    <a:cubicBezTo>
                      <a:pt x="2636469" y="50534"/>
                      <a:pt x="2660883" y="49774"/>
                      <a:pt x="2670628" y="43001"/>
                    </a:cubicBezTo>
                    <a:cubicBezTo>
                      <a:pt x="2727080" y="49933"/>
                      <a:pt x="2790566" y="32569"/>
                      <a:pt x="2852057" y="55286"/>
                    </a:cubicBezTo>
                    <a:cubicBezTo>
                      <a:pt x="2858330" y="56157"/>
                      <a:pt x="2866986" y="58477"/>
                      <a:pt x="2873828" y="61429"/>
                    </a:cubicBezTo>
                    <a:cubicBezTo>
                      <a:pt x="2886567" y="70856"/>
                      <a:pt x="2904378" y="78151"/>
                      <a:pt x="2910114" y="92145"/>
                    </a:cubicBezTo>
                    <a:cubicBezTo>
                      <a:pt x="2932717" y="144510"/>
                      <a:pt x="2904721" y="72317"/>
                      <a:pt x="2931885" y="129003"/>
                    </a:cubicBezTo>
                    <a:cubicBezTo>
                      <a:pt x="2935628" y="134687"/>
                      <a:pt x="2936552" y="141409"/>
                      <a:pt x="2939142" y="147431"/>
                    </a:cubicBezTo>
                    <a:cubicBezTo>
                      <a:pt x="2943122" y="157772"/>
                      <a:pt x="2949509" y="168127"/>
                      <a:pt x="2953657" y="178147"/>
                    </a:cubicBezTo>
                    <a:cubicBezTo>
                      <a:pt x="2958068" y="185294"/>
                      <a:pt x="2958817" y="194966"/>
                      <a:pt x="2960914" y="202718"/>
                    </a:cubicBezTo>
                    <a:cubicBezTo>
                      <a:pt x="2970826" y="241862"/>
                      <a:pt x="2969021" y="240454"/>
                      <a:pt x="2975428" y="288720"/>
                    </a:cubicBezTo>
                    <a:cubicBezTo>
                      <a:pt x="2975453" y="346691"/>
                      <a:pt x="2971778" y="417024"/>
                      <a:pt x="2968171" y="479154"/>
                    </a:cubicBezTo>
                    <a:cubicBezTo>
                      <a:pt x="2967468" y="484481"/>
                      <a:pt x="2962984" y="490371"/>
                      <a:pt x="2960914" y="497583"/>
                    </a:cubicBezTo>
                    <a:cubicBezTo>
                      <a:pt x="2959720" y="509982"/>
                      <a:pt x="2956601" y="521396"/>
                      <a:pt x="2953657" y="534441"/>
                    </a:cubicBezTo>
                    <a:cubicBezTo>
                      <a:pt x="2949071" y="555459"/>
                      <a:pt x="2932606" y="603242"/>
                      <a:pt x="2924628" y="614300"/>
                    </a:cubicBezTo>
                    <a:cubicBezTo>
                      <a:pt x="2923956" y="620063"/>
                      <a:pt x="2913121" y="631743"/>
                      <a:pt x="2910114" y="638872"/>
                    </a:cubicBezTo>
                    <a:cubicBezTo>
                      <a:pt x="2896792" y="688861"/>
                      <a:pt x="2916527" y="641065"/>
                      <a:pt x="2873828" y="700303"/>
                    </a:cubicBezTo>
                    <a:cubicBezTo>
                      <a:pt x="2861804" y="718955"/>
                      <a:pt x="2853585" y="732266"/>
                      <a:pt x="2844800" y="749447"/>
                    </a:cubicBezTo>
                    <a:cubicBezTo>
                      <a:pt x="2839978" y="755785"/>
                      <a:pt x="2835838" y="765410"/>
                      <a:pt x="2830285" y="774019"/>
                    </a:cubicBezTo>
                    <a:cubicBezTo>
                      <a:pt x="2824292" y="777473"/>
                      <a:pt x="2810574" y="794866"/>
                      <a:pt x="2808514" y="798590"/>
                    </a:cubicBezTo>
                    <a:cubicBezTo>
                      <a:pt x="2783017" y="857728"/>
                      <a:pt x="2820661" y="786944"/>
                      <a:pt x="2786742" y="829306"/>
                    </a:cubicBezTo>
                    <a:cubicBezTo>
                      <a:pt x="2777606" y="842519"/>
                      <a:pt x="2767640" y="863993"/>
                      <a:pt x="2757714" y="878450"/>
                    </a:cubicBezTo>
                    <a:cubicBezTo>
                      <a:pt x="2698408" y="980561"/>
                      <a:pt x="2782730" y="860736"/>
                      <a:pt x="2721428" y="933737"/>
                    </a:cubicBezTo>
                    <a:cubicBezTo>
                      <a:pt x="2705272" y="1010862"/>
                      <a:pt x="2728504" y="919788"/>
                      <a:pt x="2706914" y="976738"/>
                    </a:cubicBezTo>
                    <a:cubicBezTo>
                      <a:pt x="2704264" y="984502"/>
                      <a:pt x="2701321" y="992933"/>
                      <a:pt x="2699657" y="1001310"/>
                    </a:cubicBezTo>
                    <a:cubicBezTo>
                      <a:pt x="2705676" y="1020433"/>
                      <a:pt x="2699253" y="1049978"/>
                      <a:pt x="2714171" y="1068883"/>
                    </a:cubicBezTo>
                    <a:cubicBezTo>
                      <a:pt x="2725805" y="1091780"/>
                      <a:pt x="2726299" y="1082952"/>
                      <a:pt x="2743200" y="1099598"/>
                    </a:cubicBezTo>
                    <a:cubicBezTo>
                      <a:pt x="2793996" y="1146523"/>
                      <a:pt x="2738014" y="1101600"/>
                      <a:pt x="2786742" y="1136456"/>
                    </a:cubicBezTo>
                    <a:cubicBezTo>
                      <a:pt x="2809710" y="1151303"/>
                      <a:pt x="2794141" y="1148607"/>
                      <a:pt x="2823028" y="1161029"/>
                    </a:cubicBezTo>
                    <a:cubicBezTo>
                      <a:pt x="2838444" y="1169040"/>
                      <a:pt x="2867334" y="1168962"/>
                      <a:pt x="2881085" y="1173314"/>
                    </a:cubicBezTo>
                    <a:cubicBezTo>
                      <a:pt x="2889730" y="1174887"/>
                      <a:pt x="2900806" y="1177049"/>
                      <a:pt x="2910114" y="1179457"/>
                    </a:cubicBezTo>
                    <a:cubicBezTo>
                      <a:pt x="2912227" y="1187122"/>
                      <a:pt x="3050745" y="1178156"/>
                      <a:pt x="3106057" y="1167172"/>
                    </a:cubicBezTo>
                    <a:cubicBezTo>
                      <a:pt x="3137038" y="1157329"/>
                      <a:pt x="3129821" y="1155535"/>
                      <a:pt x="3156857" y="1142599"/>
                    </a:cubicBezTo>
                    <a:cubicBezTo>
                      <a:pt x="3179302" y="1132924"/>
                      <a:pt x="3188410" y="1131784"/>
                      <a:pt x="3207657" y="1118028"/>
                    </a:cubicBezTo>
                    <a:cubicBezTo>
                      <a:pt x="3215312" y="1112601"/>
                      <a:pt x="3219594" y="1104106"/>
                      <a:pt x="3229428" y="1099598"/>
                    </a:cubicBezTo>
                    <a:cubicBezTo>
                      <a:pt x="3295319" y="1066981"/>
                      <a:pt x="3224717" y="1125068"/>
                      <a:pt x="3280228" y="1075026"/>
                    </a:cubicBezTo>
                    <a:cubicBezTo>
                      <a:pt x="3285564" y="1071828"/>
                      <a:pt x="3290701" y="1066578"/>
                      <a:pt x="3294742" y="1062740"/>
                    </a:cubicBezTo>
                    <a:cubicBezTo>
                      <a:pt x="3370758" y="1033334"/>
                      <a:pt x="3265014" y="1084379"/>
                      <a:pt x="3367314" y="1007453"/>
                    </a:cubicBezTo>
                    <a:cubicBezTo>
                      <a:pt x="3373712" y="1000797"/>
                      <a:pt x="3380759" y="995385"/>
                      <a:pt x="3389085" y="989024"/>
                    </a:cubicBezTo>
                    <a:cubicBezTo>
                      <a:pt x="3396982" y="985943"/>
                      <a:pt x="3404451" y="981845"/>
                      <a:pt x="3410857" y="976738"/>
                    </a:cubicBezTo>
                    <a:cubicBezTo>
                      <a:pt x="3416197" y="966658"/>
                      <a:pt x="3471411" y="934022"/>
                      <a:pt x="3476171" y="921451"/>
                    </a:cubicBezTo>
                    <a:cubicBezTo>
                      <a:pt x="3486389" y="917085"/>
                      <a:pt x="3500689" y="904496"/>
                      <a:pt x="3505200" y="896878"/>
                    </a:cubicBezTo>
                    <a:cubicBezTo>
                      <a:pt x="3512303" y="891304"/>
                      <a:pt x="3520394" y="884303"/>
                      <a:pt x="3526971" y="878450"/>
                    </a:cubicBezTo>
                    <a:cubicBezTo>
                      <a:pt x="3532300" y="872571"/>
                      <a:pt x="3535424" y="863762"/>
                      <a:pt x="3541485" y="860021"/>
                    </a:cubicBezTo>
                    <a:cubicBezTo>
                      <a:pt x="3547321" y="854190"/>
                      <a:pt x="3556943" y="853195"/>
                      <a:pt x="3563257" y="847734"/>
                    </a:cubicBezTo>
                    <a:cubicBezTo>
                      <a:pt x="3576844" y="832888"/>
                      <a:pt x="3587425" y="820365"/>
                      <a:pt x="3606800" y="810876"/>
                    </a:cubicBezTo>
                    <a:cubicBezTo>
                      <a:pt x="3657595" y="780930"/>
                      <a:pt x="3632764" y="792034"/>
                      <a:pt x="3672114" y="780162"/>
                    </a:cubicBezTo>
                    <a:cubicBezTo>
                      <a:pt x="3677057" y="776111"/>
                      <a:pt x="3680472" y="770071"/>
                      <a:pt x="3686628" y="767875"/>
                    </a:cubicBezTo>
                    <a:cubicBezTo>
                      <a:pt x="3703421" y="761122"/>
                      <a:pt x="3736528" y="755822"/>
                      <a:pt x="3759200" y="749447"/>
                    </a:cubicBezTo>
                    <a:cubicBezTo>
                      <a:pt x="3828494" y="751136"/>
                      <a:pt x="3800016" y="747776"/>
                      <a:pt x="3839028" y="761732"/>
                    </a:cubicBezTo>
                  </a:path>
                  <a:path w="3839028" h="1216316" stroke="0" extrusionOk="0">
                    <a:moveTo>
                      <a:pt x="0" y="767875"/>
                    </a:moveTo>
                    <a:cubicBezTo>
                      <a:pt x="24320" y="764256"/>
                      <a:pt x="50239" y="768077"/>
                      <a:pt x="79828" y="761732"/>
                    </a:cubicBezTo>
                    <a:cubicBezTo>
                      <a:pt x="86951" y="760163"/>
                      <a:pt x="94587" y="755964"/>
                      <a:pt x="101600" y="755589"/>
                    </a:cubicBezTo>
                    <a:cubicBezTo>
                      <a:pt x="113935" y="754220"/>
                      <a:pt x="124244" y="751469"/>
                      <a:pt x="137885" y="749447"/>
                    </a:cubicBezTo>
                    <a:cubicBezTo>
                      <a:pt x="177712" y="739265"/>
                      <a:pt x="210952" y="743844"/>
                      <a:pt x="224971" y="737161"/>
                    </a:cubicBezTo>
                    <a:cubicBezTo>
                      <a:pt x="240037" y="734183"/>
                      <a:pt x="253340" y="734344"/>
                      <a:pt x="268514" y="731018"/>
                    </a:cubicBezTo>
                    <a:cubicBezTo>
                      <a:pt x="278270" y="728860"/>
                      <a:pt x="288631" y="727423"/>
                      <a:pt x="297542" y="724874"/>
                    </a:cubicBezTo>
                    <a:cubicBezTo>
                      <a:pt x="312093" y="721599"/>
                      <a:pt x="325716" y="716163"/>
                      <a:pt x="341085" y="712588"/>
                    </a:cubicBezTo>
                    <a:cubicBezTo>
                      <a:pt x="349956" y="708272"/>
                      <a:pt x="358304" y="707306"/>
                      <a:pt x="370114" y="706445"/>
                    </a:cubicBezTo>
                    <a:cubicBezTo>
                      <a:pt x="380059" y="702086"/>
                      <a:pt x="390261" y="700086"/>
                      <a:pt x="399142" y="694160"/>
                    </a:cubicBezTo>
                    <a:cubicBezTo>
                      <a:pt x="433319" y="673633"/>
                      <a:pt x="400737" y="686306"/>
                      <a:pt x="449942" y="669587"/>
                    </a:cubicBezTo>
                    <a:cubicBezTo>
                      <a:pt x="457188" y="667380"/>
                      <a:pt x="464733" y="664229"/>
                      <a:pt x="471714" y="663444"/>
                    </a:cubicBezTo>
                    <a:cubicBezTo>
                      <a:pt x="485569" y="654760"/>
                      <a:pt x="501152" y="643866"/>
                      <a:pt x="515257" y="638872"/>
                    </a:cubicBezTo>
                    <a:cubicBezTo>
                      <a:pt x="552512" y="624246"/>
                      <a:pt x="530851" y="638081"/>
                      <a:pt x="580571" y="608158"/>
                    </a:cubicBezTo>
                    <a:cubicBezTo>
                      <a:pt x="597485" y="599699"/>
                      <a:pt x="604138" y="596266"/>
                      <a:pt x="616857" y="583585"/>
                    </a:cubicBezTo>
                    <a:cubicBezTo>
                      <a:pt x="622417" y="577784"/>
                      <a:pt x="626091" y="570294"/>
                      <a:pt x="631371" y="565156"/>
                    </a:cubicBezTo>
                    <a:cubicBezTo>
                      <a:pt x="632834" y="558885"/>
                      <a:pt x="634372" y="552031"/>
                      <a:pt x="638628" y="546727"/>
                    </a:cubicBezTo>
                    <a:cubicBezTo>
                      <a:pt x="641782" y="539832"/>
                      <a:pt x="649798" y="536485"/>
                      <a:pt x="653142" y="528298"/>
                    </a:cubicBezTo>
                    <a:cubicBezTo>
                      <a:pt x="658369" y="520123"/>
                      <a:pt x="656809" y="511003"/>
                      <a:pt x="660400" y="503726"/>
                    </a:cubicBezTo>
                    <a:cubicBezTo>
                      <a:pt x="661742" y="498243"/>
                      <a:pt x="664088" y="491845"/>
                      <a:pt x="667657" y="485297"/>
                    </a:cubicBezTo>
                    <a:cubicBezTo>
                      <a:pt x="670974" y="477375"/>
                      <a:pt x="678466" y="469140"/>
                      <a:pt x="682171" y="460725"/>
                    </a:cubicBezTo>
                    <a:cubicBezTo>
                      <a:pt x="684757" y="455086"/>
                      <a:pt x="686711" y="448911"/>
                      <a:pt x="689428" y="442296"/>
                    </a:cubicBezTo>
                    <a:cubicBezTo>
                      <a:pt x="692387" y="433018"/>
                      <a:pt x="692635" y="426381"/>
                      <a:pt x="696685" y="417724"/>
                    </a:cubicBezTo>
                    <a:cubicBezTo>
                      <a:pt x="700541" y="411759"/>
                      <a:pt x="706553" y="409299"/>
                      <a:pt x="711200" y="405438"/>
                    </a:cubicBezTo>
                    <a:cubicBezTo>
                      <a:pt x="712823" y="400273"/>
                      <a:pt x="715442" y="392107"/>
                      <a:pt x="718457" y="387009"/>
                    </a:cubicBezTo>
                    <a:cubicBezTo>
                      <a:pt x="722153" y="381581"/>
                      <a:pt x="729800" y="379158"/>
                      <a:pt x="732971" y="374723"/>
                    </a:cubicBezTo>
                    <a:cubicBezTo>
                      <a:pt x="737837" y="370337"/>
                      <a:pt x="742194" y="362972"/>
                      <a:pt x="747485" y="356294"/>
                    </a:cubicBezTo>
                    <a:cubicBezTo>
                      <a:pt x="751963" y="351550"/>
                      <a:pt x="757321" y="348688"/>
                      <a:pt x="762000" y="344008"/>
                    </a:cubicBezTo>
                    <a:cubicBezTo>
                      <a:pt x="785291" y="320676"/>
                      <a:pt x="775674" y="316279"/>
                      <a:pt x="812800" y="294863"/>
                    </a:cubicBezTo>
                    <a:cubicBezTo>
                      <a:pt x="879445" y="262788"/>
                      <a:pt x="771479" y="314492"/>
                      <a:pt x="878114" y="270292"/>
                    </a:cubicBezTo>
                    <a:cubicBezTo>
                      <a:pt x="887739" y="266048"/>
                      <a:pt x="897380" y="260733"/>
                      <a:pt x="907142" y="258006"/>
                    </a:cubicBezTo>
                    <a:cubicBezTo>
                      <a:pt x="918670" y="255173"/>
                      <a:pt x="933121" y="253402"/>
                      <a:pt x="943428" y="251862"/>
                    </a:cubicBezTo>
                    <a:cubicBezTo>
                      <a:pt x="1011172" y="242395"/>
                      <a:pt x="1019183" y="243304"/>
                      <a:pt x="1110342" y="239576"/>
                    </a:cubicBezTo>
                    <a:cubicBezTo>
                      <a:pt x="1199821" y="238691"/>
                      <a:pt x="1300901" y="239865"/>
                      <a:pt x="1407885" y="233434"/>
                    </a:cubicBezTo>
                    <a:cubicBezTo>
                      <a:pt x="1438584" y="232437"/>
                      <a:pt x="1465079" y="224386"/>
                      <a:pt x="1494971" y="221148"/>
                    </a:cubicBezTo>
                    <a:cubicBezTo>
                      <a:pt x="1502300" y="219517"/>
                      <a:pt x="1509827" y="217233"/>
                      <a:pt x="1516742" y="215005"/>
                    </a:cubicBezTo>
                    <a:cubicBezTo>
                      <a:pt x="1526275" y="212442"/>
                      <a:pt x="1537220" y="211919"/>
                      <a:pt x="1545771" y="208861"/>
                    </a:cubicBezTo>
                    <a:cubicBezTo>
                      <a:pt x="1546200" y="210344"/>
                      <a:pt x="1600820" y="193088"/>
                      <a:pt x="1611085" y="190432"/>
                    </a:cubicBezTo>
                    <a:cubicBezTo>
                      <a:pt x="1615032" y="187667"/>
                      <a:pt x="1621745" y="186454"/>
                      <a:pt x="1632857" y="184290"/>
                    </a:cubicBezTo>
                    <a:cubicBezTo>
                      <a:pt x="1640097" y="179946"/>
                      <a:pt x="1647978" y="174777"/>
                      <a:pt x="1654628" y="172004"/>
                    </a:cubicBezTo>
                    <a:cubicBezTo>
                      <a:pt x="1668092" y="168177"/>
                      <a:pt x="1687015" y="167943"/>
                      <a:pt x="1698171" y="159717"/>
                    </a:cubicBezTo>
                    <a:cubicBezTo>
                      <a:pt x="1717733" y="144598"/>
                      <a:pt x="1756625" y="134181"/>
                      <a:pt x="1763485" y="122859"/>
                    </a:cubicBezTo>
                    <a:cubicBezTo>
                      <a:pt x="1771292" y="119353"/>
                      <a:pt x="1776156" y="113417"/>
                      <a:pt x="1785257" y="110573"/>
                    </a:cubicBezTo>
                    <a:cubicBezTo>
                      <a:pt x="1794135" y="109635"/>
                      <a:pt x="1804387" y="107114"/>
                      <a:pt x="1807028" y="104430"/>
                    </a:cubicBezTo>
                    <a:cubicBezTo>
                      <a:pt x="1846939" y="68555"/>
                      <a:pt x="1816978" y="92610"/>
                      <a:pt x="1850571" y="73715"/>
                    </a:cubicBezTo>
                    <a:cubicBezTo>
                      <a:pt x="1869525" y="64062"/>
                      <a:pt x="1883112" y="44699"/>
                      <a:pt x="1908628" y="36857"/>
                    </a:cubicBezTo>
                    <a:cubicBezTo>
                      <a:pt x="1921083" y="34560"/>
                      <a:pt x="1931980" y="28422"/>
                      <a:pt x="1944914" y="24571"/>
                    </a:cubicBezTo>
                    <a:cubicBezTo>
                      <a:pt x="1954796" y="20234"/>
                      <a:pt x="1962874" y="15013"/>
                      <a:pt x="1973942" y="12285"/>
                    </a:cubicBezTo>
                    <a:cubicBezTo>
                      <a:pt x="1992867" y="6946"/>
                      <a:pt x="2032000" y="0"/>
                      <a:pt x="2032000" y="0"/>
                    </a:cubicBezTo>
                    <a:cubicBezTo>
                      <a:pt x="2048000" y="801"/>
                      <a:pt x="2073145" y="-764"/>
                      <a:pt x="2090057" y="6142"/>
                    </a:cubicBezTo>
                    <a:cubicBezTo>
                      <a:pt x="2099556" y="7621"/>
                      <a:pt x="2106551" y="13985"/>
                      <a:pt x="2111828" y="18428"/>
                    </a:cubicBezTo>
                    <a:cubicBezTo>
                      <a:pt x="2126822" y="29287"/>
                      <a:pt x="2138267" y="39339"/>
                      <a:pt x="2148114" y="55286"/>
                    </a:cubicBezTo>
                    <a:cubicBezTo>
                      <a:pt x="2152364" y="63987"/>
                      <a:pt x="2157450" y="71702"/>
                      <a:pt x="2162628" y="79858"/>
                    </a:cubicBezTo>
                    <a:cubicBezTo>
                      <a:pt x="2184703" y="157266"/>
                      <a:pt x="2186029" y="140054"/>
                      <a:pt x="2169885" y="251862"/>
                    </a:cubicBezTo>
                    <a:cubicBezTo>
                      <a:pt x="2167081" y="260417"/>
                      <a:pt x="2162020" y="268192"/>
                      <a:pt x="2155371" y="276435"/>
                    </a:cubicBezTo>
                    <a:cubicBezTo>
                      <a:pt x="2128307" y="311846"/>
                      <a:pt x="2141338" y="301241"/>
                      <a:pt x="2111828" y="331722"/>
                    </a:cubicBezTo>
                    <a:cubicBezTo>
                      <a:pt x="2098688" y="352197"/>
                      <a:pt x="2075176" y="386769"/>
                      <a:pt x="2046514" y="393152"/>
                    </a:cubicBezTo>
                    <a:cubicBezTo>
                      <a:pt x="2037851" y="396781"/>
                      <a:pt x="2027595" y="398837"/>
                      <a:pt x="2024742" y="399295"/>
                    </a:cubicBezTo>
                    <a:cubicBezTo>
                      <a:pt x="2007422" y="415852"/>
                      <a:pt x="1995179" y="427799"/>
                      <a:pt x="1973942" y="436153"/>
                    </a:cubicBezTo>
                    <a:cubicBezTo>
                      <a:pt x="1952113" y="445592"/>
                      <a:pt x="1935256" y="449970"/>
                      <a:pt x="1915885" y="460725"/>
                    </a:cubicBezTo>
                    <a:cubicBezTo>
                      <a:pt x="1885407" y="475385"/>
                      <a:pt x="1904275" y="473496"/>
                      <a:pt x="1865085" y="479154"/>
                    </a:cubicBezTo>
                    <a:cubicBezTo>
                      <a:pt x="1856315" y="483031"/>
                      <a:pt x="1845443" y="487453"/>
                      <a:pt x="1836057" y="491440"/>
                    </a:cubicBezTo>
                    <a:cubicBezTo>
                      <a:pt x="1836139" y="491582"/>
                      <a:pt x="1783392" y="506103"/>
                      <a:pt x="1770742" y="509869"/>
                    </a:cubicBezTo>
                    <a:cubicBezTo>
                      <a:pt x="1767773" y="512161"/>
                      <a:pt x="1752548" y="514248"/>
                      <a:pt x="1748971" y="516012"/>
                    </a:cubicBezTo>
                    <a:cubicBezTo>
                      <a:pt x="1741843" y="517669"/>
                      <a:pt x="1733856" y="519823"/>
                      <a:pt x="1727200" y="522155"/>
                    </a:cubicBezTo>
                    <a:cubicBezTo>
                      <a:pt x="1704695" y="532595"/>
                      <a:pt x="1670027" y="546155"/>
                      <a:pt x="1647371" y="552870"/>
                    </a:cubicBezTo>
                    <a:cubicBezTo>
                      <a:pt x="1636967" y="554463"/>
                      <a:pt x="1624655" y="557672"/>
                      <a:pt x="1611085" y="559014"/>
                    </a:cubicBezTo>
                    <a:cubicBezTo>
                      <a:pt x="1602646" y="563364"/>
                      <a:pt x="1593156" y="567106"/>
                      <a:pt x="1582057" y="571299"/>
                    </a:cubicBezTo>
                    <a:cubicBezTo>
                      <a:pt x="1566028" y="578751"/>
                      <a:pt x="1545511" y="582909"/>
                      <a:pt x="1531257" y="583585"/>
                    </a:cubicBezTo>
                    <a:cubicBezTo>
                      <a:pt x="1471596" y="623815"/>
                      <a:pt x="1555207" y="570197"/>
                      <a:pt x="1487714" y="602015"/>
                    </a:cubicBezTo>
                    <a:cubicBezTo>
                      <a:pt x="1481489" y="605078"/>
                      <a:pt x="1475060" y="611170"/>
                      <a:pt x="1465942" y="614300"/>
                    </a:cubicBezTo>
                    <a:cubicBezTo>
                      <a:pt x="1391155" y="637639"/>
                      <a:pt x="1493427" y="587132"/>
                      <a:pt x="1400628" y="645016"/>
                    </a:cubicBezTo>
                    <a:cubicBezTo>
                      <a:pt x="1391319" y="651117"/>
                      <a:pt x="1380577" y="656440"/>
                      <a:pt x="1371600" y="663444"/>
                    </a:cubicBezTo>
                    <a:cubicBezTo>
                      <a:pt x="1360334" y="675917"/>
                      <a:pt x="1351092" y="686365"/>
                      <a:pt x="1342571" y="700303"/>
                    </a:cubicBezTo>
                    <a:cubicBezTo>
                      <a:pt x="1335160" y="706730"/>
                      <a:pt x="1333807" y="708369"/>
                      <a:pt x="1328057" y="718731"/>
                    </a:cubicBezTo>
                    <a:cubicBezTo>
                      <a:pt x="1301396" y="783026"/>
                      <a:pt x="1315470" y="759415"/>
                      <a:pt x="1299028" y="798590"/>
                    </a:cubicBezTo>
                    <a:cubicBezTo>
                      <a:pt x="1299854" y="842975"/>
                      <a:pt x="1304316" y="897299"/>
                      <a:pt x="1306285" y="946023"/>
                    </a:cubicBezTo>
                    <a:cubicBezTo>
                      <a:pt x="1306648" y="952416"/>
                      <a:pt x="1312600" y="958725"/>
                      <a:pt x="1313542" y="964452"/>
                    </a:cubicBezTo>
                    <a:cubicBezTo>
                      <a:pt x="1317940" y="980954"/>
                      <a:pt x="1317776" y="998263"/>
                      <a:pt x="1328057" y="1013596"/>
                    </a:cubicBezTo>
                    <a:cubicBezTo>
                      <a:pt x="1333901" y="1021870"/>
                      <a:pt x="1342413" y="1029505"/>
                      <a:pt x="1349828" y="1038168"/>
                    </a:cubicBezTo>
                    <a:cubicBezTo>
                      <a:pt x="1359495" y="1047177"/>
                      <a:pt x="1365819" y="1063659"/>
                      <a:pt x="1378857" y="1075026"/>
                    </a:cubicBezTo>
                    <a:cubicBezTo>
                      <a:pt x="1454597" y="1132727"/>
                      <a:pt x="1404993" y="1099438"/>
                      <a:pt x="1451428" y="1130313"/>
                    </a:cubicBezTo>
                    <a:cubicBezTo>
                      <a:pt x="1460357" y="1134783"/>
                      <a:pt x="1470370" y="1143017"/>
                      <a:pt x="1480457" y="1148742"/>
                    </a:cubicBezTo>
                    <a:cubicBezTo>
                      <a:pt x="1487864" y="1153773"/>
                      <a:pt x="1495204" y="1155643"/>
                      <a:pt x="1502228" y="1161029"/>
                    </a:cubicBezTo>
                    <a:cubicBezTo>
                      <a:pt x="1511069" y="1165907"/>
                      <a:pt x="1520373" y="1174489"/>
                      <a:pt x="1531257" y="1179457"/>
                    </a:cubicBezTo>
                    <a:cubicBezTo>
                      <a:pt x="1539876" y="1182964"/>
                      <a:pt x="1550060" y="1183589"/>
                      <a:pt x="1560285" y="1185600"/>
                    </a:cubicBezTo>
                    <a:cubicBezTo>
                      <a:pt x="1596274" y="1197212"/>
                      <a:pt x="1564929" y="1188032"/>
                      <a:pt x="1611085" y="1197886"/>
                    </a:cubicBezTo>
                    <a:cubicBezTo>
                      <a:pt x="1724491" y="1215108"/>
                      <a:pt x="1645365" y="1197056"/>
                      <a:pt x="1712685" y="1216316"/>
                    </a:cubicBezTo>
                    <a:cubicBezTo>
                      <a:pt x="1768510" y="1210807"/>
                      <a:pt x="1837843" y="1209428"/>
                      <a:pt x="1901371" y="1210173"/>
                    </a:cubicBezTo>
                    <a:cubicBezTo>
                      <a:pt x="1913809" y="1208508"/>
                      <a:pt x="1925700" y="1208308"/>
                      <a:pt x="1937657" y="1204030"/>
                    </a:cubicBezTo>
                    <a:cubicBezTo>
                      <a:pt x="1956028" y="1196461"/>
                      <a:pt x="1973203" y="1188242"/>
                      <a:pt x="1995714" y="1179457"/>
                    </a:cubicBezTo>
                    <a:cubicBezTo>
                      <a:pt x="2005998" y="1176460"/>
                      <a:pt x="2014907" y="1168736"/>
                      <a:pt x="2024742" y="1167172"/>
                    </a:cubicBezTo>
                    <a:cubicBezTo>
                      <a:pt x="2038677" y="1163495"/>
                      <a:pt x="2050279" y="1162327"/>
                      <a:pt x="2061028" y="1154885"/>
                    </a:cubicBezTo>
                    <a:cubicBezTo>
                      <a:pt x="2187588" y="1080610"/>
                      <a:pt x="2069076" y="1159517"/>
                      <a:pt x="2155371" y="1087312"/>
                    </a:cubicBezTo>
                    <a:cubicBezTo>
                      <a:pt x="2181601" y="1068963"/>
                      <a:pt x="2190606" y="1066521"/>
                      <a:pt x="2213428" y="1044311"/>
                    </a:cubicBezTo>
                    <a:cubicBezTo>
                      <a:pt x="2219981" y="1039911"/>
                      <a:pt x="2222575" y="1031230"/>
                      <a:pt x="2227942" y="1025882"/>
                    </a:cubicBezTo>
                    <a:cubicBezTo>
                      <a:pt x="2231271" y="1021206"/>
                      <a:pt x="2237216" y="1018331"/>
                      <a:pt x="2242457" y="1013596"/>
                    </a:cubicBezTo>
                    <a:cubicBezTo>
                      <a:pt x="2250341" y="1004707"/>
                      <a:pt x="2264148" y="995010"/>
                      <a:pt x="2271485" y="982881"/>
                    </a:cubicBezTo>
                    <a:cubicBezTo>
                      <a:pt x="2279324" y="971569"/>
                      <a:pt x="2287368" y="958509"/>
                      <a:pt x="2300514" y="946023"/>
                    </a:cubicBezTo>
                    <a:cubicBezTo>
                      <a:pt x="2333878" y="914666"/>
                      <a:pt x="2314337" y="936948"/>
                      <a:pt x="2351314" y="890736"/>
                    </a:cubicBezTo>
                    <a:cubicBezTo>
                      <a:pt x="2357622" y="876764"/>
                      <a:pt x="2371949" y="865842"/>
                      <a:pt x="2380342" y="853877"/>
                    </a:cubicBezTo>
                    <a:cubicBezTo>
                      <a:pt x="2386740" y="845275"/>
                      <a:pt x="2390365" y="839158"/>
                      <a:pt x="2394857" y="835449"/>
                    </a:cubicBezTo>
                    <a:cubicBezTo>
                      <a:pt x="2396842" y="829459"/>
                      <a:pt x="2398458" y="822595"/>
                      <a:pt x="2402114" y="817020"/>
                    </a:cubicBezTo>
                    <a:cubicBezTo>
                      <a:pt x="2409179" y="804334"/>
                      <a:pt x="2425703" y="794483"/>
                      <a:pt x="2431142" y="780162"/>
                    </a:cubicBezTo>
                    <a:cubicBezTo>
                      <a:pt x="2440835" y="754236"/>
                      <a:pt x="2431478" y="766900"/>
                      <a:pt x="2452914" y="743304"/>
                    </a:cubicBezTo>
                    <a:cubicBezTo>
                      <a:pt x="2466313" y="683273"/>
                      <a:pt x="2434941" y="779355"/>
                      <a:pt x="2474685" y="694160"/>
                    </a:cubicBezTo>
                    <a:cubicBezTo>
                      <a:pt x="2479598" y="682470"/>
                      <a:pt x="2484752" y="668612"/>
                      <a:pt x="2489200" y="657301"/>
                    </a:cubicBezTo>
                    <a:cubicBezTo>
                      <a:pt x="2491686" y="651990"/>
                      <a:pt x="2494999" y="645344"/>
                      <a:pt x="2496457" y="638872"/>
                    </a:cubicBezTo>
                    <a:cubicBezTo>
                      <a:pt x="2498705" y="625251"/>
                      <a:pt x="2497522" y="619686"/>
                      <a:pt x="2503714" y="602015"/>
                    </a:cubicBezTo>
                    <a:cubicBezTo>
                      <a:pt x="2488862" y="476516"/>
                      <a:pt x="2504394" y="319876"/>
                      <a:pt x="2510971" y="208861"/>
                    </a:cubicBezTo>
                    <a:cubicBezTo>
                      <a:pt x="2509844" y="197938"/>
                      <a:pt x="2514921" y="188225"/>
                      <a:pt x="2518228" y="178147"/>
                    </a:cubicBezTo>
                    <a:cubicBezTo>
                      <a:pt x="2524998" y="154954"/>
                      <a:pt x="2527087" y="159993"/>
                      <a:pt x="2540000" y="135146"/>
                    </a:cubicBezTo>
                    <a:cubicBezTo>
                      <a:pt x="2542819" y="129208"/>
                      <a:pt x="2543320" y="122400"/>
                      <a:pt x="2547257" y="116716"/>
                    </a:cubicBezTo>
                    <a:cubicBezTo>
                      <a:pt x="2552663" y="110390"/>
                      <a:pt x="2572438" y="86751"/>
                      <a:pt x="2583542" y="79858"/>
                    </a:cubicBezTo>
                    <a:cubicBezTo>
                      <a:pt x="2598822" y="72753"/>
                      <a:pt x="2610106" y="60954"/>
                      <a:pt x="2627085" y="55286"/>
                    </a:cubicBezTo>
                    <a:cubicBezTo>
                      <a:pt x="2633868" y="49870"/>
                      <a:pt x="2653688" y="47088"/>
                      <a:pt x="2670628" y="43001"/>
                    </a:cubicBezTo>
                    <a:cubicBezTo>
                      <a:pt x="2735260" y="43761"/>
                      <a:pt x="2783975" y="36419"/>
                      <a:pt x="2852057" y="55286"/>
                    </a:cubicBezTo>
                    <a:cubicBezTo>
                      <a:pt x="2858826" y="56535"/>
                      <a:pt x="2867673" y="59006"/>
                      <a:pt x="2873828" y="61429"/>
                    </a:cubicBezTo>
                    <a:cubicBezTo>
                      <a:pt x="2885961" y="70699"/>
                      <a:pt x="2904290" y="79569"/>
                      <a:pt x="2910114" y="92145"/>
                    </a:cubicBezTo>
                    <a:cubicBezTo>
                      <a:pt x="2926326" y="133145"/>
                      <a:pt x="2902587" y="91054"/>
                      <a:pt x="2931885" y="129003"/>
                    </a:cubicBezTo>
                    <a:cubicBezTo>
                      <a:pt x="2935063" y="134826"/>
                      <a:pt x="2936031" y="141998"/>
                      <a:pt x="2939142" y="147431"/>
                    </a:cubicBezTo>
                    <a:cubicBezTo>
                      <a:pt x="2943750" y="159471"/>
                      <a:pt x="2947851" y="168549"/>
                      <a:pt x="2953657" y="178147"/>
                    </a:cubicBezTo>
                    <a:cubicBezTo>
                      <a:pt x="2957542" y="186367"/>
                      <a:pt x="2957770" y="193180"/>
                      <a:pt x="2960914" y="202718"/>
                    </a:cubicBezTo>
                    <a:cubicBezTo>
                      <a:pt x="2971577" y="241694"/>
                      <a:pt x="2969162" y="240475"/>
                      <a:pt x="2975428" y="288720"/>
                    </a:cubicBezTo>
                    <a:cubicBezTo>
                      <a:pt x="2972491" y="344092"/>
                      <a:pt x="2973847" y="422748"/>
                      <a:pt x="2968171" y="479154"/>
                    </a:cubicBezTo>
                    <a:cubicBezTo>
                      <a:pt x="2967470" y="486250"/>
                      <a:pt x="2962659" y="491122"/>
                      <a:pt x="2960914" y="497583"/>
                    </a:cubicBezTo>
                    <a:cubicBezTo>
                      <a:pt x="2955908" y="511250"/>
                      <a:pt x="2955667" y="524503"/>
                      <a:pt x="2953657" y="534441"/>
                    </a:cubicBezTo>
                    <a:cubicBezTo>
                      <a:pt x="2948155" y="553260"/>
                      <a:pt x="2929328" y="603915"/>
                      <a:pt x="2924628" y="614300"/>
                    </a:cubicBezTo>
                    <a:cubicBezTo>
                      <a:pt x="2916783" y="623123"/>
                      <a:pt x="2911958" y="635682"/>
                      <a:pt x="2910114" y="638872"/>
                    </a:cubicBezTo>
                    <a:cubicBezTo>
                      <a:pt x="2898304" y="683993"/>
                      <a:pt x="2905832" y="640245"/>
                      <a:pt x="2873828" y="700303"/>
                    </a:cubicBezTo>
                    <a:cubicBezTo>
                      <a:pt x="2862631" y="713671"/>
                      <a:pt x="2852021" y="731084"/>
                      <a:pt x="2844800" y="749447"/>
                    </a:cubicBezTo>
                    <a:cubicBezTo>
                      <a:pt x="2840499" y="757481"/>
                      <a:pt x="2837249" y="767536"/>
                      <a:pt x="2830285" y="774019"/>
                    </a:cubicBezTo>
                    <a:cubicBezTo>
                      <a:pt x="2826666" y="780040"/>
                      <a:pt x="2817503" y="787320"/>
                      <a:pt x="2808514" y="798590"/>
                    </a:cubicBezTo>
                    <a:cubicBezTo>
                      <a:pt x="2788319" y="851809"/>
                      <a:pt x="2821660" y="779398"/>
                      <a:pt x="2786742" y="829306"/>
                    </a:cubicBezTo>
                    <a:cubicBezTo>
                      <a:pt x="2773192" y="842518"/>
                      <a:pt x="2768226" y="859371"/>
                      <a:pt x="2757714" y="878450"/>
                    </a:cubicBezTo>
                    <a:cubicBezTo>
                      <a:pt x="2684100" y="970153"/>
                      <a:pt x="2779729" y="844709"/>
                      <a:pt x="2721428" y="933737"/>
                    </a:cubicBezTo>
                    <a:cubicBezTo>
                      <a:pt x="2697500" y="1000415"/>
                      <a:pt x="2728202" y="910673"/>
                      <a:pt x="2706914" y="976738"/>
                    </a:cubicBezTo>
                    <a:cubicBezTo>
                      <a:pt x="2704838" y="985729"/>
                      <a:pt x="2700536" y="993062"/>
                      <a:pt x="2699657" y="1001310"/>
                    </a:cubicBezTo>
                    <a:cubicBezTo>
                      <a:pt x="2705137" y="1017229"/>
                      <a:pt x="2702503" y="1049769"/>
                      <a:pt x="2714171" y="1068883"/>
                    </a:cubicBezTo>
                    <a:cubicBezTo>
                      <a:pt x="2727888" y="1091902"/>
                      <a:pt x="2727103" y="1081389"/>
                      <a:pt x="2743200" y="1099598"/>
                    </a:cubicBezTo>
                    <a:cubicBezTo>
                      <a:pt x="2791824" y="1153863"/>
                      <a:pt x="2737188" y="1099631"/>
                      <a:pt x="2786742" y="1136456"/>
                    </a:cubicBezTo>
                    <a:cubicBezTo>
                      <a:pt x="2810176" y="1149075"/>
                      <a:pt x="2793087" y="1148290"/>
                      <a:pt x="2823028" y="1161029"/>
                    </a:cubicBezTo>
                    <a:cubicBezTo>
                      <a:pt x="2836781" y="1167594"/>
                      <a:pt x="2868523" y="1171347"/>
                      <a:pt x="2881085" y="1173314"/>
                    </a:cubicBezTo>
                    <a:cubicBezTo>
                      <a:pt x="2890475" y="1174682"/>
                      <a:pt x="2901051" y="1177261"/>
                      <a:pt x="2910114" y="1179457"/>
                    </a:cubicBezTo>
                    <a:cubicBezTo>
                      <a:pt x="2915874" y="1170402"/>
                      <a:pt x="3050594" y="1192347"/>
                      <a:pt x="3106057" y="1167172"/>
                    </a:cubicBezTo>
                    <a:cubicBezTo>
                      <a:pt x="3138125" y="1156991"/>
                      <a:pt x="3130109" y="1154787"/>
                      <a:pt x="3156857" y="1142599"/>
                    </a:cubicBezTo>
                    <a:cubicBezTo>
                      <a:pt x="3180707" y="1130475"/>
                      <a:pt x="3188311" y="1131996"/>
                      <a:pt x="3207657" y="1118028"/>
                    </a:cubicBezTo>
                    <a:cubicBezTo>
                      <a:pt x="3215768" y="1112297"/>
                      <a:pt x="3222796" y="1105122"/>
                      <a:pt x="3229428" y="1099598"/>
                    </a:cubicBezTo>
                    <a:cubicBezTo>
                      <a:pt x="3292438" y="1060828"/>
                      <a:pt x="3221737" y="1123773"/>
                      <a:pt x="3280228" y="1075026"/>
                    </a:cubicBezTo>
                    <a:cubicBezTo>
                      <a:pt x="3285008" y="1070656"/>
                      <a:pt x="3289071" y="1066546"/>
                      <a:pt x="3294742" y="1062740"/>
                    </a:cubicBezTo>
                    <a:cubicBezTo>
                      <a:pt x="3366923" y="1020936"/>
                      <a:pt x="3264236" y="1067617"/>
                      <a:pt x="3367314" y="1007453"/>
                    </a:cubicBezTo>
                    <a:cubicBezTo>
                      <a:pt x="3374416" y="1001421"/>
                      <a:pt x="3380655" y="995277"/>
                      <a:pt x="3389085" y="989024"/>
                    </a:cubicBezTo>
                    <a:cubicBezTo>
                      <a:pt x="3397047" y="985012"/>
                      <a:pt x="3403549" y="982277"/>
                      <a:pt x="3410857" y="976738"/>
                    </a:cubicBezTo>
                    <a:cubicBezTo>
                      <a:pt x="3438922" y="955363"/>
                      <a:pt x="3464195" y="936559"/>
                      <a:pt x="3476171" y="921451"/>
                    </a:cubicBezTo>
                    <a:cubicBezTo>
                      <a:pt x="3485249" y="911784"/>
                      <a:pt x="3494272" y="906246"/>
                      <a:pt x="3505200" y="896878"/>
                    </a:cubicBezTo>
                    <a:cubicBezTo>
                      <a:pt x="3513988" y="890040"/>
                      <a:pt x="3521412" y="885009"/>
                      <a:pt x="3526971" y="878450"/>
                    </a:cubicBezTo>
                    <a:cubicBezTo>
                      <a:pt x="3532855" y="873011"/>
                      <a:pt x="3534503" y="865470"/>
                      <a:pt x="3541485" y="860021"/>
                    </a:cubicBezTo>
                    <a:cubicBezTo>
                      <a:pt x="3546661" y="853844"/>
                      <a:pt x="3557424" y="851569"/>
                      <a:pt x="3563257" y="847734"/>
                    </a:cubicBezTo>
                    <a:cubicBezTo>
                      <a:pt x="3578355" y="836560"/>
                      <a:pt x="3586498" y="822146"/>
                      <a:pt x="3606800" y="810876"/>
                    </a:cubicBezTo>
                    <a:cubicBezTo>
                      <a:pt x="3657494" y="786194"/>
                      <a:pt x="3635117" y="790695"/>
                      <a:pt x="3672114" y="780162"/>
                    </a:cubicBezTo>
                    <a:cubicBezTo>
                      <a:pt x="3677436" y="776701"/>
                      <a:pt x="3680629" y="771410"/>
                      <a:pt x="3686628" y="767875"/>
                    </a:cubicBezTo>
                    <a:cubicBezTo>
                      <a:pt x="3707601" y="760906"/>
                      <a:pt x="3738362" y="753453"/>
                      <a:pt x="3759200" y="749447"/>
                    </a:cubicBezTo>
                    <a:cubicBezTo>
                      <a:pt x="3830924" y="755385"/>
                      <a:pt x="3807892" y="751010"/>
                      <a:pt x="3839028" y="761732"/>
                    </a:cubicBezTo>
                  </a:path>
                </a:pathLst>
              </a:custGeom>
              <a:ln w="38100">
                <a:prstDash val="dash"/>
                <a:extLst>
                  <a:ext uri="{C807C97D-BFC1-408E-A445-0C87EB9F89A2}">
                    <ask:lineSketchStyleProps xmlns:ask="http://schemas.microsoft.com/office/drawing/2018/sketchyshapes" sd="809509424">
                      <a:custGeom>
                        <a:avLst/>
                        <a:gdLst>
                          <a:gd name="connsiteX0" fmla="*/ 0 w 3839028"/>
                          <a:gd name="connsiteY0" fmla="*/ 907142 h 1436914"/>
                          <a:gd name="connsiteX1" fmla="*/ 79828 w 3839028"/>
                          <a:gd name="connsiteY1" fmla="*/ 899885 h 1436914"/>
                          <a:gd name="connsiteX2" fmla="*/ 101600 w 3839028"/>
                          <a:gd name="connsiteY2" fmla="*/ 892628 h 1436914"/>
                          <a:gd name="connsiteX3" fmla="*/ 137885 w 3839028"/>
                          <a:gd name="connsiteY3" fmla="*/ 885371 h 1436914"/>
                          <a:gd name="connsiteX4" fmla="*/ 224971 w 3839028"/>
                          <a:gd name="connsiteY4" fmla="*/ 870857 h 1436914"/>
                          <a:gd name="connsiteX5" fmla="*/ 268514 w 3839028"/>
                          <a:gd name="connsiteY5" fmla="*/ 863600 h 1436914"/>
                          <a:gd name="connsiteX6" fmla="*/ 297542 w 3839028"/>
                          <a:gd name="connsiteY6" fmla="*/ 856342 h 1436914"/>
                          <a:gd name="connsiteX7" fmla="*/ 341085 w 3839028"/>
                          <a:gd name="connsiteY7" fmla="*/ 841828 h 1436914"/>
                          <a:gd name="connsiteX8" fmla="*/ 370114 w 3839028"/>
                          <a:gd name="connsiteY8" fmla="*/ 834571 h 1436914"/>
                          <a:gd name="connsiteX9" fmla="*/ 399142 w 3839028"/>
                          <a:gd name="connsiteY9" fmla="*/ 820057 h 1436914"/>
                          <a:gd name="connsiteX10" fmla="*/ 449942 w 3839028"/>
                          <a:gd name="connsiteY10" fmla="*/ 791028 h 1436914"/>
                          <a:gd name="connsiteX11" fmla="*/ 471714 w 3839028"/>
                          <a:gd name="connsiteY11" fmla="*/ 783771 h 1436914"/>
                          <a:gd name="connsiteX12" fmla="*/ 515257 w 3839028"/>
                          <a:gd name="connsiteY12" fmla="*/ 754742 h 1436914"/>
                          <a:gd name="connsiteX13" fmla="*/ 580571 w 3839028"/>
                          <a:gd name="connsiteY13" fmla="*/ 718457 h 1436914"/>
                          <a:gd name="connsiteX14" fmla="*/ 616857 w 3839028"/>
                          <a:gd name="connsiteY14" fmla="*/ 689428 h 1436914"/>
                          <a:gd name="connsiteX15" fmla="*/ 631371 w 3839028"/>
                          <a:gd name="connsiteY15" fmla="*/ 667657 h 1436914"/>
                          <a:gd name="connsiteX16" fmla="*/ 638628 w 3839028"/>
                          <a:gd name="connsiteY16" fmla="*/ 645885 h 1436914"/>
                          <a:gd name="connsiteX17" fmla="*/ 653142 w 3839028"/>
                          <a:gd name="connsiteY17" fmla="*/ 624114 h 1436914"/>
                          <a:gd name="connsiteX18" fmla="*/ 660400 w 3839028"/>
                          <a:gd name="connsiteY18" fmla="*/ 595085 h 1436914"/>
                          <a:gd name="connsiteX19" fmla="*/ 667657 w 3839028"/>
                          <a:gd name="connsiteY19" fmla="*/ 573314 h 1436914"/>
                          <a:gd name="connsiteX20" fmla="*/ 682171 w 3839028"/>
                          <a:gd name="connsiteY20" fmla="*/ 544285 h 1436914"/>
                          <a:gd name="connsiteX21" fmla="*/ 689428 w 3839028"/>
                          <a:gd name="connsiteY21" fmla="*/ 522514 h 1436914"/>
                          <a:gd name="connsiteX22" fmla="*/ 696685 w 3839028"/>
                          <a:gd name="connsiteY22" fmla="*/ 493485 h 1436914"/>
                          <a:gd name="connsiteX23" fmla="*/ 711200 w 3839028"/>
                          <a:gd name="connsiteY23" fmla="*/ 478971 h 1436914"/>
                          <a:gd name="connsiteX24" fmla="*/ 718457 w 3839028"/>
                          <a:gd name="connsiteY24" fmla="*/ 457200 h 1436914"/>
                          <a:gd name="connsiteX25" fmla="*/ 732971 w 3839028"/>
                          <a:gd name="connsiteY25" fmla="*/ 442685 h 1436914"/>
                          <a:gd name="connsiteX26" fmla="*/ 747485 w 3839028"/>
                          <a:gd name="connsiteY26" fmla="*/ 420914 h 1436914"/>
                          <a:gd name="connsiteX27" fmla="*/ 762000 w 3839028"/>
                          <a:gd name="connsiteY27" fmla="*/ 406400 h 1436914"/>
                          <a:gd name="connsiteX28" fmla="*/ 812800 w 3839028"/>
                          <a:gd name="connsiteY28" fmla="*/ 348342 h 1436914"/>
                          <a:gd name="connsiteX29" fmla="*/ 878114 w 3839028"/>
                          <a:gd name="connsiteY29" fmla="*/ 319314 h 1436914"/>
                          <a:gd name="connsiteX30" fmla="*/ 907142 w 3839028"/>
                          <a:gd name="connsiteY30" fmla="*/ 304800 h 1436914"/>
                          <a:gd name="connsiteX31" fmla="*/ 943428 w 3839028"/>
                          <a:gd name="connsiteY31" fmla="*/ 297542 h 1436914"/>
                          <a:gd name="connsiteX32" fmla="*/ 1110342 w 3839028"/>
                          <a:gd name="connsiteY32" fmla="*/ 283028 h 1436914"/>
                          <a:gd name="connsiteX33" fmla="*/ 1407885 w 3839028"/>
                          <a:gd name="connsiteY33" fmla="*/ 275771 h 1436914"/>
                          <a:gd name="connsiteX34" fmla="*/ 1494971 w 3839028"/>
                          <a:gd name="connsiteY34" fmla="*/ 261257 h 1436914"/>
                          <a:gd name="connsiteX35" fmla="*/ 1516742 w 3839028"/>
                          <a:gd name="connsiteY35" fmla="*/ 254000 h 1436914"/>
                          <a:gd name="connsiteX36" fmla="*/ 1545771 w 3839028"/>
                          <a:gd name="connsiteY36" fmla="*/ 246742 h 1436914"/>
                          <a:gd name="connsiteX37" fmla="*/ 1611085 w 3839028"/>
                          <a:gd name="connsiteY37" fmla="*/ 224971 h 1436914"/>
                          <a:gd name="connsiteX38" fmla="*/ 1632857 w 3839028"/>
                          <a:gd name="connsiteY38" fmla="*/ 217714 h 1436914"/>
                          <a:gd name="connsiteX39" fmla="*/ 1654628 w 3839028"/>
                          <a:gd name="connsiteY39" fmla="*/ 203200 h 1436914"/>
                          <a:gd name="connsiteX40" fmla="*/ 1698171 w 3839028"/>
                          <a:gd name="connsiteY40" fmla="*/ 188685 h 1436914"/>
                          <a:gd name="connsiteX41" fmla="*/ 1763485 w 3839028"/>
                          <a:gd name="connsiteY41" fmla="*/ 145142 h 1436914"/>
                          <a:gd name="connsiteX42" fmla="*/ 1785257 w 3839028"/>
                          <a:gd name="connsiteY42" fmla="*/ 130628 h 1436914"/>
                          <a:gd name="connsiteX43" fmla="*/ 1807028 w 3839028"/>
                          <a:gd name="connsiteY43" fmla="*/ 123371 h 1436914"/>
                          <a:gd name="connsiteX44" fmla="*/ 1850571 w 3839028"/>
                          <a:gd name="connsiteY44" fmla="*/ 87085 h 1436914"/>
                          <a:gd name="connsiteX45" fmla="*/ 1908628 w 3839028"/>
                          <a:gd name="connsiteY45" fmla="*/ 43542 h 1436914"/>
                          <a:gd name="connsiteX46" fmla="*/ 1944914 w 3839028"/>
                          <a:gd name="connsiteY46" fmla="*/ 29028 h 1436914"/>
                          <a:gd name="connsiteX47" fmla="*/ 1973942 w 3839028"/>
                          <a:gd name="connsiteY47" fmla="*/ 14514 h 1436914"/>
                          <a:gd name="connsiteX48" fmla="*/ 2032000 w 3839028"/>
                          <a:gd name="connsiteY48" fmla="*/ 0 h 1436914"/>
                          <a:gd name="connsiteX49" fmla="*/ 2090057 w 3839028"/>
                          <a:gd name="connsiteY49" fmla="*/ 7257 h 1436914"/>
                          <a:gd name="connsiteX50" fmla="*/ 2111828 w 3839028"/>
                          <a:gd name="connsiteY50" fmla="*/ 21771 h 1436914"/>
                          <a:gd name="connsiteX51" fmla="*/ 2148114 w 3839028"/>
                          <a:gd name="connsiteY51" fmla="*/ 65314 h 1436914"/>
                          <a:gd name="connsiteX52" fmla="*/ 2162628 w 3839028"/>
                          <a:gd name="connsiteY52" fmla="*/ 94342 h 1436914"/>
                          <a:gd name="connsiteX53" fmla="*/ 2169885 w 3839028"/>
                          <a:gd name="connsiteY53" fmla="*/ 297542 h 1436914"/>
                          <a:gd name="connsiteX54" fmla="*/ 2155371 w 3839028"/>
                          <a:gd name="connsiteY54" fmla="*/ 326571 h 1436914"/>
                          <a:gd name="connsiteX55" fmla="*/ 2111828 w 3839028"/>
                          <a:gd name="connsiteY55" fmla="*/ 391885 h 1436914"/>
                          <a:gd name="connsiteX56" fmla="*/ 2046514 w 3839028"/>
                          <a:gd name="connsiteY56" fmla="*/ 464457 h 1436914"/>
                          <a:gd name="connsiteX57" fmla="*/ 2024742 w 3839028"/>
                          <a:gd name="connsiteY57" fmla="*/ 471714 h 1436914"/>
                          <a:gd name="connsiteX58" fmla="*/ 1973942 w 3839028"/>
                          <a:gd name="connsiteY58" fmla="*/ 515257 h 1436914"/>
                          <a:gd name="connsiteX59" fmla="*/ 1915885 w 3839028"/>
                          <a:gd name="connsiteY59" fmla="*/ 544285 h 1436914"/>
                          <a:gd name="connsiteX60" fmla="*/ 1865085 w 3839028"/>
                          <a:gd name="connsiteY60" fmla="*/ 566057 h 1436914"/>
                          <a:gd name="connsiteX61" fmla="*/ 1836057 w 3839028"/>
                          <a:gd name="connsiteY61" fmla="*/ 580571 h 1436914"/>
                          <a:gd name="connsiteX62" fmla="*/ 1770742 w 3839028"/>
                          <a:gd name="connsiteY62" fmla="*/ 602342 h 1436914"/>
                          <a:gd name="connsiteX63" fmla="*/ 1748971 w 3839028"/>
                          <a:gd name="connsiteY63" fmla="*/ 609600 h 1436914"/>
                          <a:gd name="connsiteX64" fmla="*/ 1727200 w 3839028"/>
                          <a:gd name="connsiteY64" fmla="*/ 616857 h 1436914"/>
                          <a:gd name="connsiteX65" fmla="*/ 1647371 w 3839028"/>
                          <a:gd name="connsiteY65" fmla="*/ 653142 h 1436914"/>
                          <a:gd name="connsiteX66" fmla="*/ 1611085 w 3839028"/>
                          <a:gd name="connsiteY66" fmla="*/ 660400 h 1436914"/>
                          <a:gd name="connsiteX67" fmla="*/ 1582057 w 3839028"/>
                          <a:gd name="connsiteY67" fmla="*/ 674914 h 1436914"/>
                          <a:gd name="connsiteX68" fmla="*/ 1531257 w 3839028"/>
                          <a:gd name="connsiteY68" fmla="*/ 689428 h 1436914"/>
                          <a:gd name="connsiteX69" fmla="*/ 1487714 w 3839028"/>
                          <a:gd name="connsiteY69" fmla="*/ 711200 h 1436914"/>
                          <a:gd name="connsiteX70" fmla="*/ 1465942 w 3839028"/>
                          <a:gd name="connsiteY70" fmla="*/ 725714 h 1436914"/>
                          <a:gd name="connsiteX71" fmla="*/ 1400628 w 3839028"/>
                          <a:gd name="connsiteY71" fmla="*/ 762000 h 1436914"/>
                          <a:gd name="connsiteX72" fmla="*/ 1371600 w 3839028"/>
                          <a:gd name="connsiteY72" fmla="*/ 783771 h 1436914"/>
                          <a:gd name="connsiteX73" fmla="*/ 1342571 w 3839028"/>
                          <a:gd name="connsiteY73" fmla="*/ 827314 h 1436914"/>
                          <a:gd name="connsiteX74" fmla="*/ 1328057 w 3839028"/>
                          <a:gd name="connsiteY74" fmla="*/ 849085 h 1436914"/>
                          <a:gd name="connsiteX75" fmla="*/ 1299028 w 3839028"/>
                          <a:gd name="connsiteY75" fmla="*/ 943428 h 1436914"/>
                          <a:gd name="connsiteX76" fmla="*/ 1306285 w 3839028"/>
                          <a:gd name="connsiteY76" fmla="*/ 1117600 h 1436914"/>
                          <a:gd name="connsiteX77" fmla="*/ 1313542 w 3839028"/>
                          <a:gd name="connsiteY77" fmla="*/ 1139371 h 1436914"/>
                          <a:gd name="connsiteX78" fmla="*/ 1328057 w 3839028"/>
                          <a:gd name="connsiteY78" fmla="*/ 1197428 h 1436914"/>
                          <a:gd name="connsiteX79" fmla="*/ 1349828 w 3839028"/>
                          <a:gd name="connsiteY79" fmla="*/ 1226457 h 1436914"/>
                          <a:gd name="connsiteX80" fmla="*/ 1378857 w 3839028"/>
                          <a:gd name="connsiteY80" fmla="*/ 1270000 h 1436914"/>
                          <a:gd name="connsiteX81" fmla="*/ 1451428 w 3839028"/>
                          <a:gd name="connsiteY81" fmla="*/ 1335314 h 1436914"/>
                          <a:gd name="connsiteX82" fmla="*/ 1480457 w 3839028"/>
                          <a:gd name="connsiteY82" fmla="*/ 1357085 h 1436914"/>
                          <a:gd name="connsiteX83" fmla="*/ 1502228 w 3839028"/>
                          <a:gd name="connsiteY83" fmla="*/ 1371600 h 1436914"/>
                          <a:gd name="connsiteX84" fmla="*/ 1531257 w 3839028"/>
                          <a:gd name="connsiteY84" fmla="*/ 1393371 h 1436914"/>
                          <a:gd name="connsiteX85" fmla="*/ 1560285 w 3839028"/>
                          <a:gd name="connsiteY85" fmla="*/ 1400628 h 1436914"/>
                          <a:gd name="connsiteX86" fmla="*/ 1611085 w 3839028"/>
                          <a:gd name="connsiteY86" fmla="*/ 1415142 h 1436914"/>
                          <a:gd name="connsiteX87" fmla="*/ 1712685 w 3839028"/>
                          <a:gd name="connsiteY87" fmla="*/ 1436914 h 1436914"/>
                          <a:gd name="connsiteX88" fmla="*/ 1901371 w 3839028"/>
                          <a:gd name="connsiteY88" fmla="*/ 1429657 h 1436914"/>
                          <a:gd name="connsiteX89" fmla="*/ 1937657 w 3839028"/>
                          <a:gd name="connsiteY89" fmla="*/ 1422400 h 1436914"/>
                          <a:gd name="connsiteX90" fmla="*/ 1995714 w 3839028"/>
                          <a:gd name="connsiteY90" fmla="*/ 1393371 h 1436914"/>
                          <a:gd name="connsiteX91" fmla="*/ 2024742 w 3839028"/>
                          <a:gd name="connsiteY91" fmla="*/ 1378857 h 1436914"/>
                          <a:gd name="connsiteX92" fmla="*/ 2061028 w 3839028"/>
                          <a:gd name="connsiteY92" fmla="*/ 1364342 h 1436914"/>
                          <a:gd name="connsiteX93" fmla="*/ 2155371 w 3839028"/>
                          <a:gd name="connsiteY93" fmla="*/ 1284514 h 1436914"/>
                          <a:gd name="connsiteX94" fmla="*/ 2213428 w 3839028"/>
                          <a:gd name="connsiteY94" fmla="*/ 1233714 h 1436914"/>
                          <a:gd name="connsiteX95" fmla="*/ 2227942 w 3839028"/>
                          <a:gd name="connsiteY95" fmla="*/ 1211942 h 1436914"/>
                          <a:gd name="connsiteX96" fmla="*/ 2242457 w 3839028"/>
                          <a:gd name="connsiteY96" fmla="*/ 1197428 h 1436914"/>
                          <a:gd name="connsiteX97" fmla="*/ 2271485 w 3839028"/>
                          <a:gd name="connsiteY97" fmla="*/ 1161142 h 1436914"/>
                          <a:gd name="connsiteX98" fmla="*/ 2300514 w 3839028"/>
                          <a:gd name="connsiteY98" fmla="*/ 1117600 h 1436914"/>
                          <a:gd name="connsiteX99" fmla="*/ 2351314 w 3839028"/>
                          <a:gd name="connsiteY99" fmla="*/ 1052285 h 1436914"/>
                          <a:gd name="connsiteX100" fmla="*/ 2380342 w 3839028"/>
                          <a:gd name="connsiteY100" fmla="*/ 1008742 h 1436914"/>
                          <a:gd name="connsiteX101" fmla="*/ 2394857 w 3839028"/>
                          <a:gd name="connsiteY101" fmla="*/ 986971 h 1436914"/>
                          <a:gd name="connsiteX102" fmla="*/ 2402114 w 3839028"/>
                          <a:gd name="connsiteY102" fmla="*/ 965200 h 1436914"/>
                          <a:gd name="connsiteX103" fmla="*/ 2431142 w 3839028"/>
                          <a:gd name="connsiteY103" fmla="*/ 921657 h 1436914"/>
                          <a:gd name="connsiteX104" fmla="*/ 2452914 w 3839028"/>
                          <a:gd name="connsiteY104" fmla="*/ 878114 h 1436914"/>
                          <a:gd name="connsiteX105" fmla="*/ 2474685 w 3839028"/>
                          <a:gd name="connsiteY105" fmla="*/ 820057 h 1436914"/>
                          <a:gd name="connsiteX106" fmla="*/ 2489200 w 3839028"/>
                          <a:gd name="connsiteY106" fmla="*/ 776514 h 1436914"/>
                          <a:gd name="connsiteX107" fmla="*/ 2496457 w 3839028"/>
                          <a:gd name="connsiteY107" fmla="*/ 754742 h 1436914"/>
                          <a:gd name="connsiteX108" fmla="*/ 2503714 w 3839028"/>
                          <a:gd name="connsiteY108" fmla="*/ 711200 h 1436914"/>
                          <a:gd name="connsiteX109" fmla="*/ 2510971 w 3839028"/>
                          <a:gd name="connsiteY109" fmla="*/ 246742 h 1436914"/>
                          <a:gd name="connsiteX110" fmla="*/ 2518228 w 3839028"/>
                          <a:gd name="connsiteY110" fmla="*/ 210457 h 1436914"/>
                          <a:gd name="connsiteX111" fmla="*/ 2540000 w 3839028"/>
                          <a:gd name="connsiteY111" fmla="*/ 159657 h 1436914"/>
                          <a:gd name="connsiteX112" fmla="*/ 2547257 w 3839028"/>
                          <a:gd name="connsiteY112" fmla="*/ 137885 h 1436914"/>
                          <a:gd name="connsiteX113" fmla="*/ 2583542 w 3839028"/>
                          <a:gd name="connsiteY113" fmla="*/ 94342 h 1436914"/>
                          <a:gd name="connsiteX114" fmla="*/ 2627085 w 3839028"/>
                          <a:gd name="connsiteY114" fmla="*/ 65314 h 1436914"/>
                          <a:gd name="connsiteX115" fmla="*/ 2670628 w 3839028"/>
                          <a:gd name="connsiteY115" fmla="*/ 50800 h 1436914"/>
                          <a:gd name="connsiteX116" fmla="*/ 2852057 w 3839028"/>
                          <a:gd name="connsiteY116" fmla="*/ 65314 h 1436914"/>
                          <a:gd name="connsiteX117" fmla="*/ 2873828 w 3839028"/>
                          <a:gd name="connsiteY117" fmla="*/ 72571 h 1436914"/>
                          <a:gd name="connsiteX118" fmla="*/ 2910114 w 3839028"/>
                          <a:gd name="connsiteY118" fmla="*/ 108857 h 1436914"/>
                          <a:gd name="connsiteX119" fmla="*/ 2931885 w 3839028"/>
                          <a:gd name="connsiteY119" fmla="*/ 152400 h 1436914"/>
                          <a:gd name="connsiteX120" fmla="*/ 2939142 w 3839028"/>
                          <a:gd name="connsiteY120" fmla="*/ 174171 h 1436914"/>
                          <a:gd name="connsiteX121" fmla="*/ 2953657 w 3839028"/>
                          <a:gd name="connsiteY121" fmla="*/ 210457 h 1436914"/>
                          <a:gd name="connsiteX122" fmla="*/ 2960914 w 3839028"/>
                          <a:gd name="connsiteY122" fmla="*/ 239485 h 1436914"/>
                          <a:gd name="connsiteX123" fmla="*/ 2975428 w 3839028"/>
                          <a:gd name="connsiteY123" fmla="*/ 341085 h 1436914"/>
                          <a:gd name="connsiteX124" fmla="*/ 2968171 w 3839028"/>
                          <a:gd name="connsiteY124" fmla="*/ 566057 h 1436914"/>
                          <a:gd name="connsiteX125" fmla="*/ 2960914 w 3839028"/>
                          <a:gd name="connsiteY125" fmla="*/ 587828 h 1436914"/>
                          <a:gd name="connsiteX126" fmla="*/ 2953657 w 3839028"/>
                          <a:gd name="connsiteY126" fmla="*/ 631371 h 1436914"/>
                          <a:gd name="connsiteX127" fmla="*/ 2924628 w 3839028"/>
                          <a:gd name="connsiteY127" fmla="*/ 725714 h 1436914"/>
                          <a:gd name="connsiteX128" fmla="*/ 2910114 w 3839028"/>
                          <a:gd name="connsiteY128" fmla="*/ 754742 h 1436914"/>
                          <a:gd name="connsiteX129" fmla="*/ 2873828 w 3839028"/>
                          <a:gd name="connsiteY129" fmla="*/ 827314 h 1436914"/>
                          <a:gd name="connsiteX130" fmla="*/ 2844800 w 3839028"/>
                          <a:gd name="connsiteY130" fmla="*/ 885371 h 1436914"/>
                          <a:gd name="connsiteX131" fmla="*/ 2830285 w 3839028"/>
                          <a:gd name="connsiteY131" fmla="*/ 914400 h 1436914"/>
                          <a:gd name="connsiteX132" fmla="*/ 2808514 w 3839028"/>
                          <a:gd name="connsiteY132" fmla="*/ 943428 h 1436914"/>
                          <a:gd name="connsiteX133" fmla="*/ 2786742 w 3839028"/>
                          <a:gd name="connsiteY133" fmla="*/ 979714 h 1436914"/>
                          <a:gd name="connsiteX134" fmla="*/ 2757714 w 3839028"/>
                          <a:gd name="connsiteY134" fmla="*/ 1037771 h 1436914"/>
                          <a:gd name="connsiteX135" fmla="*/ 2721428 w 3839028"/>
                          <a:gd name="connsiteY135" fmla="*/ 1103085 h 1436914"/>
                          <a:gd name="connsiteX136" fmla="*/ 2706914 w 3839028"/>
                          <a:gd name="connsiteY136" fmla="*/ 1153885 h 1436914"/>
                          <a:gd name="connsiteX137" fmla="*/ 2699657 w 3839028"/>
                          <a:gd name="connsiteY137" fmla="*/ 1182914 h 1436914"/>
                          <a:gd name="connsiteX138" fmla="*/ 2714171 w 3839028"/>
                          <a:gd name="connsiteY138" fmla="*/ 1262742 h 1436914"/>
                          <a:gd name="connsiteX139" fmla="*/ 2743200 w 3839028"/>
                          <a:gd name="connsiteY139" fmla="*/ 1299028 h 1436914"/>
                          <a:gd name="connsiteX140" fmla="*/ 2786742 w 3839028"/>
                          <a:gd name="connsiteY140" fmla="*/ 1342571 h 1436914"/>
                          <a:gd name="connsiteX141" fmla="*/ 2823028 w 3839028"/>
                          <a:gd name="connsiteY141" fmla="*/ 1371600 h 1436914"/>
                          <a:gd name="connsiteX142" fmla="*/ 2881085 w 3839028"/>
                          <a:gd name="connsiteY142" fmla="*/ 1386114 h 1436914"/>
                          <a:gd name="connsiteX143" fmla="*/ 2910114 w 3839028"/>
                          <a:gd name="connsiteY143" fmla="*/ 1393371 h 1436914"/>
                          <a:gd name="connsiteX144" fmla="*/ 3106057 w 3839028"/>
                          <a:gd name="connsiteY144" fmla="*/ 1378857 h 1436914"/>
                          <a:gd name="connsiteX145" fmla="*/ 3156857 w 3839028"/>
                          <a:gd name="connsiteY145" fmla="*/ 1349828 h 1436914"/>
                          <a:gd name="connsiteX146" fmla="*/ 3207657 w 3839028"/>
                          <a:gd name="connsiteY146" fmla="*/ 1320800 h 1436914"/>
                          <a:gd name="connsiteX147" fmla="*/ 3229428 w 3839028"/>
                          <a:gd name="connsiteY147" fmla="*/ 1299028 h 1436914"/>
                          <a:gd name="connsiteX148" fmla="*/ 3280228 w 3839028"/>
                          <a:gd name="connsiteY148" fmla="*/ 1270000 h 1436914"/>
                          <a:gd name="connsiteX149" fmla="*/ 3294742 w 3839028"/>
                          <a:gd name="connsiteY149" fmla="*/ 1255485 h 1436914"/>
                          <a:gd name="connsiteX150" fmla="*/ 3367314 w 3839028"/>
                          <a:gd name="connsiteY150" fmla="*/ 1190171 h 1436914"/>
                          <a:gd name="connsiteX151" fmla="*/ 3389085 w 3839028"/>
                          <a:gd name="connsiteY151" fmla="*/ 1168400 h 1436914"/>
                          <a:gd name="connsiteX152" fmla="*/ 3410857 w 3839028"/>
                          <a:gd name="connsiteY152" fmla="*/ 1153885 h 1436914"/>
                          <a:gd name="connsiteX153" fmla="*/ 3476171 w 3839028"/>
                          <a:gd name="connsiteY153" fmla="*/ 1088571 h 1436914"/>
                          <a:gd name="connsiteX154" fmla="*/ 3505200 w 3839028"/>
                          <a:gd name="connsiteY154" fmla="*/ 1059542 h 1436914"/>
                          <a:gd name="connsiteX155" fmla="*/ 3526971 w 3839028"/>
                          <a:gd name="connsiteY155" fmla="*/ 1037771 h 1436914"/>
                          <a:gd name="connsiteX156" fmla="*/ 3541485 w 3839028"/>
                          <a:gd name="connsiteY156" fmla="*/ 1016000 h 1436914"/>
                          <a:gd name="connsiteX157" fmla="*/ 3563257 w 3839028"/>
                          <a:gd name="connsiteY157" fmla="*/ 1001485 h 1436914"/>
                          <a:gd name="connsiteX158" fmla="*/ 3606800 w 3839028"/>
                          <a:gd name="connsiteY158" fmla="*/ 957942 h 1436914"/>
                          <a:gd name="connsiteX159" fmla="*/ 3672114 w 3839028"/>
                          <a:gd name="connsiteY159" fmla="*/ 921657 h 1436914"/>
                          <a:gd name="connsiteX160" fmla="*/ 3686628 w 3839028"/>
                          <a:gd name="connsiteY160" fmla="*/ 907142 h 1436914"/>
                          <a:gd name="connsiteX161" fmla="*/ 3759200 w 3839028"/>
                          <a:gd name="connsiteY161" fmla="*/ 885371 h 1436914"/>
                          <a:gd name="connsiteX162" fmla="*/ 3839028 w 3839028"/>
                          <a:gd name="connsiteY162" fmla="*/ 899885 h 14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3839028" h="1436914">
                            <a:moveTo>
                              <a:pt x="0" y="907142"/>
                            </a:moveTo>
                            <a:cubicBezTo>
                              <a:pt x="26609" y="904723"/>
                              <a:pt x="53377" y="903664"/>
                              <a:pt x="79828" y="899885"/>
                            </a:cubicBezTo>
                            <a:cubicBezTo>
                              <a:pt x="87401" y="898803"/>
                              <a:pt x="94179" y="894483"/>
                              <a:pt x="101600" y="892628"/>
                            </a:cubicBezTo>
                            <a:cubicBezTo>
                              <a:pt x="113566" y="889636"/>
                              <a:pt x="125738" y="887515"/>
                              <a:pt x="137885" y="885371"/>
                            </a:cubicBezTo>
                            <a:lnTo>
                              <a:pt x="224971" y="870857"/>
                            </a:lnTo>
                            <a:cubicBezTo>
                              <a:pt x="239485" y="868438"/>
                              <a:pt x="254239" y="867169"/>
                              <a:pt x="268514" y="863600"/>
                            </a:cubicBezTo>
                            <a:cubicBezTo>
                              <a:pt x="278190" y="861181"/>
                              <a:pt x="287989" y="859208"/>
                              <a:pt x="297542" y="856342"/>
                            </a:cubicBezTo>
                            <a:cubicBezTo>
                              <a:pt x="312196" y="851946"/>
                              <a:pt x="326242" y="845539"/>
                              <a:pt x="341085" y="841828"/>
                            </a:cubicBezTo>
                            <a:lnTo>
                              <a:pt x="370114" y="834571"/>
                            </a:lnTo>
                            <a:cubicBezTo>
                              <a:pt x="379790" y="829733"/>
                              <a:pt x="389749" y="825424"/>
                              <a:pt x="399142" y="820057"/>
                            </a:cubicBezTo>
                            <a:cubicBezTo>
                              <a:pt x="435582" y="799234"/>
                              <a:pt x="406084" y="809824"/>
                              <a:pt x="449942" y="791028"/>
                            </a:cubicBezTo>
                            <a:cubicBezTo>
                              <a:pt x="456973" y="788015"/>
                              <a:pt x="464457" y="786190"/>
                              <a:pt x="471714" y="783771"/>
                            </a:cubicBezTo>
                            <a:cubicBezTo>
                              <a:pt x="486228" y="774095"/>
                              <a:pt x="498708" y="760258"/>
                              <a:pt x="515257" y="754742"/>
                            </a:cubicBezTo>
                            <a:cubicBezTo>
                              <a:pt x="553575" y="741969"/>
                              <a:pt x="530666" y="751727"/>
                              <a:pt x="580571" y="718457"/>
                            </a:cubicBezTo>
                            <a:cubicBezTo>
                              <a:pt x="596732" y="707683"/>
                              <a:pt x="605042" y="704197"/>
                              <a:pt x="616857" y="689428"/>
                            </a:cubicBezTo>
                            <a:cubicBezTo>
                              <a:pt x="622306" y="682617"/>
                              <a:pt x="626533" y="674914"/>
                              <a:pt x="631371" y="667657"/>
                            </a:cubicBezTo>
                            <a:cubicBezTo>
                              <a:pt x="633790" y="660400"/>
                              <a:pt x="635207" y="652727"/>
                              <a:pt x="638628" y="645885"/>
                            </a:cubicBezTo>
                            <a:cubicBezTo>
                              <a:pt x="642528" y="638084"/>
                              <a:pt x="649706" y="632131"/>
                              <a:pt x="653142" y="624114"/>
                            </a:cubicBezTo>
                            <a:cubicBezTo>
                              <a:pt x="657071" y="614946"/>
                              <a:pt x="657660" y="604675"/>
                              <a:pt x="660400" y="595085"/>
                            </a:cubicBezTo>
                            <a:cubicBezTo>
                              <a:pt x="662502" y="587730"/>
                              <a:pt x="664644" y="580345"/>
                              <a:pt x="667657" y="573314"/>
                            </a:cubicBezTo>
                            <a:cubicBezTo>
                              <a:pt x="671919" y="563370"/>
                              <a:pt x="677909" y="554229"/>
                              <a:pt x="682171" y="544285"/>
                            </a:cubicBezTo>
                            <a:cubicBezTo>
                              <a:pt x="685184" y="537254"/>
                              <a:pt x="687327" y="529869"/>
                              <a:pt x="689428" y="522514"/>
                            </a:cubicBezTo>
                            <a:cubicBezTo>
                              <a:pt x="692168" y="512924"/>
                              <a:pt x="692224" y="502406"/>
                              <a:pt x="696685" y="493485"/>
                            </a:cubicBezTo>
                            <a:cubicBezTo>
                              <a:pt x="699745" y="487365"/>
                              <a:pt x="706362" y="483809"/>
                              <a:pt x="711200" y="478971"/>
                            </a:cubicBezTo>
                            <a:cubicBezTo>
                              <a:pt x="713619" y="471714"/>
                              <a:pt x="714521" y="463759"/>
                              <a:pt x="718457" y="457200"/>
                            </a:cubicBezTo>
                            <a:cubicBezTo>
                              <a:pt x="721977" y="451333"/>
                              <a:pt x="728697" y="448028"/>
                              <a:pt x="732971" y="442685"/>
                            </a:cubicBezTo>
                            <a:cubicBezTo>
                              <a:pt x="738419" y="435874"/>
                              <a:pt x="742036" y="427725"/>
                              <a:pt x="747485" y="420914"/>
                            </a:cubicBezTo>
                            <a:cubicBezTo>
                              <a:pt x="751759" y="415571"/>
                              <a:pt x="757726" y="411743"/>
                              <a:pt x="762000" y="406400"/>
                            </a:cubicBezTo>
                            <a:cubicBezTo>
                              <a:pt x="783922" y="378998"/>
                              <a:pt x="774426" y="373925"/>
                              <a:pt x="812800" y="348342"/>
                            </a:cubicBezTo>
                            <a:cubicBezTo>
                              <a:pt x="876842" y="305647"/>
                              <a:pt x="774477" y="371132"/>
                              <a:pt x="878114" y="319314"/>
                            </a:cubicBezTo>
                            <a:cubicBezTo>
                              <a:pt x="887790" y="314476"/>
                              <a:pt x="896879" y="308221"/>
                              <a:pt x="907142" y="304800"/>
                            </a:cubicBezTo>
                            <a:cubicBezTo>
                              <a:pt x="918844" y="300899"/>
                              <a:pt x="931292" y="299749"/>
                              <a:pt x="943428" y="297542"/>
                            </a:cubicBezTo>
                            <a:cubicBezTo>
                              <a:pt x="1010796" y="285293"/>
                              <a:pt x="1019341" y="286166"/>
                              <a:pt x="1110342" y="283028"/>
                            </a:cubicBezTo>
                            <a:cubicBezTo>
                              <a:pt x="1209494" y="279609"/>
                              <a:pt x="1308704" y="278190"/>
                              <a:pt x="1407885" y="275771"/>
                            </a:cubicBezTo>
                            <a:cubicBezTo>
                              <a:pt x="1436558" y="271675"/>
                              <a:pt x="1466674" y="268331"/>
                              <a:pt x="1494971" y="261257"/>
                            </a:cubicBezTo>
                            <a:cubicBezTo>
                              <a:pt x="1502392" y="259402"/>
                              <a:pt x="1509387" y="256102"/>
                              <a:pt x="1516742" y="254000"/>
                            </a:cubicBezTo>
                            <a:cubicBezTo>
                              <a:pt x="1526332" y="251260"/>
                              <a:pt x="1536217" y="249608"/>
                              <a:pt x="1545771" y="246742"/>
                            </a:cubicBezTo>
                            <a:cubicBezTo>
                              <a:pt x="1545788" y="246737"/>
                              <a:pt x="1600191" y="228602"/>
                              <a:pt x="1611085" y="224971"/>
                            </a:cubicBezTo>
                            <a:lnTo>
                              <a:pt x="1632857" y="217714"/>
                            </a:lnTo>
                            <a:cubicBezTo>
                              <a:pt x="1640114" y="212876"/>
                              <a:pt x="1646658" y="206742"/>
                              <a:pt x="1654628" y="203200"/>
                            </a:cubicBezTo>
                            <a:cubicBezTo>
                              <a:pt x="1668609" y="196986"/>
                              <a:pt x="1685441" y="197172"/>
                              <a:pt x="1698171" y="188685"/>
                            </a:cubicBezTo>
                            <a:lnTo>
                              <a:pt x="1763485" y="145142"/>
                            </a:lnTo>
                            <a:cubicBezTo>
                              <a:pt x="1770742" y="140304"/>
                              <a:pt x="1776982" y="133386"/>
                              <a:pt x="1785257" y="130628"/>
                            </a:cubicBezTo>
                            <a:lnTo>
                              <a:pt x="1807028" y="123371"/>
                            </a:lnTo>
                            <a:cubicBezTo>
                              <a:pt x="1842891" y="87509"/>
                              <a:pt x="1813527" y="114027"/>
                              <a:pt x="1850571" y="87085"/>
                            </a:cubicBezTo>
                            <a:cubicBezTo>
                              <a:pt x="1870135" y="72857"/>
                              <a:pt x="1886168" y="52526"/>
                              <a:pt x="1908628" y="43542"/>
                            </a:cubicBezTo>
                            <a:cubicBezTo>
                              <a:pt x="1920723" y="38704"/>
                              <a:pt x="1933010" y="34319"/>
                              <a:pt x="1944914" y="29028"/>
                            </a:cubicBezTo>
                            <a:cubicBezTo>
                              <a:pt x="1954800" y="24634"/>
                              <a:pt x="1963679" y="17935"/>
                              <a:pt x="1973942" y="14514"/>
                            </a:cubicBezTo>
                            <a:cubicBezTo>
                              <a:pt x="1992867" y="8206"/>
                              <a:pt x="2032000" y="0"/>
                              <a:pt x="2032000" y="0"/>
                            </a:cubicBezTo>
                            <a:cubicBezTo>
                              <a:pt x="2051352" y="2419"/>
                              <a:pt x="2071241" y="2125"/>
                              <a:pt x="2090057" y="7257"/>
                            </a:cubicBezTo>
                            <a:cubicBezTo>
                              <a:pt x="2098472" y="9552"/>
                              <a:pt x="2105128" y="16187"/>
                              <a:pt x="2111828" y="21771"/>
                            </a:cubicBezTo>
                            <a:cubicBezTo>
                              <a:pt x="2128205" y="35419"/>
                              <a:pt x="2137733" y="47147"/>
                              <a:pt x="2148114" y="65314"/>
                            </a:cubicBezTo>
                            <a:cubicBezTo>
                              <a:pt x="2153481" y="74707"/>
                              <a:pt x="2157790" y="84666"/>
                              <a:pt x="2162628" y="94342"/>
                            </a:cubicBezTo>
                            <a:cubicBezTo>
                              <a:pt x="2185492" y="185800"/>
                              <a:pt x="2186391" y="165490"/>
                              <a:pt x="2169885" y="297542"/>
                            </a:cubicBezTo>
                            <a:cubicBezTo>
                              <a:pt x="2168543" y="308277"/>
                              <a:pt x="2160625" y="317114"/>
                              <a:pt x="2155371" y="326571"/>
                            </a:cubicBezTo>
                            <a:cubicBezTo>
                              <a:pt x="2130827" y="370751"/>
                              <a:pt x="2139105" y="353698"/>
                              <a:pt x="2111828" y="391885"/>
                            </a:cubicBezTo>
                            <a:cubicBezTo>
                              <a:pt x="2094391" y="416297"/>
                              <a:pt x="2075037" y="454950"/>
                              <a:pt x="2046514" y="464457"/>
                            </a:cubicBezTo>
                            <a:lnTo>
                              <a:pt x="2024742" y="471714"/>
                            </a:lnTo>
                            <a:cubicBezTo>
                              <a:pt x="2007058" y="489398"/>
                              <a:pt x="1996285" y="502224"/>
                              <a:pt x="1973942" y="515257"/>
                            </a:cubicBezTo>
                            <a:cubicBezTo>
                              <a:pt x="1955253" y="526159"/>
                              <a:pt x="1933887" y="532283"/>
                              <a:pt x="1915885" y="544285"/>
                            </a:cubicBezTo>
                            <a:cubicBezTo>
                              <a:pt x="1885815" y="564333"/>
                              <a:pt x="1902576" y="556685"/>
                              <a:pt x="1865085" y="566057"/>
                            </a:cubicBezTo>
                            <a:cubicBezTo>
                              <a:pt x="1855409" y="570895"/>
                              <a:pt x="1846101" y="576553"/>
                              <a:pt x="1836057" y="580571"/>
                            </a:cubicBezTo>
                            <a:cubicBezTo>
                              <a:pt x="1836041" y="580577"/>
                              <a:pt x="1781636" y="598711"/>
                              <a:pt x="1770742" y="602342"/>
                            </a:cubicBezTo>
                            <a:lnTo>
                              <a:pt x="1748971" y="609600"/>
                            </a:lnTo>
                            <a:cubicBezTo>
                              <a:pt x="1741714" y="612019"/>
                              <a:pt x="1734042" y="613436"/>
                              <a:pt x="1727200" y="616857"/>
                            </a:cubicBezTo>
                            <a:cubicBezTo>
                              <a:pt x="1702178" y="629367"/>
                              <a:pt x="1675570" y="646092"/>
                              <a:pt x="1647371" y="653142"/>
                            </a:cubicBezTo>
                            <a:cubicBezTo>
                              <a:pt x="1635404" y="656134"/>
                              <a:pt x="1623180" y="657981"/>
                              <a:pt x="1611085" y="660400"/>
                            </a:cubicBezTo>
                            <a:cubicBezTo>
                              <a:pt x="1601409" y="665238"/>
                              <a:pt x="1592000" y="670653"/>
                              <a:pt x="1582057" y="674914"/>
                            </a:cubicBezTo>
                            <a:cubicBezTo>
                              <a:pt x="1567483" y="681160"/>
                              <a:pt x="1545985" y="685746"/>
                              <a:pt x="1531257" y="689428"/>
                            </a:cubicBezTo>
                            <a:cubicBezTo>
                              <a:pt x="1468861" y="731024"/>
                              <a:pt x="1547806" y="681153"/>
                              <a:pt x="1487714" y="711200"/>
                            </a:cubicBezTo>
                            <a:cubicBezTo>
                              <a:pt x="1479913" y="715101"/>
                              <a:pt x="1473743" y="721813"/>
                              <a:pt x="1465942" y="725714"/>
                            </a:cubicBezTo>
                            <a:cubicBezTo>
                              <a:pt x="1409372" y="753998"/>
                              <a:pt x="1492152" y="693357"/>
                              <a:pt x="1400628" y="762000"/>
                            </a:cubicBezTo>
                            <a:cubicBezTo>
                              <a:pt x="1390952" y="769257"/>
                              <a:pt x="1379635" y="774731"/>
                              <a:pt x="1371600" y="783771"/>
                            </a:cubicBezTo>
                            <a:cubicBezTo>
                              <a:pt x="1360011" y="796809"/>
                              <a:pt x="1352247" y="812800"/>
                              <a:pt x="1342571" y="827314"/>
                            </a:cubicBezTo>
                            <a:lnTo>
                              <a:pt x="1328057" y="849085"/>
                            </a:lnTo>
                            <a:cubicBezTo>
                              <a:pt x="1303131" y="923862"/>
                              <a:pt x="1311851" y="892136"/>
                              <a:pt x="1299028" y="943428"/>
                            </a:cubicBezTo>
                            <a:cubicBezTo>
                              <a:pt x="1301447" y="1001485"/>
                              <a:pt x="1301993" y="1059651"/>
                              <a:pt x="1306285" y="1117600"/>
                            </a:cubicBezTo>
                            <a:cubicBezTo>
                              <a:pt x="1306850" y="1125229"/>
                              <a:pt x="1311529" y="1131991"/>
                              <a:pt x="1313542" y="1139371"/>
                            </a:cubicBezTo>
                            <a:cubicBezTo>
                              <a:pt x="1318791" y="1158616"/>
                              <a:pt x="1316088" y="1181469"/>
                              <a:pt x="1328057" y="1197428"/>
                            </a:cubicBezTo>
                            <a:cubicBezTo>
                              <a:pt x="1335314" y="1207104"/>
                              <a:pt x="1342892" y="1216548"/>
                              <a:pt x="1349828" y="1226457"/>
                            </a:cubicBezTo>
                            <a:cubicBezTo>
                              <a:pt x="1359831" y="1240748"/>
                              <a:pt x="1366522" y="1257665"/>
                              <a:pt x="1378857" y="1270000"/>
                            </a:cubicBezTo>
                            <a:cubicBezTo>
                              <a:pt x="1454899" y="1346042"/>
                              <a:pt x="1402785" y="1300569"/>
                              <a:pt x="1451428" y="1335314"/>
                            </a:cubicBezTo>
                            <a:cubicBezTo>
                              <a:pt x="1461270" y="1342344"/>
                              <a:pt x="1470615" y="1350055"/>
                              <a:pt x="1480457" y="1357085"/>
                            </a:cubicBezTo>
                            <a:cubicBezTo>
                              <a:pt x="1487554" y="1362155"/>
                              <a:pt x="1495131" y="1366530"/>
                              <a:pt x="1502228" y="1371600"/>
                            </a:cubicBezTo>
                            <a:cubicBezTo>
                              <a:pt x="1512070" y="1378630"/>
                              <a:pt x="1520439" y="1387962"/>
                              <a:pt x="1531257" y="1393371"/>
                            </a:cubicBezTo>
                            <a:cubicBezTo>
                              <a:pt x="1540178" y="1397831"/>
                              <a:pt x="1550695" y="1397888"/>
                              <a:pt x="1560285" y="1400628"/>
                            </a:cubicBezTo>
                            <a:cubicBezTo>
                              <a:pt x="1598362" y="1411507"/>
                              <a:pt x="1565713" y="1405419"/>
                              <a:pt x="1611085" y="1415142"/>
                            </a:cubicBezTo>
                            <a:cubicBezTo>
                              <a:pt x="1726377" y="1439848"/>
                              <a:pt x="1646406" y="1420344"/>
                              <a:pt x="1712685" y="1436914"/>
                            </a:cubicBezTo>
                            <a:cubicBezTo>
                              <a:pt x="1775580" y="1434495"/>
                              <a:pt x="1838560" y="1433709"/>
                              <a:pt x="1901371" y="1429657"/>
                            </a:cubicBezTo>
                            <a:cubicBezTo>
                              <a:pt x="1913680" y="1428863"/>
                              <a:pt x="1926144" y="1426828"/>
                              <a:pt x="1937657" y="1422400"/>
                            </a:cubicBezTo>
                            <a:cubicBezTo>
                              <a:pt x="1957851" y="1414633"/>
                              <a:pt x="1976362" y="1403047"/>
                              <a:pt x="1995714" y="1393371"/>
                            </a:cubicBezTo>
                            <a:cubicBezTo>
                              <a:pt x="2005390" y="1388533"/>
                              <a:pt x="2014698" y="1382875"/>
                              <a:pt x="2024742" y="1378857"/>
                            </a:cubicBezTo>
                            <a:cubicBezTo>
                              <a:pt x="2036837" y="1374019"/>
                              <a:pt x="2049933" y="1371169"/>
                              <a:pt x="2061028" y="1364342"/>
                            </a:cubicBezTo>
                            <a:cubicBezTo>
                              <a:pt x="2201247" y="1278054"/>
                              <a:pt x="2053558" y="1360875"/>
                              <a:pt x="2155371" y="1284514"/>
                            </a:cubicBezTo>
                            <a:cubicBezTo>
                              <a:pt x="2182058" y="1264498"/>
                              <a:pt x="2190881" y="1260019"/>
                              <a:pt x="2213428" y="1233714"/>
                            </a:cubicBezTo>
                            <a:cubicBezTo>
                              <a:pt x="2219104" y="1227092"/>
                              <a:pt x="2222493" y="1218753"/>
                              <a:pt x="2227942" y="1211942"/>
                            </a:cubicBezTo>
                            <a:cubicBezTo>
                              <a:pt x="2232216" y="1206599"/>
                              <a:pt x="2238004" y="1202623"/>
                              <a:pt x="2242457" y="1197428"/>
                            </a:cubicBezTo>
                            <a:cubicBezTo>
                              <a:pt x="2252537" y="1185668"/>
                              <a:pt x="2262375" y="1173669"/>
                              <a:pt x="2271485" y="1161142"/>
                            </a:cubicBezTo>
                            <a:cubicBezTo>
                              <a:pt x="2281745" y="1147035"/>
                              <a:pt x="2288180" y="1129935"/>
                              <a:pt x="2300514" y="1117600"/>
                            </a:cubicBezTo>
                            <a:cubicBezTo>
                              <a:pt x="2334619" y="1083493"/>
                              <a:pt x="2316592" y="1104367"/>
                              <a:pt x="2351314" y="1052285"/>
                            </a:cubicBezTo>
                            <a:lnTo>
                              <a:pt x="2380342" y="1008742"/>
                            </a:lnTo>
                            <a:lnTo>
                              <a:pt x="2394857" y="986971"/>
                            </a:lnTo>
                            <a:cubicBezTo>
                              <a:pt x="2397276" y="979714"/>
                              <a:pt x="2398399" y="971887"/>
                              <a:pt x="2402114" y="965200"/>
                            </a:cubicBezTo>
                            <a:cubicBezTo>
                              <a:pt x="2410585" y="949951"/>
                              <a:pt x="2425625" y="938206"/>
                              <a:pt x="2431142" y="921657"/>
                            </a:cubicBezTo>
                            <a:cubicBezTo>
                              <a:pt x="2441158" y="891611"/>
                              <a:pt x="2434157" y="906250"/>
                              <a:pt x="2452914" y="878114"/>
                            </a:cubicBezTo>
                            <a:cubicBezTo>
                              <a:pt x="2474471" y="813439"/>
                              <a:pt x="2439993" y="915459"/>
                              <a:pt x="2474685" y="820057"/>
                            </a:cubicBezTo>
                            <a:cubicBezTo>
                              <a:pt x="2479914" y="805679"/>
                              <a:pt x="2484362" y="791028"/>
                              <a:pt x="2489200" y="776514"/>
                            </a:cubicBezTo>
                            <a:cubicBezTo>
                              <a:pt x="2491619" y="769257"/>
                              <a:pt x="2495199" y="762288"/>
                              <a:pt x="2496457" y="754742"/>
                            </a:cubicBezTo>
                            <a:lnTo>
                              <a:pt x="2503714" y="711200"/>
                            </a:lnTo>
                            <a:cubicBezTo>
                              <a:pt x="2506133" y="556381"/>
                              <a:pt x="2506485" y="401515"/>
                              <a:pt x="2510971" y="246742"/>
                            </a:cubicBezTo>
                            <a:cubicBezTo>
                              <a:pt x="2511328" y="234413"/>
                              <a:pt x="2515236" y="222423"/>
                              <a:pt x="2518228" y="210457"/>
                            </a:cubicBezTo>
                            <a:cubicBezTo>
                              <a:pt x="2525037" y="183220"/>
                              <a:pt x="2527535" y="188742"/>
                              <a:pt x="2540000" y="159657"/>
                            </a:cubicBezTo>
                            <a:cubicBezTo>
                              <a:pt x="2543013" y="152626"/>
                              <a:pt x="2543462" y="144527"/>
                              <a:pt x="2547257" y="137885"/>
                            </a:cubicBezTo>
                            <a:cubicBezTo>
                              <a:pt x="2552155" y="129313"/>
                              <a:pt x="2572343" y="102741"/>
                              <a:pt x="2583542" y="94342"/>
                            </a:cubicBezTo>
                            <a:cubicBezTo>
                              <a:pt x="2597497" y="83876"/>
                              <a:pt x="2610536" y="70830"/>
                              <a:pt x="2627085" y="65314"/>
                            </a:cubicBezTo>
                            <a:lnTo>
                              <a:pt x="2670628" y="50800"/>
                            </a:lnTo>
                            <a:cubicBezTo>
                              <a:pt x="2732071" y="54034"/>
                              <a:pt x="2792252" y="52024"/>
                              <a:pt x="2852057" y="65314"/>
                            </a:cubicBezTo>
                            <a:cubicBezTo>
                              <a:pt x="2859524" y="66973"/>
                              <a:pt x="2866571" y="70152"/>
                              <a:pt x="2873828" y="72571"/>
                            </a:cubicBezTo>
                            <a:cubicBezTo>
                              <a:pt x="2885923" y="84666"/>
                              <a:pt x="2904705" y="92629"/>
                              <a:pt x="2910114" y="108857"/>
                            </a:cubicBezTo>
                            <a:cubicBezTo>
                              <a:pt x="2928354" y="163578"/>
                              <a:pt x="2903749" y="96127"/>
                              <a:pt x="2931885" y="152400"/>
                            </a:cubicBezTo>
                            <a:cubicBezTo>
                              <a:pt x="2935306" y="159242"/>
                              <a:pt x="2936456" y="167009"/>
                              <a:pt x="2939142" y="174171"/>
                            </a:cubicBezTo>
                            <a:cubicBezTo>
                              <a:pt x="2943716" y="186369"/>
                              <a:pt x="2949537" y="198098"/>
                              <a:pt x="2953657" y="210457"/>
                            </a:cubicBezTo>
                            <a:cubicBezTo>
                              <a:pt x="2956811" y="219919"/>
                              <a:pt x="2958750" y="229749"/>
                              <a:pt x="2960914" y="239485"/>
                            </a:cubicBezTo>
                            <a:cubicBezTo>
                              <a:pt x="2971183" y="285696"/>
                              <a:pt x="2969089" y="284031"/>
                              <a:pt x="2975428" y="341085"/>
                            </a:cubicBezTo>
                            <a:cubicBezTo>
                              <a:pt x="2973009" y="416076"/>
                              <a:pt x="2972577" y="491157"/>
                              <a:pt x="2968171" y="566057"/>
                            </a:cubicBezTo>
                            <a:cubicBezTo>
                              <a:pt x="2967722" y="573693"/>
                              <a:pt x="2962573" y="580361"/>
                              <a:pt x="2960914" y="587828"/>
                            </a:cubicBezTo>
                            <a:cubicBezTo>
                              <a:pt x="2957722" y="602192"/>
                              <a:pt x="2956543" y="616942"/>
                              <a:pt x="2953657" y="631371"/>
                            </a:cubicBezTo>
                            <a:cubicBezTo>
                              <a:pt x="2948719" y="656062"/>
                              <a:pt x="2931413" y="712145"/>
                              <a:pt x="2924628" y="725714"/>
                            </a:cubicBezTo>
                            <a:lnTo>
                              <a:pt x="2910114" y="754742"/>
                            </a:lnTo>
                            <a:cubicBezTo>
                              <a:pt x="2896431" y="809478"/>
                              <a:pt x="2912230" y="760110"/>
                              <a:pt x="2873828" y="827314"/>
                            </a:cubicBezTo>
                            <a:cubicBezTo>
                              <a:pt x="2863093" y="846100"/>
                              <a:pt x="2854476" y="866019"/>
                              <a:pt x="2844800" y="885371"/>
                            </a:cubicBezTo>
                            <a:cubicBezTo>
                              <a:pt x="2839962" y="895047"/>
                              <a:pt x="2836776" y="905745"/>
                              <a:pt x="2830285" y="914400"/>
                            </a:cubicBezTo>
                            <a:lnTo>
                              <a:pt x="2808514" y="943428"/>
                            </a:lnTo>
                            <a:cubicBezTo>
                              <a:pt x="2787956" y="1005106"/>
                              <a:pt x="2816628" y="929904"/>
                              <a:pt x="2786742" y="979714"/>
                            </a:cubicBezTo>
                            <a:cubicBezTo>
                              <a:pt x="2775610" y="998267"/>
                              <a:pt x="2767972" y="1018721"/>
                              <a:pt x="2757714" y="1037771"/>
                            </a:cubicBezTo>
                            <a:cubicBezTo>
                              <a:pt x="2693918" y="1156249"/>
                              <a:pt x="2770211" y="1005519"/>
                              <a:pt x="2721428" y="1103085"/>
                            </a:cubicBezTo>
                            <a:cubicBezTo>
                              <a:pt x="2698741" y="1193836"/>
                              <a:pt x="2727736" y="1081006"/>
                              <a:pt x="2706914" y="1153885"/>
                            </a:cubicBezTo>
                            <a:cubicBezTo>
                              <a:pt x="2704174" y="1163475"/>
                              <a:pt x="2702076" y="1173238"/>
                              <a:pt x="2699657" y="1182914"/>
                            </a:cubicBezTo>
                            <a:cubicBezTo>
                              <a:pt x="2702159" y="1202929"/>
                              <a:pt x="2702984" y="1240367"/>
                              <a:pt x="2714171" y="1262742"/>
                            </a:cubicBezTo>
                            <a:cubicBezTo>
                              <a:pt x="2727631" y="1289663"/>
                              <a:pt x="2726321" y="1278774"/>
                              <a:pt x="2743200" y="1299028"/>
                            </a:cubicBezTo>
                            <a:cubicBezTo>
                              <a:pt x="2793921" y="1359893"/>
                              <a:pt x="2737805" y="1303422"/>
                              <a:pt x="2786742" y="1342571"/>
                            </a:cubicBezTo>
                            <a:cubicBezTo>
                              <a:pt x="2809238" y="1360567"/>
                              <a:pt x="2793252" y="1356712"/>
                              <a:pt x="2823028" y="1371600"/>
                            </a:cubicBezTo>
                            <a:cubicBezTo>
                              <a:pt x="2838587" y="1379380"/>
                              <a:pt x="2866183" y="1382803"/>
                              <a:pt x="2881085" y="1386114"/>
                            </a:cubicBezTo>
                            <a:cubicBezTo>
                              <a:pt x="2890822" y="1388278"/>
                              <a:pt x="2900438" y="1390952"/>
                              <a:pt x="2910114" y="1393371"/>
                            </a:cubicBezTo>
                            <a:cubicBezTo>
                              <a:pt x="2912116" y="1393284"/>
                              <a:pt x="3054320" y="1398259"/>
                              <a:pt x="3106057" y="1378857"/>
                            </a:cubicBezTo>
                            <a:cubicBezTo>
                              <a:pt x="3137947" y="1366898"/>
                              <a:pt x="3130066" y="1365137"/>
                              <a:pt x="3156857" y="1349828"/>
                            </a:cubicBezTo>
                            <a:cubicBezTo>
                              <a:pt x="3179436" y="1336926"/>
                              <a:pt x="3188373" y="1336870"/>
                              <a:pt x="3207657" y="1320800"/>
                            </a:cubicBezTo>
                            <a:cubicBezTo>
                              <a:pt x="3215541" y="1314230"/>
                              <a:pt x="3221077" y="1304993"/>
                              <a:pt x="3229428" y="1299028"/>
                            </a:cubicBezTo>
                            <a:cubicBezTo>
                              <a:pt x="3298948" y="1249371"/>
                              <a:pt x="3223101" y="1315703"/>
                              <a:pt x="3280228" y="1270000"/>
                            </a:cubicBezTo>
                            <a:cubicBezTo>
                              <a:pt x="3285571" y="1265726"/>
                              <a:pt x="3289486" y="1259865"/>
                              <a:pt x="3294742" y="1255485"/>
                            </a:cubicBezTo>
                            <a:cubicBezTo>
                              <a:pt x="3362926" y="1198665"/>
                              <a:pt x="3276638" y="1280847"/>
                              <a:pt x="3367314" y="1190171"/>
                            </a:cubicBezTo>
                            <a:cubicBezTo>
                              <a:pt x="3374571" y="1182914"/>
                              <a:pt x="3380546" y="1174093"/>
                              <a:pt x="3389085" y="1168400"/>
                            </a:cubicBezTo>
                            <a:cubicBezTo>
                              <a:pt x="3396342" y="1163562"/>
                              <a:pt x="3404338" y="1159680"/>
                              <a:pt x="3410857" y="1153885"/>
                            </a:cubicBezTo>
                            <a:lnTo>
                              <a:pt x="3476171" y="1088571"/>
                            </a:lnTo>
                            <a:lnTo>
                              <a:pt x="3505200" y="1059542"/>
                            </a:lnTo>
                            <a:cubicBezTo>
                              <a:pt x="3512457" y="1052285"/>
                              <a:pt x="3521278" y="1046310"/>
                              <a:pt x="3526971" y="1037771"/>
                            </a:cubicBezTo>
                            <a:cubicBezTo>
                              <a:pt x="3531809" y="1030514"/>
                              <a:pt x="3535318" y="1022167"/>
                              <a:pt x="3541485" y="1016000"/>
                            </a:cubicBezTo>
                            <a:cubicBezTo>
                              <a:pt x="3547653" y="1009832"/>
                              <a:pt x="3556738" y="1007280"/>
                              <a:pt x="3563257" y="1001485"/>
                            </a:cubicBezTo>
                            <a:cubicBezTo>
                              <a:pt x="3578599" y="987848"/>
                              <a:pt x="3589721" y="969328"/>
                              <a:pt x="3606800" y="957942"/>
                            </a:cubicBezTo>
                            <a:cubicBezTo>
                              <a:pt x="3656707" y="924671"/>
                              <a:pt x="3633793" y="934430"/>
                              <a:pt x="3672114" y="921657"/>
                            </a:cubicBezTo>
                            <a:cubicBezTo>
                              <a:pt x="3676952" y="916819"/>
                              <a:pt x="3680508" y="910202"/>
                              <a:pt x="3686628" y="907142"/>
                            </a:cubicBezTo>
                            <a:cubicBezTo>
                              <a:pt x="3704295" y="898308"/>
                              <a:pt x="3738366" y="890579"/>
                              <a:pt x="3759200" y="885371"/>
                            </a:cubicBezTo>
                            <a:cubicBezTo>
                              <a:pt x="3829890" y="893225"/>
                              <a:pt x="3804921" y="882832"/>
                              <a:pt x="3839028" y="899885"/>
                            </a:cubicBezTo>
                          </a:path>
                        </a:pathLst>
                      </a:custGeom>
                      <ask:type>
                        <ask:lineSketchCurved/>
                      </ask:type>
                    </ask:lineSketchStyleProps>
                  </a:ext>
                </a:extLst>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130" name="TextBox 129">
                <a:extLst>
                  <a:ext uri="{FF2B5EF4-FFF2-40B4-BE49-F238E27FC236}">
                    <a16:creationId xmlns:a16="http://schemas.microsoft.com/office/drawing/2014/main" id="{04D7E997-17B0-064D-B169-CFAD88881452}"/>
                  </a:ext>
                </a:extLst>
              </p:cNvPr>
              <p:cNvSpPr txBox="1"/>
              <p:nvPr/>
            </p:nvSpPr>
            <p:spPr>
              <a:xfrm>
                <a:off x="3099697" y="2941749"/>
                <a:ext cx="745717" cy="369332"/>
              </a:xfrm>
              <a:prstGeom prst="rect">
                <a:avLst/>
              </a:prstGeom>
              <a:noFill/>
            </p:spPr>
            <p:txBody>
              <a:bodyPr wrap="none" rtlCol="0">
                <a:spAutoFit/>
              </a:bodyPr>
              <a:lstStyle/>
              <a:p>
                <a:r>
                  <a:rPr lang="en-US" dirty="0">
                    <a:solidFill>
                      <a:schemeClr val="tx2">
                        <a:lumMod val="75000"/>
                      </a:schemeClr>
                    </a:solidFill>
                    <a:latin typeface="Blackadder ITC" panose="04020505051007020D02" pitchFamily="82" charset="0"/>
                  </a:rPr>
                  <a:t>Stage 1</a:t>
                </a:r>
              </a:p>
            </p:txBody>
          </p:sp>
          <p:sp>
            <p:nvSpPr>
              <p:cNvPr id="131" name="TextBox 130">
                <a:extLst>
                  <a:ext uri="{FF2B5EF4-FFF2-40B4-BE49-F238E27FC236}">
                    <a16:creationId xmlns:a16="http://schemas.microsoft.com/office/drawing/2014/main" id="{58CFB8F4-520C-9B4C-A3A0-164110BE1607}"/>
                  </a:ext>
                </a:extLst>
              </p:cNvPr>
              <p:cNvSpPr txBox="1"/>
              <p:nvPr/>
            </p:nvSpPr>
            <p:spPr>
              <a:xfrm>
                <a:off x="4627720" y="2212015"/>
                <a:ext cx="764953" cy="369332"/>
              </a:xfrm>
              <a:prstGeom prst="rect">
                <a:avLst/>
              </a:prstGeom>
              <a:noFill/>
            </p:spPr>
            <p:txBody>
              <a:bodyPr wrap="none" rtlCol="0">
                <a:spAutoFit/>
              </a:bodyPr>
              <a:lstStyle/>
              <a:p>
                <a:r>
                  <a:rPr lang="en-US" dirty="0">
                    <a:solidFill>
                      <a:schemeClr val="tx2">
                        <a:lumMod val="75000"/>
                      </a:schemeClr>
                    </a:solidFill>
                    <a:latin typeface="Blackadder ITC" panose="04020505051007020D02" pitchFamily="82" charset="0"/>
                  </a:rPr>
                  <a:t>Stage 2</a:t>
                </a:r>
              </a:p>
            </p:txBody>
          </p:sp>
          <p:sp>
            <p:nvSpPr>
              <p:cNvPr id="132" name="TextBox 131">
                <a:extLst>
                  <a:ext uri="{FF2B5EF4-FFF2-40B4-BE49-F238E27FC236}">
                    <a16:creationId xmlns:a16="http://schemas.microsoft.com/office/drawing/2014/main" id="{69080E1A-F321-4248-9777-7B8AAD1E899A}"/>
                  </a:ext>
                </a:extLst>
              </p:cNvPr>
              <p:cNvSpPr txBox="1"/>
              <p:nvPr/>
            </p:nvSpPr>
            <p:spPr>
              <a:xfrm>
                <a:off x="6626912" y="2494344"/>
                <a:ext cx="1267225" cy="422899"/>
              </a:xfrm>
              <a:prstGeom prst="rect">
                <a:avLst/>
              </a:prstGeom>
              <a:noFill/>
            </p:spPr>
            <p:txBody>
              <a:bodyPr wrap="square" rtlCol="0">
                <a:spAutoFit/>
              </a:bodyPr>
              <a:lstStyle/>
              <a:p>
                <a:r>
                  <a:rPr lang="en-US" dirty="0">
                    <a:solidFill>
                      <a:schemeClr val="tx2">
                        <a:lumMod val="75000"/>
                      </a:schemeClr>
                    </a:solidFill>
                    <a:latin typeface="Blackadder ITC" panose="04020505051007020D02" pitchFamily="82" charset="0"/>
                  </a:rPr>
                  <a:t>Stage 3</a:t>
                </a:r>
              </a:p>
            </p:txBody>
          </p:sp>
          <p:pic>
            <p:nvPicPr>
              <p:cNvPr id="133" name="Picture 132" descr="A picture containing light&#10;&#10;Description automatically generated">
                <a:extLst>
                  <a:ext uri="{FF2B5EF4-FFF2-40B4-BE49-F238E27FC236}">
                    <a16:creationId xmlns:a16="http://schemas.microsoft.com/office/drawing/2014/main" id="{6EB539A1-0C97-1D4B-AE35-67E84CE5321B}"/>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7070674" y="2806728"/>
                <a:ext cx="236514" cy="1114735"/>
              </a:xfrm>
              <a:prstGeom prst="rect">
                <a:avLst/>
              </a:prstGeom>
            </p:spPr>
          </p:pic>
          <p:pic>
            <p:nvPicPr>
              <p:cNvPr id="134" name="Graphic 133" descr="Marker with solid fill">
                <a:extLst>
                  <a:ext uri="{FF2B5EF4-FFF2-40B4-BE49-F238E27FC236}">
                    <a16:creationId xmlns:a16="http://schemas.microsoft.com/office/drawing/2014/main" id="{A244AB4B-05A7-1046-8F34-7E2B58538A78}"/>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748022" y="3114171"/>
                <a:ext cx="710071" cy="914400"/>
              </a:xfrm>
              <a:prstGeom prst="rect">
                <a:avLst/>
              </a:prstGeom>
            </p:spPr>
          </p:pic>
        </p:grpSp>
        <p:pic>
          <p:nvPicPr>
            <p:cNvPr id="124" name="Picture 123">
              <a:extLst>
                <a:ext uri="{FF2B5EF4-FFF2-40B4-BE49-F238E27FC236}">
                  <a16:creationId xmlns:a16="http://schemas.microsoft.com/office/drawing/2014/main" id="{B1B632CF-F447-884A-B9EC-B61E0D855EA9}"/>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7616519" y="4997459"/>
              <a:ext cx="306218" cy="1101631"/>
            </a:xfrm>
            <a:prstGeom prst="rect">
              <a:avLst/>
            </a:prstGeom>
          </p:spPr>
        </p:pic>
      </p:grpSp>
      <p:graphicFrame>
        <p:nvGraphicFramePr>
          <p:cNvPr id="143" name="Table 143">
            <a:extLst>
              <a:ext uri="{FF2B5EF4-FFF2-40B4-BE49-F238E27FC236}">
                <a16:creationId xmlns:a16="http://schemas.microsoft.com/office/drawing/2014/main" id="{E91C4E35-A24A-AA4E-A9B4-A5C4FDB0960E}"/>
              </a:ext>
            </a:extLst>
          </p:cNvPr>
          <p:cNvGraphicFramePr>
            <a:graphicFrameLocks noGrp="1"/>
          </p:cNvGraphicFramePr>
          <p:nvPr>
            <p:extLst>
              <p:ext uri="{D42A27DB-BD31-4B8C-83A1-F6EECF244321}">
                <p14:modId xmlns:p14="http://schemas.microsoft.com/office/powerpoint/2010/main" val="2356651027"/>
              </p:ext>
            </p:extLst>
          </p:nvPr>
        </p:nvGraphicFramePr>
        <p:xfrm>
          <a:off x="7154925" y="4004281"/>
          <a:ext cx="4326529" cy="4770686"/>
        </p:xfrm>
        <a:graphic>
          <a:graphicData uri="http://schemas.openxmlformats.org/drawingml/2006/table">
            <a:tbl>
              <a:tblPr firstRow="1" bandRow="1">
                <a:tableStyleId>{16D9F66E-5EB9-4882-86FB-DCBF35E3C3E4}</a:tableStyleId>
              </a:tblPr>
              <a:tblGrid>
                <a:gridCol w="4326529">
                  <a:extLst>
                    <a:ext uri="{9D8B030D-6E8A-4147-A177-3AD203B41FA5}">
                      <a16:colId xmlns:a16="http://schemas.microsoft.com/office/drawing/2014/main" val="3587236998"/>
                    </a:ext>
                  </a:extLst>
                </a:gridCol>
              </a:tblGrid>
              <a:tr h="1443516">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prstClr val="black"/>
                          </a:solidFill>
                          <a:effectLst/>
                          <a:uLnTx/>
                          <a:uFillTx/>
                          <a:latin typeface="+mj-lt"/>
                        </a:rPr>
                        <a:t>Depending on your preference, you can either read the whole toolkit (or the whole Booklet) and then answer the included questions and exercises. Alternatively, you can answer them as you go (i.e. when you come across a question or exercise while reading, pause your reading and attempt answering them). Attempt to answer all of them to help you develop and apply these new skills.</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mj-lt"/>
                        <a:ea typeface="+mn-ea"/>
                        <a:cs typeface="+mn-cs"/>
                      </a:endParaRPr>
                    </a:p>
                  </a:txBody>
                  <a:tcPr marL="612000" marR="180000" marT="1080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DEBDF"/>
                    </a:solidFill>
                  </a:tcPr>
                </a:tc>
                <a:extLst>
                  <a:ext uri="{0D108BD9-81ED-4DB2-BD59-A6C34878D82A}">
                    <a16:rowId xmlns:a16="http://schemas.microsoft.com/office/drawing/2014/main" val="1061624651"/>
                  </a:ext>
                </a:extLst>
              </a:tr>
              <a:tr h="771343">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prstClr val="black"/>
                          </a:solidFill>
                          <a:effectLst/>
                          <a:uLnTx/>
                          <a:uFillTx/>
                          <a:latin typeface="+mj-lt"/>
                          <a:ea typeface="+mn-ea"/>
                          <a:cs typeface="+mn-cs"/>
                        </a:rPr>
                        <a:t>Have a notebook ready to write down your answers and/or notes. If you are not sure how to answer a question/exercise, do not panic!  Just read the provided example.</a:t>
                      </a:r>
                    </a:p>
                  </a:txBody>
                  <a:tcPr marL="612000" marR="180000" marT="1080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6F2E4"/>
                    </a:solidFill>
                  </a:tcPr>
                </a:tc>
                <a:extLst>
                  <a:ext uri="{0D108BD9-81ED-4DB2-BD59-A6C34878D82A}">
                    <a16:rowId xmlns:a16="http://schemas.microsoft.com/office/drawing/2014/main" val="2741916157"/>
                  </a:ext>
                </a:extLst>
              </a:tr>
              <a:tr h="771343">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dirty="0">
                          <a:ln>
                            <a:noFill/>
                          </a:ln>
                          <a:solidFill>
                            <a:prstClr val="black"/>
                          </a:solidFill>
                          <a:effectLst/>
                          <a:uLnTx/>
                          <a:uFillTx/>
                          <a:latin typeface="+mj-lt"/>
                          <a:ea typeface="+mn-ea"/>
                          <a:cs typeface="+mn-cs"/>
                        </a:rPr>
                        <a:t>Please note that in some cases there is no right or wrong answers. However, you can compare your answers with examples of other educators’ work provided in Appendix A -   </a:t>
                      </a:r>
                      <a:r>
                        <a:rPr kumimoji="0" lang="en-US" sz="1000" b="0" i="1" u="none" strike="noStrike" kern="1200" cap="none" spc="0" normalizeH="0" baseline="0" dirty="0">
                          <a:ln>
                            <a:noFill/>
                          </a:ln>
                          <a:solidFill>
                            <a:prstClr val="black"/>
                          </a:solidFill>
                          <a:effectLst/>
                          <a:uLnTx/>
                          <a:uFillTx/>
                          <a:latin typeface="+mj-lt"/>
                          <a:ea typeface="+mn-ea"/>
                          <a:cs typeface="+mn-cs"/>
                        </a:rPr>
                        <a:t>Additional Reading</a:t>
                      </a:r>
                      <a:r>
                        <a:rPr kumimoji="0" lang="en-US" sz="1000" b="0" u="none" strike="noStrike" kern="1200" cap="none" spc="0" normalizeH="0" baseline="0" dirty="0">
                          <a:ln>
                            <a:noFill/>
                          </a:ln>
                          <a:solidFill>
                            <a:prstClr val="black"/>
                          </a:solidFill>
                          <a:effectLst/>
                          <a:uLnTx/>
                          <a:uFillTx/>
                          <a:latin typeface="+mj-lt"/>
                          <a:ea typeface="+mn-ea"/>
                          <a:cs typeface="+mn-cs"/>
                        </a:rPr>
                        <a:t>.</a:t>
                      </a:r>
                    </a:p>
                  </a:txBody>
                  <a:tcPr marL="612000" marR="180000" marT="1080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DEBDF"/>
                    </a:solidFill>
                  </a:tcPr>
                </a:tc>
                <a:extLst>
                  <a:ext uri="{0D108BD9-81ED-4DB2-BD59-A6C34878D82A}">
                    <a16:rowId xmlns:a16="http://schemas.microsoft.com/office/drawing/2014/main" val="4221388591"/>
                  </a:ext>
                </a:extLst>
              </a:tr>
              <a:tr h="1784484">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prstClr val="black"/>
                          </a:solidFill>
                          <a:effectLst/>
                          <a:uLnTx/>
                          <a:uFillTx/>
                          <a:latin typeface="+mj-lt"/>
                          <a:ea typeface="+mn-ea"/>
                          <a:cs typeface="+mn-cs"/>
                        </a:rPr>
                        <a:t>This toolkit includes appendices for further reading. If you are a parent and/or new to teaching/facilitating, you can refer to Appendix B – </a:t>
                      </a:r>
                      <a:r>
                        <a:rPr kumimoji="0" lang="en-US" sz="1000" b="0" i="1" u="none" strike="noStrike" kern="1200" cap="none" spc="0" normalizeH="0" baseline="0" noProof="0" dirty="0">
                          <a:ln>
                            <a:noFill/>
                          </a:ln>
                          <a:solidFill>
                            <a:prstClr val="black"/>
                          </a:solidFill>
                          <a:effectLst/>
                          <a:uLnTx/>
                          <a:uFillTx/>
                          <a:latin typeface="+mj-lt"/>
                          <a:ea typeface="+mn-ea"/>
                          <a:cs typeface="+mn-cs"/>
                        </a:rPr>
                        <a:t>Educators’ General Tools </a:t>
                      </a:r>
                      <a:r>
                        <a:rPr kumimoji="0" lang="en-US" sz="1000" b="0" u="none" strike="noStrike" kern="1200" cap="none" spc="0" normalizeH="0" baseline="0" noProof="0" dirty="0">
                          <a:ln>
                            <a:noFill/>
                          </a:ln>
                          <a:solidFill>
                            <a:prstClr val="black"/>
                          </a:solidFill>
                          <a:effectLst/>
                          <a:uLnTx/>
                          <a:uFillTx/>
                          <a:latin typeface="+mj-lt"/>
                          <a:ea typeface="+mn-ea"/>
                          <a:cs typeface="+mn-cs"/>
                        </a:rPr>
                        <a:t>to read more about foundational concepts. Appendix C – </a:t>
                      </a:r>
                      <a:r>
                        <a:rPr kumimoji="0" lang="en-US" sz="1000" b="0" i="1" u="none" strike="noStrike" kern="1200" cap="none" spc="0" normalizeH="0" baseline="0" noProof="0" dirty="0">
                          <a:ln>
                            <a:noFill/>
                          </a:ln>
                          <a:solidFill>
                            <a:prstClr val="black"/>
                          </a:solidFill>
                          <a:effectLst/>
                          <a:uLnTx/>
                          <a:uFillTx/>
                          <a:latin typeface="+mj-lt"/>
                          <a:ea typeface="+mn-ea"/>
                          <a:cs typeface="+mn-cs"/>
                        </a:rPr>
                        <a:t>Educators’ Advanced Tools</a:t>
                      </a:r>
                      <a:r>
                        <a:rPr kumimoji="0" lang="en-US" sz="1000" b="0" u="none" strike="noStrike" kern="1200" cap="none" spc="0" normalizeH="0" baseline="0" noProof="0" dirty="0">
                          <a:ln>
                            <a:noFill/>
                          </a:ln>
                          <a:solidFill>
                            <a:prstClr val="black"/>
                          </a:solidFill>
                          <a:effectLst/>
                          <a:uLnTx/>
                          <a:uFillTx/>
                          <a:latin typeface="+mj-lt"/>
                          <a:ea typeface="+mn-ea"/>
                          <a:cs typeface="+mn-cs"/>
                        </a:rPr>
                        <a:t> will cover additional skills and applications if you are an experienced teacher. Lastly, Appendix D </a:t>
                      </a:r>
                      <a:r>
                        <a:rPr kumimoji="0" lang="en-US" sz="1000" b="0" i="1" u="none" strike="noStrike" kern="1200" cap="none" spc="0" normalizeH="0" baseline="0" noProof="0" dirty="0">
                          <a:ln>
                            <a:noFill/>
                          </a:ln>
                          <a:solidFill>
                            <a:prstClr val="black"/>
                          </a:solidFill>
                          <a:effectLst/>
                          <a:uLnTx/>
                          <a:uFillTx/>
                          <a:latin typeface="+mj-lt"/>
                          <a:ea typeface="+mn-ea"/>
                          <a:cs typeface="+mn-cs"/>
                        </a:rPr>
                        <a:t>– Tips for NGOs/Schools </a:t>
                      </a:r>
                      <a:r>
                        <a:rPr kumimoji="0" lang="en-US" sz="1000" b="0" u="none" strike="noStrike" kern="1200" cap="none" spc="0" normalizeH="0" baseline="0" noProof="0" dirty="0">
                          <a:ln>
                            <a:noFill/>
                          </a:ln>
                          <a:solidFill>
                            <a:prstClr val="black"/>
                          </a:solidFill>
                          <a:effectLst/>
                          <a:uLnTx/>
                          <a:uFillTx/>
                          <a:latin typeface="+mj-lt"/>
                          <a:ea typeface="+mn-ea"/>
                          <a:cs typeface="+mn-cs"/>
                        </a:rPr>
                        <a:t>includes specific practices that apply to NGOs, schools or organizations who are running IFERB programs. Lastly, Appendix A includes optional</a:t>
                      </a:r>
                      <a:r>
                        <a:rPr kumimoji="0" lang="en-US" sz="1000" b="0" i="1" u="none" strike="noStrike" kern="1200" cap="none" spc="0" normalizeH="0" baseline="0" noProof="0" dirty="0">
                          <a:ln>
                            <a:noFill/>
                          </a:ln>
                          <a:solidFill>
                            <a:prstClr val="black"/>
                          </a:solidFill>
                          <a:effectLst/>
                          <a:uLnTx/>
                          <a:uFillTx/>
                          <a:latin typeface="+mj-lt"/>
                          <a:ea typeface="+mn-ea"/>
                          <a:cs typeface="+mn-cs"/>
                        </a:rPr>
                        <a:t> Additional Readings</a:t>
                      </a:r>
                      <a:r>
                        <a:rPr kumimoji="0" lang="en-US" sz="1000" b="0" u="none" strike="noStrike" kern="1200" cap="none" spc="0" normalizeH="0" baseline="0" noProof="0" dirty="0">
                          <a:ln>
                            <a:noFill/>
                          </a:ln>
                          <a:solidFill>
                            <a:prstClr val="black"/>
                          </a:solidFill>
                          <a:effectLst/>
                          <a:uLnTx/>
                          <a:uFillTx/>
                          <a:latin typeface="+mj-lt"/>
                          <a:ea typeface="+mn-ea"/>
                          <a:cs typeface="+mn-cs"/>
                        </a:rPr>
                        <a:t>. </a:t>
                      </a:r>
                    </a:p>
                  </a:txBody>
                  <a:tcPr marL="612000" marR="180000" marT="10800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6F2E4"/>
                    </a:solidFill>
                  </a:tcPr>
                </a:tc>
                <a:extLst>
                  <a:ext uri="{0D108BD9-81ED-4DB2-BD59-A6C34878D82A}">
                    <a16:rowId xmlns:a16="http://schemas.microsoft.com/office/drawing/2014/main" val="2424010013"/>
                  </a:ext>
                </a:extLst>
              </a:tr>
            </a:tbl>
          </a:graphicData>
        </a:graphic>
      </p:graphicFrame>
      <p:grpSp>
        <p:nvGrpSpPr>
          <p:cNvPr id="90" name="Group 89">
            <a:extLst>
              <a:ext uri="{FF2B5EF4-FFF2-40B4-BE49-F238E27FC236}">
                <a16:creationId xmlns:a16="http://schemas.microsoft.com/office/drawing/2014/main" id="{ADAF148F-5E1F-7349-81F3-351A4183341A}"/>
              </a:ext>
            </a:extLst>
          </p:cNvPr>
          <p:cNvGrpSpPr/>
          <p:nvPr/>
        </p:nvGrpSpPr>
        <p:grpSpPr>
          <a:xfrm>
            <a:off x="11031347" y="7987283"/>
            <a:ext cx="2718694" cy="914400"/>
            <a:chOff x="10997888" y="4403998"/>
            <a:chExt cx="2718694" cy="914400"/>
          </a:xfrm>
        </p:grpSpPr>
        <p:pic>
          <p:nvPicPr>
            <p:cNvPr id="92" name="Graphic 91" descr="Thumbs up sign with solid fill">
              <a:extLst>
                <a:ext uri="{FF2B5EF4-FFF2-40B4-BE49-F238E27FC236}">
                  <a16:creationId xmlns:a16="http://schemas.microsoft.com/office/drawing/2014/main" id="{4C896F4E-0B69-DF4F-8569-FCE9B0262A22}"/>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flipH="1">
              <a:off x="10997888" y="4403998"/>
              <a:ext cx="914400" cy="914400"/>
            </a:xfrm>
            <a:prstGeom prst="rect">
              <a:avLst/>
            </a:prstGeom>
          </p:spPr>
        </p:pic>
        <p:sp>
          <p:nvSpPr>
            <p:cNvPr id="91" name="Rectangle 90">
              <a:extLst>
                <a:ext uri="{FF2B5EF4-FFF2-40B4-BE49-F238E27FC236}">
                  <a16:creationId xmlns:a16="http://schemas.microsoft.com/office/drawing/2014/main" id="{F87EE438-428B-BC44-907C-2757B7F24166}"/>
                </a:ext>
              </a:extLst>
            </p:cNvPr>
            <p:cNvSpPr/>
            <p:nvPr/>
          </p:nvSpPr>
          <p:spPr>
            <a:xfrm>
              <a:off x="11759241" y="4716081"/>
              <a:ext cx="1957341" cy="510978"/>
            </a:xfrm>
            <a:prstGeom prst="rect">
              <a:avLst/>
            </a:prstGeom>
            <a:solidFill>
              <a:srgbClr val="E5283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This toolkit is detailed!</a:t>
              </a:r>
            </a:p>
            <a:p>
              <a:pPr algn="ctr"/>
              <a:r>
                <a:rPr lang="en-US" sz="1400" b="1" dirty="0"/>
                <a:t>It takes 6-10 hours </a:t>
              </a:r>
              <a:r>
                <a:rPr lang="en-US" sz="1400" b="1" dirty="0">
                  <a:sym typeface="Wingdings" panose="05000000000000000000" pitchFamily="2" charset="2"/>
                </a:rPr>
                <a:t>:)</a:t>
              </a:r>
              <a:endParaRPr lang="en-US" sz="1400" b="1" dirty="0"/>
            </a:p>
          </p:txBody>
        </p:sp>
      </p:grpSp>
      <p:pic>
        <p:nvPicPr>
          <p:cNvPr id="142" name="Graphic 141" descr="Question mark outline">
            <a:extLst>
              <a:ext uri="{FF2B5EF4-FFF2-40B4-BE49-F238E27FC236}">
                <a16:creationId xmlns:a16="http://schemas.microsoft.com/office/drawing/2014/main" id="{7F3B06A9-5049-7942-9092-5E1BD8AAD18B}"/>
              </a:ext>
            </a:extLst>
          </p:cNvPr>
          <p:cNvPicPr>
            <a:picLocks noChangeAspect="1"/>
          </p:cNvPicPr>
          <p:nvPr/>
        </p:nvPicPr>
        <p:blipFill>
          <a:blip r:embed="rId25" cstate="hq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120121" y="4321406"/>
            <a:ext cx="701070" cy="701070"/>
          </a:xfrm>
          <a:prstGeom prst="rect">
            <a:avLst/>
          </a:prstGeom>
        </p:spPr>
      </p:pic>
      <p:pic>
        <p:nvPicPr>
          <p:cNvPr id="139" name="Graphic 138" descr="Clipboard outline">
            <a:extLst>
              <a:ext uri="{FF2B5EF4-FFF2-40B4-BE49-F238E27FC236}">
                <a16:creationId xmlns:a16="http://schemas.microsoft.com/office/drawing/2014/main" id="{F404B389-BB14-2143-84A0-84635A90E4E3}"/>
              </a:ext>
            </a:extLst>
          </p:cNvPr>
          <p:cNvPicPr>
            <a:picLocks noChangeAspect="1"/>
          </p:cNvPicPr>
          <p:nvPr/>
        </p:nvPicPr>
        <p:blipFill>
          <a:blip r:embed="rId27" cstate="hq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198647" y="5478319"/>
            <a:ext cx="515149" cy="515149"/>
          </a:xfrm>
          <a:prstGeom prst="rect">
            <a:avLst/>
          </a:prstGeom>
        </p:spPr>
      </p:pic>
      <p:pic>
        <p:nvPicPr>
          <p:cNvPr id="140" name="Graphic 139" descr="Clipboard Mixed outline">
            <a:extLst>
              <a:ext uri="{FF2B5EF4-FFF2-40B4-BE49-F238E27FC236}">
                <a16:creationId xmlns:a16="http://schemas.microsoft.com/office/drawing/2014/main" id="{F3D71A5A-505D-4243-8DEC-F950273E7921}"/>
              </a:ext>
            </a:extLst>
          </p:cNvPr>
          <p:cNvPicPr>
            <a:picLocks noChangeAspect="1"/>
          </p:cNvPicPr>
          <p:nvPr/>
        </p:nvPicPr>
        <p:blipFill>
          <a:blip r:embed="rId29" cstate="hq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198646" y="6217534"/>
            <a:ext cx="515149" cy="515149"/>
          </a:xfrm>
          <a:prstGeom prst="rect">
            <a:avLst/>
          </a:prstGeom>
        </p:spPr>
      </p:pic>
      <p:pic>
        <p:nvPicPr>
          <p:cNvPr id="147" name="Graphic 146" descr="Wi-Fi with solid fill">
            <a:extLst>
              <a:ext uri="{FF2B5EF4-FFF2-40B4-BE49-F238E27FC236}">
                <a16:creationId xmlns:a16="http://schemas.microsoft.com/office/drawing/2014/main" id="{3E4A798C-7D74-4140-89C4-2E57B1418905}"/>
              </a:ext>
            </a:extLst>
          </p:cNvPr>
          <p:cNvPicPr>
            <a:picLocks noChangeAspect="1"/>
          </p:cNvPicPr>
          <p:nvPr/>
        </p:nvPicPr>
        <p:blipFill>
          <a:blip r:embed="rId31" cstate="hq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2301234" y="3022258"/>
            <a:ext cx="582827" cy="582827"/>
          </a:xfrm>
          <a:prstGeom prst="rect">
            <a:avLst/>
          </a:prstGeom>
        </p:spPr>
      </p:pic>
      <p:pic>
        <p:nvPicPr>
          <p:cNvPr id="141" name="Graphic 140" descr="Paperclip outline">
            <a:extLst>
              <a:ext uri="{FF2B5EF4-FFF2-40B4-BE49-F238E27FC236}">
                <a16:creationId xmlns:a16="http://schemas.microsoft.com/office/drawing/2014/main" id="{90CD6CF2-F0FF-6A4C-997A-BAE9BC68C0D7}"/>
              </a:ext>
            </a:extLst>
          </p:cNvPr>
          <p:cNvPicPr>
            <a:picLocks noChangeAspect="1"/>
          </p:cNvPicPr>
          <p:nvPr/>
        </p:nvPicPr>
        <p:blipFill>
          <a:blip r:embed="rId33" cstate="hq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138973" y="7280467"/>
            <a:ext cx="701070" cy="701070"/>
          </a:xfrm>
          <a:prstGeom prst="rect">
            <a:avLst/>
          </a:prstGeom>
        </p:spPr>
      </p:pic>
      <p:pic>
        <p:nvPicPr>
          <p:cNvPr id="154" name="Graphic 153" descr="Pin with solid fill">
            <a:extLst>
              <a:ext uri="{FF2B5EF4-FFF2-40B4-BE49-F238E27FC236}">
                <a16:creationId xmlns:a16="http://schemas.microsoft.com/office/drawing/2014/main" id="{809B1A4E-B04A-B04F-B25B-855F9CF1F2E7}"/>
              </a:ext>
            </a:extLst>
          </p:cNvPr>
          <p:cNvPicPr>
            <a:picLocks noChangeAspect="1"/>
          </p:cNvPicPr>
          <p:nvPr/>
        </p:nvPicPr>
        <p:blipFill>
          <a:blip r:embed="rId35" cstate="hq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2094830" y="449128"/>
            <a:ext cx="914400" cy="914400"/>
          </a:xfrm>
          <a:prstGeom prst="rect">
            <a:avLst/>
          </a:prstGeom>
        </p:spPr>
      </p:pic>
      <p:sp>
        <p:nvSpPr>
          <p:cNvPr id="57" name="Slide Number Placeholder 1">
            <a:extLst>
              <a:ext uri="{FF2B5EF4-FFF2-40B4-BE49-F238E27FC236}">
                <a16:creationId xmlns:a16="http://schemas.microsoft.com/office/drawing/2014/main" id="{4383A643-C7A5-4BFA-ABD3-0353D2D0D925}"/>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5</a:t>
            </a:fld>
            <a:endParaRPr lang="en-US" dirty="0"/>
          </a:p>
        </p:txBody>
      </p:sp>
    </p:spTree>
    <p:extLst>
      <p:ext uri="{BB962C8B-B14F-4D97-AF65-F5344CB8AC3E}">
        <p14:creationId xmlns:p14="http://schemas.microsoft.com/office/powerpoint/2010/main" val="3551419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A – Additional Reading </a:t>
            </a:r>
          </a:p>
        </p:txBody>
      </p:sp>
      <p:sp>
        <p:nvSpPr>
          <p:cNvPr id="34" name="TextBox 33">
            <a:extLst>
              <a:ext uri="{FF2B5EF4-FFF2-40B4-BE49-F238E27FC236}">
                <a16:creationId xmlns:a16="http://schemas.microsoft.com/office/drawing/2014/main" id="{0AD56101-0992-224F-8C67-0E225F22ADD1}"/>
              </a:ext>
            </a:extLst>
          </p:cNvPr>
          <p:cNvSpPr txBox="1"/>
          <p:nvPr/>
        </p:nvSpPr>
        <p:spPr>
          <a:xfrm>
            <a:off x="2116741" y="1905159"/>
            <a:ext cx="11358880" cy="495007"/>
          </a:xfrm>
          <a:prstGeom prst="rect">
            <a:avLst/>
          </a:prstGeom>
          <a:noFill/>
        </p:spPr>
        <p:txBody>
          <a:bodyPr wrap="square" rtlCol="0">
            <a:spAutoFit/>
          </a:bodyPr>
          <a:lstStyle/>
          <a:p>
            <a:pPr marL="171450" indent="-171450">
              <a:lnSpc>
                <a:spcPct val="100000"/>
              </a:lnSpc>
              <a:spcBef>
                <a:spcPts val="500"/>
              </a:spcBef>
              <a:buFont typeface="Wingdings" panose="05000000000000000000" pitchFamily="2" charset="2"/>
              <a:buChar char="§"/>
            </a:pPr>
            <a:r>
              <a:rPr lang="en-US" sz="1100" dirty="0"/>
              <a:t>You can click on the links below to access the documents. You can also find the following linked documents in the “Extra Documents” folder of this Toolkit Package.</a:t>
            </a:r>
          </a:p>
          <a:p>
            <a:pPr marL="171450" indent="-171450">
              <a:lnSpc>
                <a:spcPct val="100000"/>
              </a:lnSpc>
              <a:spcBef>
                <a:spcPts val="500"/>
              </a:spcBef>
              <a:buFont typeface="Wingdings" panose="05000000000000000000" pitchFamily="2" charset="2"/>
              <a:buChar char="§"/>
            </a:pPr>
            <a:r>
              <a:rPr lang="en-US" sz="1100" dirty="0"/>
              <a:t>If you are not sure where to find them, refer to A.2. as it includes further instructions on where to find these documents.  </a:t>
            </a:r>
          </a:p>
        </p:txBody>
      </p:sp>
      <p:sp>
        <p:nvSpPr>
          <p:cNvPr id="35" name="Title 1">
            <a:extLst>
              <a:ext uri="{FF2B5EF4-FFF2-40B4-BE49-F238E27FC236}">
                <a16:creationId xmlns:a16="http://schemas.microsoft.com/office/drawing/2014/main" id="{7B3B63D8-E302-B740-9F0F-1521530CB1AA}"/>
              </a:ext>
            </a:extLst>
          </p:cNvPr>
          <p:cNvSpPr txBox="1">
            <a:spLocks/>
          </p:cNvSpPr>
          <p:nvPr/>
        </p:nvSpPr>
        <p:spPr>
          <a:xfrm>
            <a:off x="2116741" y="1453738"/>
            <a:ext cx="10515600" cy="385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chemeClr val="tx1">
                    <a:lumMod val="75000"/>
                    <a:lumOff val="25000"/>
                  </a:schemeClr>
                </a:solidFill>
                <a:latin typeface="Lustria"/>
              </a:rPr>
              <a:t>A.6. IFERB Project Contextualization Examples</a:t>
            </a:r>
          </a:p>
        </p:txBody>
      </p:sp>
      <p:graphicFrame>
        <p:nvGraphicFramePr>
          <p:cNvPr id="36" name="Table 11">
            <a:extLst>
              <a:ext uri="{FF2B5EF4-FFF2-40B4-BE49-F238E27FC236}">
                <a16:creationId xmlns:a16="http://schemas.microsoft.com/office/drawing/2014/main" id="{C83BBD36-0BE5-FD4C-9E17-2BED7356AD4C}"/>
              </a:ext>
            </a:extLst>
          </p:cNvPr>
          <p:cNvGraphicFramePr>
            <a:graphicFrameLocks noGrp="1"/>
          </p:cNvGraphicFramePr>
          <p:nvPr>
            <p:extLst>
              <p:ext uri="{D42A27DB-BD31-4B8C-83A1-F6EECF244321}">
                <p14:modId xmlns:p14="http://schemas.microsoft.com/office/powerpoint/2010/main" val="1918850709"/>
              </p:ext>
            </p:extLst>
          </p:nvPr>
        </p:nvGraphicFramePr>
        <p:xfrm>
          <a:off x="2229668" y="2762134"/>
          <a:ext cx="11010844" cy="4083163"/>
        </p:xfrm>
        <a:graphic>
          <a:graphicData uri="http://schemas.openxmlformats.org/drawingml/2006/table">
            <a:tbl>
              <a:tblPr firstRow="1" bandRow="1">
                <a:tableStyleId>{5940675A-B579-460E-94D1-54222C63F5DA}</a:tableStyleId>
              </a:tblPr>
              <a:tblGrid>
                <a:gridCol w="4437670">
                  <a:extLst>
                    <a:ext uri="{9D8B030D-6E8A-4147-A177-3AD203B41FA5}">
                      <a16:colId xmlns:a16="http://schemas.microsoft.com/office/drawing/2014/main" val="1007160557"/>
                    </a:ext>
                  </a:extLst>
                </a:gridCol>
                <a:gridCol w="6573174">
                  <a:extLst>
                    <a:ext uri="{9D8B030D-6E8A-4147-A177-3AD203B41FA5}">
                      <a16:colId xmlns:a16="http://schemas.microsoft.com/office/drawing/2014/main" val="531643359"/>
                    </a:ext>
                  </a:extLst>
                </a:gridCol>
              </a:tblGrid>
              <a:tr h="583309">
                <a:tc>
                  <a:txBody>
                    <a:bodyPr/>
                    <a:lstStyle/>
                    <a:p>
                      <a:pPr algn="ctr"/>
                      <a:r>
                        <a:rPr lang="en-US" sz="1600" b="1" dirty="0">
                          <a:solidFill>
                            <a:schemeClr val="tx1">
                              <a:lumMod val="75000"/>
                              <a:lumOff val="25000"/>
                            </a:schemeClr>
                          </a:solidFill>
                        </a:rPr>
                        <a:t>Contextualized Project Document</a:t>
                      </a:r>
                    </a:p>
                  </a:txBody>
                  <a:tcPr marL="121798" marR="121798" marT="60899" marB="60899" anchor="ctr">
                    <a:solidFill>
                      <a:schemeClr val="accent2">
                        <a:lumMod val="40000"/>
                        <a:lumOff val="60000"/>
                      </a:schemeClr>
                    </a:solidFill>
                  </a:tcPr>
                </a:tc>
                <a:tc>
                  <a:txBody>
                    <a:bodyPr/>
                    <a:lstStyle/>
                    <a:p>
                      <a:pPr algn="ctr"/>
                      <a:r>
                        <a:rPr lang="en-US" sz="1600" b="1" dirty="0">
                          <a:solidFill>
                            <a:schemeClr val="tx1">
                              <a:lumMod val="75000"/>
                              <a:lumOff val="25000"/>
                            </a:schemeClr>
                          </a:solidFill>
                        </a:rPr>
                        <a:t>Original Project Document</a:t>
                      </a:r>
                    </a:p>
                  </a:txBody>
                  <a:tcPr marL="121798" marR="121798" marT="60899" marB="60899" anchor="ctr">
                    <a:solidFill>
                      <a:schemeClr val="accent2">
                        <a:lumMod val="40000"/>
                        <a:lumOff val="60000"/>
                      </a:schemeClr>
                    </a:solidFill>
                  </a:tcPr>
                </a:tc>
                <a:extLst>
                  <a:ext uri="{0D108BD9-81ED-4DB2-BD59-A6C34878D82A}">
                    <a16:rowId xmlns:a16="http://schemas.microsoft.com/office/drawing/2014/main" val="2152963079"/>
                  </a:ext>
                </a:extLst>
              </a:tr>
              <a:tr h="583309">
                <a:tc>
                  <a:txBody>
                    <a:bodyPr/>
                    <a:lstStyle/>
                    <a:p>
                      <a:r>
                        <a:rPr lang="en-US" sz="1600" dirty="0">
                          <a:hlinkClick r:id="rId2" action="ppaction://hlinkfile"/>
                        </a:rPr>
                        <a:t>My Home</a:t>
                      </a:r>
                      <a:r>
                        <a:rPr lang="ar-QA" sz="1600" dirty="0">
                          <a:hlinkClick r:id="rId2" action="ppaction://hlinkfile"/>
                        </a:rPr>
                        <a:t> </a:t>
                      </a:r>
                      <a:r>
                        <a:rPr lang="en-US" sz="1600" baseline="0" dirty="0">
                          <a:hlinkClick r:id="rId2" action="ppaction://hlinkfile"/>
                        </a:rPr>
                        <a:t>in my</a:t>
                      </a:r>
                      <a:r>
                        <a:rPr lang="en-US" sz="1600" dirty="0">
                          <a:hlinkClick r:id="rId2" action="ppaction://hlinkfile"/>
                        </a:rPr>
                        <a:t> Universe</a:t>
                      </a:r>
                      <a:r>
                        <a:rPr lang="en-US" sz="1600" dirty="0"/>
                        <a:t> </a:t>
                      </a:r>
                    </a:p>
                  </a:txBody>
                  <a:tcPr marL="121798" marR="121798" marT="60899" marB="6089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a:t>
                      </a:r>
                      <a:r>
                        <a:rPr lang="en-US" sz="1600" dirty="0">
                          <a:hlinkClick r:id="rId3" action="ppaction://hlinkfile"/>
                        </a:rPr>
                        <a:t>Level 1</a:t>
                      </a:r>
                      <a:r>
                        <a:rPr lang="en-US" sz="1600" dirty="0"/>
                        <a:t>, </a:t>
                      </a:r>
                      <a:r>
                        <a:rPr lang="en-US" sz="1600" dirty="0">
                          <a:hlinkClick r:id="rId4" action="ppaction://hlinkfile"/>
                        </a:rPr>
                        <a:t>Level 2</a:t>
                      </a:r>
                      <a:endParaRPr lang="en-US" sz="1600" dirty="0"/>
                    </a:p>
                  </a:txBody>
                  <a:tcPr marL="121798" marR="121798" marT="60899" marB="60899"/>
                </a:tc>
                <a:extLst>
                  <a:ext uri="{0D108BD9-81ED-4DB2-BD59-A6C34878D82A}">
                    <a16:rowId xmlns:a16="http://schemas.microsoft.com/office/drawing/2014/main" val="762674953"/>
                  </a:ext>
                </a:extLst>
              </a:tr>
              <a:tr h="583309">
                <a:tc>
                  <a:txBody>
                    <a:bodyPr/>
                    <a:lstStyle/>
                    <a:p>
                      <a:r>
                        <a:rPr lang="en-US" sz="1600" dirty="0">
                          <a:hlinkClick r:id="rId5" action="ppaction://hlinkfile"/>
                        </a:rPr>
                        <a:t>ABC by Me</a:t>
                      </a:r>
                      <a:r>
                        <a:rPr lang="en-US" sz="1600" dirty="0"/>
                        <a:t> </a:t>
                      </a:r>
                    </a:p>
                  </a:txBody>
                  <a:tcPr marL="121798" marR="121798" marT="60899" marB="6089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linkClick r:id="rId6" action="ppaction://hlinkfile"/>
                        </a:rPr>
                        <a:t>ABC by Me - Original Project PDF</a:t>
                      </a:r>
                      <a:endParaRPr lang="en-US" sz="1600" dirty="0"/>
                    </a:p>
                  </a:txBody>
                  <a:tcPr marL="121798" marR="121798" marT="60899" marB="60899"/>
                </a:tc>
                <a:extLst>
                  <a:ext uri="{0D108BD9-81ED-4DB2-BD59-A6C34878D82A}">
                    <a16:rowId xmlns:a16="http://schemas.microsoft.com/office/drawing/2014/main" val="441889028"/>
                  </a:ext>
                </a:extLst>
              </a:tr>
              <a:tr h="583309">
                <a:tc>
                  <a:txBody>
                    <a:bodyPr/>
                    <a:lstStyle/>
                    <a:p>
                      <a:r>
                        <a:rPr lang="en-US" sz="1600" dirty="0">
                          <a:hlinkClick r:id="rId7" action="ppaction://hlinkfile"/>
                        </a:rPr>
                        <a:t>Make your Own Paper Figure</a:t>
                      </a:r>
                      <a:r>
                        <a:rPr lang="en-US" sz="1600" dirty="0"/>
                        <a:t> </a:t>
                      </a:r>
                    </a:p>
                  </a:txBody>
                  <a:tcPr marL="121798" marR="121798" marT="60899" marB="6089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linkClick r:id="rId8" action="ppaction://hlinkfile"/>
                        </a:rPr>
                        <a:t>Make your Own Paper Figure - Original Project PDF</a:t>
                      </a:r>
                      <a:endParaRPr lang="en-US" sz="1600" dirty="0"/>
                    </a:p>
                  </a:txBody>
                  <a:tcPr marL="121798" marR="121798" marT="60899" marB="60899"/>
                </a:tc>
                <a:extLst>
                  <a:ext uri="{0D108BD9-81ED-4DB2-BD59-A6C34878D82A}">
                    <a16:rowId xmlns:a16="http://schemas.microsoft.com/office/drawing/2014/main" val="4159361201"/>
                  </a:ext>
                </a:extLst>
              </a:tr>
              <a:tr h="583309">
                <a:tc>
                  <a:txBody>
                    <a:bodyPr/>
                    <a:lstStyle/>
                    <a:p>
                      <a:r>
                        <a:rPr lang="en-US" sz="1600" dirty="0">
                          <a:hlinkClick r:id="rId9" action="ppaction://hlinkfile"/>
                        </a:rPr>
                        <a:t>Our Big Earth</a:t>
                      </a:r>
                      <a:r>
                        <a:rPr lang="en-US" sz="1600" dirty="0"/>
                        <a:t> </a:t>
                      </a:r>
                    </a:p>
                  </a:txBody>
                  <a:tcPr marL="121798" marR="121798" marT="60899" marB="6089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linkClick r:id="rId10" action="ppaction://hlinkfile"/>
                        </a:rPr>
                        <a:t>Our Big Earth - Original Project PDF</a:t>
                      </a:r>
                      <a:endParaRPr lang="en-US" sz="1600" dirty="0"/>
                    </a:p>
                  </a:txBody>
                  <a:tcPr marL="121798" marR="121798" marT="60899" marB="60899"/>
                </a:tc>
                <a:extLst>
                  <a:ext uri="{0D108BD9-81ED-4DB2-BD59-A6C34878D82A}">
                    <a16:rowId xmlns:a16="http://schemas.microsoft.com/office/drawing/2014/main" val="3292439450"/>
                  </a:ext>
                </a:extLst>
              </a:tr>
              <a:tr h="583309">
                <a:tc>
                  <a:txBody>
                    <a:bodyPr/>
                    <a:lstStyle/>
                    <a:p>
                      <a:r>
                        <a:rPr lang="en-US" sz="1600" dirty="0">
                          <a:hlinkClick r:id="rId11" action="ppaction://hlinkfile"/>
                        </a:rPr>
                        <a:t>Our House Rules to Keep COVID19 Away</a:t>
                      </a:r>
                      <a:r>
                        <a:rPr lang="en-US" sz="1600" dirty="0"/>
                        <a:t> </a:t>
                      </a:r>
                    </a:p>
                  </a:txBody>
                  <a:tcPr marL="121798" marR="121798" marT="60899" marB="6089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linkClick r:id="rId12" action="ppaction://hlinkfile"/>
                        </a:rPr>
                        <a:t>Our House Rules to Keep COVID 19 Away - Original Project PDF</a:t>
                      </a:r>
                      <a:endParaRPr lang="en-US" sz="1600" dirty="0"/>
                    </a:p>
                  </a:txBody>
                  <a:tcPr marL="121798" marR="121798" marT="60899" marB="60899"/>
                </a:tc>
                <a:extLst>
                  <a:ext uri="{0D108BD9-81ED-4DB2-BD59-A6C34878D82A}">
                    <a16:rowId xmlns:a16="http://schemas.microsoft.com/office/drawing/2014/main" val="2235390862"/>
                  </a:ext>
                </a:extLst>
              </a:tr>
              <a:tr h="583309">
                <a:tc>
                  <a:txBody>
                    <a:bodyPr/>
                    <a:lstStyle/>
                    <a:p>
                      <a:r>
                        <a:rPr lang="en-US" sz="1600" dirty="0">
                          <a:hlinkClick r:id="rId13" action="ppaction://hlinkfile"/>
                        </a:rPr>
                        <a:t>You are a Superhero</a:t>
                      </a:r>
                      <a:r>
                        <a:rPr lang="en-US" sz="1600" dirty="0"/>
                        <a:t> </a:t>
                      </a:r>
                    </a:p>
                  </a:txBody>
                  <a:tcPr marL="121798" marR="121798" marT="60899" marB="60899"/>
                </a:tc>
                <a:tc>
                  <a:txBody>
                    <a:bodyPr/>
                    <a:lstStyle/>
                    <a:p>
                      <a:r>
                        <a:rPr lang="en-US" sz="1600" dirty="0">
                          <a:hlinkClick r:id="rId14" action="ppaction://hlinkfile"/>
                        </a:rPr>
                        <a:t>You are a Superhero - Original Project PDF</a:t>
                      </a:r>
                      <a:endParaRPr lang="en-US" sz="1600" dirty="0"/>
                    </a:p>
                  </a:txBody>
                  <a:tcPr marL="121798" marR="121798" marT="60899" marB="60899"/>
                </a:tc>
                <a:extLst>
                  <a:ext uri="{0D108BD9-81ED-4DB2-BD59-A6C34878D82A}">
                    <a16:rowId xmlns:a16="http://schemas.microsoft.com/office/drawing/2014/main" val="2716677556"/>
                  </a:ext>
                </a:extLst>
              </a:tr>
            </a:tbl>
          </a:graphicData>
        </a:graphic>
      </p:graphicFrame>
      <p:pic>
        <p:nvPicPr>
          <p:cNvPr id="37" name="Picture 2" descr="EDUCATION RESOURCES FOR HOME SCHOOLING">
            <a:extLst>
              <a:ext uri="{FF2B5EF4-FFF2-40B4-BE49-F238E27FC236}">
                <a16:creationId xmlns:a16="http://schemas.microsoft.com/office/drawing/2014/main" id="{DC00F86F-E5B4-6140-9AF1-60ABF6E0618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72434" y="7131467"/>
            <a:ext cx="11925312" cy="2595880"/>
          </a:xfrm>
          <a:prstGeom prst="rect">
            <a:avLst/>
          </a:prstGeom>
          <a:noFill/>
          <a:extLst>
            <a:ext uri="{909E8E84-426E-40dd-AFC4-6F175D3DCCD1}">
              <a14:hiddenFill xmlns="" xmlns:a14="http://schemas.microsoft.com/office/drawing/2010/main">
                <a:solidFill>
                  <a:srgbClr val="FFFFFF"/>
                </a:solidFill>
              </a14:hiddenFill>
            </a:ext>
          </a:extLst>
        </p:spPr>
      </p:pic>
      <p:sp>
        <p:nvSpPr>
          <p:cNvPr id="38" name="Title 1">
            <a:extLst>
              <a:ext uri="{FF2B5EF4-FFF2-40B4-BE49-F238E27FC236}">
                <a16:creationId xmlns:a16="http://schemas.microsoft.com/office/drawing/2014/main" id="{F838074F-62FF-ED48-833E-61E8112E42DB}"/>
              </a:ext>
            </a:extLst>
          </p:cNvPr>
          <p:cNvSpPr txBox="1">
            <a:spLocks/>
          </p:cNvSpPr>
          <p:nvPr/>
        </p:nvSpPr>
        <p:spPr>
          <a:xfrm>
            <a:off x="2095423" y="253837"/>
            <a:ext cx="10515600" cy="385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chemeClr val="tx1">
                    <a:lumMod val="75000"/>
                    <a:lumOff val="25000"/>
                  </a:schemeClr>
                </a:solidFill>
                <a:latin typeface="Lustria"/>
              </a:rPr>
              <a:t>A.5. Project Selection Checklist</a:t>
            </a:r>
          </a:p>
        </p:txBody>
      </p:sp>
      <p:sp>
        <p:nvSpPr>
          <p:cNvPr id="39" name="Content Placeholder 2">
            <a:extLst>
              <a:ext uri="{FF2B5EF4-FFF2-40B4-BE49-F238E27FC236}">
                <a16:creationId xmlns:a16="http://schemas.microsoft.com/office/drawing/2014/main" id="{7623FDD0-84A0-584C-A4B7-78C284CE5A75}"/>
              </a:ext>
            </a:extLst>
          </p:cNvPr>
          <p:cNvSpPr>
            <a:spLocks noGrp="1"/>
          </p:cNvSpPr>
          <p:nvPr>
            <p:ph idx="1"/>
          </p:nvPr>
        </p:nvSpPr>
        <p:spPr>
          <a:xfrm>
            <a:off x="2116741" y="744310"/>
            <a:ext cx="10515600" cy="709428"/>
          </a:xfrm>
        </p:spPr>
        <p:txBody>
          <a:bodyPr>
            <a:normAutofit/>
          </a:bodyPr>
          <a:lstStyle/>
          <a:p>
            <a:pPr>
              <a:lnSpc>
                <a:spcPct val="100000"/>
              </a:lnSpc>
              <a:spcBef>
                <a:spcPts val="500"/>
              </a:spcBef>
              <a:buFont typeface="Wingdings" panose="05000000000000000000" pitchFamily="2" charset="2"/>
              <a:buChar char="§"/>
            </a:pPr>
            <a:r>
              <a:rPr lang="en-US" sz="1100" dirty="0">
                <a:hlinkClick r:id="rId16" action="ppaction://hlinkfile"/>
              </a:rPr>
              <a:t>Click to access PDF document: Project Selection Checklist Document</a:t>
            </a:r>
            <a:r>
              <a:rPr lang="en-US" sz="1100" dirty="0"/>
              <a:t>.</a:t>
            </a:r>
          </a:p>
          <a:p>
            <a:pPr>
              <a:lnSpc>
                <a:spcPct val="100000"/>
              </a:lnSpc>
              <a:spcBef>
                <a:spcPts val="500"/>
              </a:spcBef>
              <a:buFont typeface="Wingdings" panose="05000000000000000000" pitchFamily="2" charset="2"/>
              <a:buChar char="§"/>
            </a:pPr>
            <a:r>
              <a:rPr lang="en-US" sz="1100" dirty="0"/>
              <a:t>You can also find (Project Selection Checklist Document) in the “Extra Documents” folder of this Toolkit Package.</a:t>
            </a:r>
          </a:p>
        </p:txBody>
      </p:sp>
      <p:sp>
        <p:nvSpPr>
          <p:cNvPr id="11" name="TextBox 10">
            <a:extLst>
              <a:ext uri="{FF2B5EF4-FFF2-40B4-BE49-F238E27FC236}">
                <a16:creationId xmlns:a16="http://schemas.microsoft.com/office/drawing/2014/main" id="{1DA2C0E6-49F2-4058-81BB-15F8A55A251E}"/>
              </a:ext>
            </a:extLst>
          </p:cNvPr>
          <p:cNvSpPr txBox="1"/>
          <p:nvPr/>
        </p:nvSpPr>
        <p:spPr>
          <a:xfrm>
            <a:off x="12512204" y="9501836"/>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A</a:t>
            </a:r>
          </a:p>
        </p:txBody>
      </p:sp>
      <p:sp>
        <p:nvSpPr>
          <p:cNvPr id="12" name="Slide Number Placeholder 1">
            <a:extLst>
              <a:ext uri="{FF2B5EF4-FFF2-40B4-BE49-F238E27FC236}">
                <a16:creationId xmlns:a16="http://schemas.microsoft.com/office/drawing/2014/main" id="{D0128821-4E03-4955-8D85-5DA6B03E05F3}"/>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50</a:t>
            </a:fld>
            <a:endParaRPr lang="en-US" dirty="0"/>
          </a:p>
        </p:txBody>
      </p:sp>
    </p:spTree>
    <p:extLst>
      <p:ext uri="{BB962C8B-B14F-4D97-AF65-F5344CB8AC3E}">
        <p14:creationId xmlns:p14="http://schemas.microsoft.com/office/powerpoint/2010/main" val="2777313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0F08CB5-3F47-408D-9019-BD2FE6B621E0}"/>
              </a:ext>
            </a:extLst>
          </p:cNvPr>
          <p:cNvSpPr/>
          <p:nvPr/>
        </p:nvSpPr>
        <p:spPr>
          <a:xfrm>
            <a:off x="7233301" y="1107131"/>
            <a:ext cx="6084439" cy="298690"/>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A7E83"/>
              </a:solidFill>
            </a:endParaRPr>
          </a:p>
        </p:txBody>
      </p:sp>
      <p:sp>
        <p:nvSpPr>
          <p:cNvPr id="2" name="Rectangle 1">
            <a:extLst>
              <a:ext uri="{FF2B5EF4-FFF2-40B4-BE49-F238E27FC236}">
                <a16:creationId xmlns:a16="http://schemas.microsoft.com/office/drawing/2014/main" id="{463A1EDF-C7A1-4ACF-8441-436ECE4E2F78}"/>
              </a:ext>
            </a:extLst>
          </p:cNvPr>
          <p:cNvSpPr/>
          <p:nvPr/>
        </p:nvSpPr>
        <p:spPr>
          <a:xfrm>
            <a:off x="2060342" y="1109850"/>
            <a:ext cx="4937379" cy="298690"/>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A7E83"/>
              </a:solidFill>
            </a:endParaRPr>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A – Additional Reading </a:t>
            </a:r>
          </a:p>
        </p:txBody>
      </p:sp>
      <p:sp>
        <p:nvSpPr>
          <p:cNvPr id="5" name="Title 1">
            <a:extLst>
              <a:ext uri="{FF2B5EF4-FFF2-40B4-BE49-F238E27FC236}">
                <a16:creationId xmlns:a16="http://schemas.microsoft.com/office/drawing/2014/main" id="{F0193A00-6AEE-A148-8C53-1A67C10DEE32}"/>
              </a:ext>
            </a:extLst>
          </p:cNvPr>
          <p:cNvSpPr txBox="1">
            <a:spLocks/>
          </p:cNvSpPr>
          <p:nvPr/>
        </p:nvSpPr>
        <p:spPr>
          <a:xfrm>
            <a:off x="2101373" y="276293"/>
            <a:ext cx="5744179" cy="477683"/>
          </a:xfrm>
          <a:prstGeom prst="rect">
            <a:avLst/>
          </a:prstGeom>
        </p:spPr>
        <p:txBody>
          <a:bodyPr vert="horz" lIns="91440" tIns="45720" rIns="91440" bIns="45720" rtlCol="0" anchor="ctr">
            <a:normAutofit fontScale="92500"/>
          </a:bodyPr>
          <a:lstStyle>
            <a:lvl1pPr defTabSz="1371600">
              <a:lnSpc>
                <a:spcPct val="90000"/>
              </a:lnSpc>
              <a:spcBef>
                <a:spcPct val="0"/>
              </a:spcBef>
              <a:buNone/>
              <a:defRPr b="1">
                <a:solidFill>
                  <a:schemeClr val="tx1">
                    <a:lumMod val="75000"/>
                    <a:lumOff val="25000"/>
                  </a:schemeClr>
                </a:solidFill>
                <a:latin typeface="Lustria"/>
                <a:ea typeface="+mj-ea"/>
                <a:cs typeface="+mj-cs"/>
              </a:defRPr>
            </a:lvl1pPr>
          </a:lstStyle>
          <a:p>
            <a:r>
              <a:rPr lang="en-US" dirty="0"/>
              <a:t>A.7. Original Project &amp; Contextualized Project Scripts</a:t>
            </a:r>
          </a:p>
        </p:txBody>
      </p:sp>
      <p:sp>
        <p:nvSpPr>
          <p:cNvPr id="6" name="Content Placeholder 2">
            <a:extLst>
              <a:ext uri="{FF2B5EF4-FFF2-40B4-BE49-F238E27FC236}">
                <a16:creationId xmlns:a16="http://schemas.microsoft.com/office/drawing/2014/main" id="{CE42E654-08EE-824E-A74A-D5E623D28110}"/>
              </a:ext>
            </a:extLst>
          </p:cNvPr>
          <p:cNvSpPr txBox="1">
            <a:spLocks/>
          </p:cNvSpPr>
          <p:nvPr/>
        </p:nvSpPr>
        <p:spPr>
          <a:xfrm>
            <a:off x="2101373" y="626542"/>
            <a:ext cx="10515600" cy="709428"/>
          </a:xfrm>
          <a:prstGeom prst="rect">
            <a:avLst/>
          </a:prstGeom>
          <a:noFill/>
          <a:ln>
            <a:noFill/>
          </a:ln>
        </p:spPr>
        <p:txBody>
          <a:bodyPr spcFirstLastPara="1" vert="horz" wrap="square" lIns="91425" tIns="45700" rIns="91425" bIns="45700" rtlCol="0" anchor="t" anchorCtr="0">
            <a:normAutofit/>
          </a:bodyPr>
          <a:lstStyle>
            <a:lvl1pPr marL="228600" lvl="0" indent="-228600" algn="ctr" defTabSz="914400" rtl="0" eaLnBrk="1" latinLnBrk="0" hangingPunct="1">
              <a:lnSpc>
                <a:spcPct val="90000"/>
              </a:lnSpc>
              <a:spcBef>
                <a:spcPts val="1000"/>
              </a:spcBef>
              <a:spcAft>
                <a:spcPts val="0"/>
              </a:spcAft>
              <a:buClr>
                <a:schemeClr val="dk1"/>
              </a:buClr>
              <a:buSzPts val="2400"/>
              <a:buFont typeface="Arial" panose="020B0604020202020204" pitchFamily="34" charset="0"/>
              <a:buNone/>
              <a:defRPr sz="2400" kern="1200">
                <a:solidFill>
                  <a:schemeClr val="tx1"/>
                </a:solidFill>
                <a:latin typeface="+mn-lt"/>
                <a:ea typeface="+mn-ea"/>
                <a:cs typeface="+mn-cs"/>
              </a:defRPr>
            </a:lvl1pPr>
            <a:lvl2pPr marL="685800" lvl="1" indent="-228600" algn="ctr" defTabSz="914400" rtl="0" eaLnBrk="1" latinLnBrk="0" hangingPunct="1">
              <a:lnSpc>
                <a:spcPct val="90000"/>
              </a:lnSpc>
              <a:spcBef>
                <a:spcPts val="500"/>
              </a:spcBef>
              <a:spcAft>
                <a:spcPts val="0"/>
              </a:spcAft>
              <a:buClr>
                <a:schemeClr val="dk1"/>
              </a:buClr>
              <a:buSzPts val="2000"/>
              <a:buFont typeface="Arial" panose="020B0604020202020204" pitchFamily="34" charset="0"/>
              <a:buNone/>
              <a:defRPr sz="2000" kern="1200">
                <a:solidFill>
                  <a:schemeClr val="tx1"/>
                </a:solidFill>
                <a:latin typeface="+mn-lt"/>
                <a:ea typeface="+mn-ea"/>
                <a:cs typeface="+mn-cs"/>
              </a:defRPr>
            </a:lvl2pPr>
            <a:lvl3pPr marL="1143000" lvl="2" indent="-228600" algn="ctr"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tx1"/>
                </a:solidFill>
                <a:latin typeface="+mn-lt"/>
                <a:ea typeface="+mn-ea"/>
                <a:cs typeface="+mn-cs"/>
              </a:defRPr>
            </a:lvl3pPr>
            <a:lvl4pPr marL="1600200" lvl="3"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4pPr>
            <a:lvl5pPr marL="2057400" lvl="4"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5pPr>
            <a:lvl6pPr marL="2514600" lvl="5"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6pPr>
            <a:lvl7pPr marL="2971800" lvl="6"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7pPr>
            <a:lvl8pPr marL="3429000" lvl="7"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8pPr>
            <a:lvl9pPr marL="3886200" lvl="8"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9pPr>
          </a:lstStyle>
          <a:p>
            <a:pPr algn="l"/>
            <a:r>
              <a:rPr lang="en-US" sz="1100" dirty="0"/>
              <a:t>Can you spot the differences between original and contextualized scripts samples below?</a:t>
            </a:r>
          </a:p>
        </p:txBody>
      </p:sp>
      <p:grpSp>
        <p:nvGrpSpPr>
          <p:cNvPr id="9" name="Group 8">
            <a:extLst>
              <a:ext uri="{FF2B5EF4-FFF2-40B4-BE49-F238E27FC236}">
                <a16:creationId xmlns:a16="http://schemas.microsoft.com/office/drawing/2014/main" id="{8EE0F54F-ED62-FE45-9AEF-B4079A0CBA2E}"/>
              </a:ext>
            </a:extLst>
          </p:cNvPr>
          <p:cNvGrpSpPr/>
          <p:nvPr/>
        </p:nvGrpSpPr>
        <p:grpSpPr>
          <a:xfrm>
            <a:off x="2060344" y="1077712"/>
            <a:ext cx="11258052" cy="7389702"/>
            <a:chOff x="1308737" y="1536632"/>
            <a:chExt cx="10355429" cy="6485794"/>
          </a:xfrm>
        </p:grpSpPr>
        <p:sp>
          <p:nvSpPr>
            <p:cNvPr id="10" name="Rectangle 9">
              <a:extLst>
                <a:ext uri="{FF2B5EF4-FFF2-40B4-BE49-F238E27FC236}">
                  <a16:creationId xmlns:a16="http://schemas.microsoft.com/office/drawing/2014/main" id="{CB4A7141-2316-2643-AD25-686178424535}"/>
                </a:ext>
              </a:extLst>
            </p:cNvPr>
            <p:cNvSpPr/>
            <p:nvPr/>
          </p:nvSpPr>
          <p:spPr>
            <a:xfrm>
              <a:off x="1308737" y="1870465"/>
              <a:ext cx="4541520" cy="6151961"/>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412753D-CA77-BD44-A660-92058A68A62F}"/>
                </a:ext>
              </a:extLst>
            </p:cNvPr>
            <p:cNvPicPr>
              <a:picLocks noChangeAspect="1"/>
            </p:cNvPicPr>
            <p:nvPr/>
          </p:nvPicPr>
          <p:blipFill rotWithShape="1">
            <a:blip r:embed="rId2"/>
            <a:srcRect l="40000" t="26293" r="41750" b="57648"/>
            <a:stretch/>
          </p:blipFill>
          <p:spPr>
            <a:xfrm>
              <a:off x="1392556" y="1909189"/>
              <a:ext cx="4379363" cy="1613212"/>
            </a:xfrm>
            <a:prstGeom prst="rect">
              <a:avLst/>
            </a:prstGeom>
          </p:spPr>
        </p:pic>
        <p:pic>
          <p:nvPicPr>
            <p:cNvPr id="12" name="Picture 11">
              <a:extLst>
                <a:ext uri="{FF2B5EF4-FFF2-40B4-BE49-F238E27FC236}">
                  <a16:creationId xmlns:a16="http://schemas.microsoft.com/office/drawing/2014/main" id="{08F067A0-3631-9A43-8214-5F186A66CC7C}"/>
                </a:ext>
              </a:extLst>
            </p:cNvPr>
            <p:cNvPicPr>
              <a:picLocks noChangeAspect="1"/>
            </p:cNvPicPr>
            <p:nvPr/>
          </p:nvPicPr>
          <p:blipFill rotWithShape="1">
            <a:blip r:embed="rId3"/>
            <a:srcRect l="34438" t="27753" r="35687" b="50000"/>
            <a:stretch/>
          </p:blipFill>
          <p:spPr>
            <a:xfrm>
              <a:off x="5883031" y="1916604"/>
              <a:ext cx="5346944" cy="1666725"/>
            </a:xfrm>
            <a:prstGeom prst="rect">
              <a:avLst/>
            </a:prstGeom>
          </p:spPr>
        </p:pic>
        <p:pic>
          <p:nvPicPr>
            <p:cNvPr id="13" name="Picture 12">
              <a:extLst>
                <a:ext uri="{FF2B5EF4-FFF2-40B4-BE49-F238E27FC236}">
                  <a16:creationId xmlns:a16="http://schemas.microsoft.com/office/drawing/2014/main" id="{2BDCAE40-8CE1-A541-B550-272CC7021C88}"/>
                </a:ext>
              </a:extLst>
            </p:cNvPr>
            <p:cNvPicPr>
              <a:picLocks noChangeAspect="1"/>
            </p:cNvPicPr>
            <p:nvPr/>
          </p:nvPicPr>
          <p:blipFill rotWithShape="1">
            <a:blip r:embed="rId2"/>
            <a:srcRect l="45020" t="56698" r="41750" b="10331"/>
            <a:stretch/>
          </p:blipFill>
          <p:spPr>
            <a:xfrm>
              <a:off x="1567816" y="3598568"/>
              <a:ext cx="4204102" cy="4385759"/>
            </a:xfrm>
            <a:prstGeom prst="rect">
              <a:avLst/>
            </a:prstGeom>
          </p:spPr>
        </p:pic>
        <p:pic>
          <p:nvPicPr>
            <p:cNvPr id="14" name="Picture 13">
              <a:extLst>
                <a:ext uri="{FF2B5EF4-FFF2-40B4-BE49-F238E27FC236}">
                  <a16:creationId xmlns:a16="http://schemas.microsoft.com/office/drawing/2014/main" id="{FF412FDF-6FEE-584F-9954-36C4FA93E0C1}"/>
                </a:ext>
              </a:extLst>
            </p:cNvPr>
            <p:cNvPicPr>
              <a:picLocks noChangeAspect="1"/>
            </p:cNvPicPr>
            <p:nvPr/>
          </p:nvPicPr>
          <p:blipFill rotWithShape="1">
            <a:blip r:embed="rId4"/>
            <a:srcRect l="35250" t="27604" r="36125" b="35382"/>
            <a:stretch/>
          </p:blipFill>
          <p:spPr>
            <a:xfrm>
              <a:off x="6007772" y="3507128"/>
              <a:ext cx="5209939" cy="2820042"/>
            </a:xfrm>
            <a:prstGeom prst="rect">
              <a:avLst/>
            </a:prstGeom>
          </p:spPr>
        </p:pic>
        <p:pic>
          <p:nvPicPr>
            <p:cNvPr id="15" name="Picture 14">
              <a:extLst>
                <a:ext uri="{FF2B5EF4-FFF2-40B4-BE49-F238E27FC236}">
                  <a16:creationId xmlns:a16="http://schemas.microsoft.com/office/drawing/2014/main" id="{90F7F0D0-7D23-774A-B1F1-3A50D36634FE}"/>
                </a:ext>
              </a:extLst>
            </p:cNvPr>
            <p:cNvPicPr>
              <a:picLocks noChangeAspect="1"/>
            </p:cNvPicPr>
            <p:nvPr/>
          </p:nvPicPr>
          <p:blipFill rotWithShape="1">
            <a:blip r:embed="rId5"/>
            <a:srcRect l="35250" t="29247" r="36563" b="66939"/>
            <a:stretch/>
          </p:blipFill>
          <p:spPr>
            <a:xfrm>
              <a:off x="5995507" y="6280809"/>
              <a:ext cx="5099923" cy="288849"/>
            </a:xfrm>
            <a:prstGeom prst="rect">
              <a:avLst/>
            </a:prstGeom>
          </p:spPr>
        </p:pic>
        <p:pic>
          <p:nvPicPr>
            <p:cNvPr id="16" name="Picture 15">
              <a:extLst>
                <a:ext uri="{FF2B5EF4-FFF2-40B4-BE49-F238E27FC236}">
                  <a16:creationId xmlns:a16="http://schemas.microsoft.com/office/drawing/2014/main" id="{C0D3ACA3-B14F-3043-AD52-3927B470E80C}"/>
                </a:ext>
              </a:extLst>
            </p:cNvPr>
            <p:cNvPicPr>
              <a:picLocks noChangeAspect="1"/>
            </p:cNvPicPr>
            <p:nvPr/>
          </p:nvPicPr>
          <p:blipFill rotWithShape="1">
            <a:blip r:embed="rId5"/>
            <a:srcRect l="35250" t="57724" r="36563" b="25663"/>
            <a:stretch/>
          </p:blipFill>
          <p:spPr>
            <a:xfrm>
              <a:off x="6007771" y="6482759"/>
              <a:ext cx="4861452" cy="1199419"/>
            </a:xfrm>
            <a:prstGeom prst="rect">
              <a:avLst/>
            </a:prstGeom>
          </p:spPr>
        </p:pic>
        <p:pic>
          <p:nvPicPr>
            <p:cNvPr id="17" name="Picture 16">
              <a:extLst>
                <a:ext uri="{FF2B5EF4-FFF2-40B4-BE49-F238E27FC236}">
                  <a16:creationId xmlns:a16="http://schemas.microsoft.com/office/drawing/2014/main" id="{5C005C63-4BB0-D546-8D0C-25DC80FCD341}"/>
                </a:ext>
              </a:extLst>
            </p:cNvPr>
            <p:cNvPicPr>
              <a:picLocks noChangeAspect="1"/>
            </p:cNvPicPr>
            <p:nvPr/>
          </p:nvPicPr>
          <p:blipFill rotWithShape="1">
            <a:blip r:embed="rId5"/>
            <a:srcRect l="44474" t="34786" r="45874" b="42935"/>
            <a:stretch/>
          </p:blipFill>
          <p:spPr>
            <a:xfrm>
              <a:off x="10881489" y="6482758"/>
              <a:ext cx="612251" cy="1057758"/>
            </a:xfrm>
            <a:prstGeom prst="rect">
              <a:avLst/>
            </a:prstGeom>
          </p:spPr>
        </p:pic>
        <p:sp>
          <p:nvSpPr>
            <p:cNvPr id="18" name="TextBox 17">
              <a:extLst>
                <a:ext uri="{FF2B5EF4-FFF2-40B4-BE49-F238E27FC236}">
                  <a16:creationId xmlns:a16="http://schemas.microsoft.com/office/drawing/2014/main" id="{D0ACE5EE-F67B-4347-AFFA-BF268F04AE24}"/>
                </a:ext>
              </a:extLst>
            </p:cNvPr>
            <p:cNvSpPr txBox="1"/>
            <p:nvPr/>
          </p:nvSpPr>
          <p:spPr>
            <a:xfrm>
              <a:off x="3731897" y="7634045"/>
              <a:ext cx="2052287" cy="324156"/>
            </a:xfrm>
            <a:prstGeom prst="rect">
              <a:avLst/>
            </a:prstGeom>
            <a:noFill/>
          </p:spPr>
          <p:txBody>
            <a:bodyPr wrap="square" rtlCol="0">
              <a:spAutoFit/>
            </a:bodyPr>
            <a:lstStyle/>
            <a:p>
              <a:r>
                <a:rPr lang="en-US" b="1" dirty="0">
                  <a:solidFill>
                    <a:srgbClr val="F4B183"/>
                  </a:solidFill>
                </a:rPr>
                <a:t>ORIGINAL PROJECT</a:t>
              </a:r>
            </a:p>
          </p:txBody>
        </p:sp>
        <p:sp>
          <p:nvSpPr>
            <p:cNvPr id="19" name="TextBox 18">
              <a:extLst>
                <a:ext uri="{FF2B5EF4-FFF2-40B4-BE49-F238E27FC236}">
                  <a16:creationId xmlns:a16="http://schemas.microsoft.com/office/drawing/2014/main" id="{C05281C1-4320-3D49-99DD-3649C16FC39C}"/>
                </a:ext>
              </a:extLst>
            </p:cNvPr>
            <p:cNvSpPr txBox="1"/>
            <p:nvPr/>
          </p:nvSpPr>
          <p:spPr>
            <a:xfrm>
              <a:off x="8006717" y="7642503"/>
              <a:ext cx="3657449" cy="324156"/>
            </a:xfrm>
            <a:prstGeom prst="rect">
              <a:avLst/>
            </a:prstGeom>
            <a:noFill/>
          </p:spPr>
          <p:txBody>
            <a:bodyPr wrap="square" rtlCol="0">
              <a:spAutoFit/>
            </a:bodyPr>
            <a:lstStyle/>
            <a:p>
              <a:pPr algn="r"/>
              <a:r>
                <a:rPr lang="en-US" b="1" dirty="0">
                  <a:solidFill>
                    <a:srgbClr val="F4B183"/>
                  </a:solidFill>
                </a:rPr>
                <a:t>CONTEXTUALIZED PROJECT</a:t>
              </a:r>
            </a:p>
          </p:txBody>
        </p:sp>
        <p:sp>
          <p:nvSpPr>
            <p:cNvPr id="20" name="Rectangle 19">
              <a:extLst>
                <a:ext uri="{FF2B5EF4-FFF2-40B4-BE49-F238E27FC236}">
                  <a16:creationId xmlns:a16="http://schemas.microsoft.com/office/drawing/2014/main" id="{B522E61A-15DB-7044-8C49-DE92C946A859}"/>
                </a:ext>
              </a:extLst>
            </p:cNvPr>
            <p:cNvSpPr/>
            <p:nvPr/>
          </p:nvSpPr>
          <p:spPr>
            <a:xfrm>
              <a:off x="6067553" y="1855849"/>
              <a:ext cx="5596613" cy="6151961"/>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A119AE35-7057-47D7-A763-C311885D12D0}"/>
                </a:ext>
              </a:extLst>
            </p:cNvPr>
            <p:cNvSpPr txBox="1"/>
            <p:nvPr/>
          </p:nvSpPr>
          <p:spPr>
            <a:xfrm>
              <a:off x="1311084" y="1536632"/>
              <a:ext cx="2052287" cy="324156"/>
            </a:xfrm>
            <a:prstGeom prst="rect">
              <a:avLst/>
            </a:prstGeom>
            <a:noFill/>
          </p:spPr>
          <p:txBody>
            <a:bodyPr wrap="square" rtlCol="0">
              <a:spAutoFit/>
            </a:bodyPr>
            <a:lstStyle/>
            <a:p>
              <a:r>
                <a:rPr lang="en-US" b="1" dirty="0">
                  <a:solidFill>
                    <a:schemeClr val="bg1"/>
                  </a:solidFill>
                </a:rPr>
                <a:t>ORIGINAL PROJECT</a:t>
              </a:r>
            </a:p>
          </p:txBody>
        </p:sp>
        <p:sp>
          <p:nvSpPr>
            <p:cNvPr id="25" name="TextBox 24">
              <a:extLst>
                <a:ext uri="{FF2B5EF4-FFF2-40B4-BE49-F238E27FC236}">
                  <a16:creationId xmlns:a16="http://schemas.microsoft.com/office/drawing/2014/main" id="{947DA86A-26D8-4FD0-8457-7A42CEE1E1A7}"/>
                </a:ext>
              </a:extLst>
            </p:cNvPr>
            <p:cNvSpPr txBox="1"/>
            <p:nvPr/>
          </p:nvSpPr>
          <p:spPr>
            <a:xfrm>
              <a:off x="6067552" y="1545090"/>
              <a:ext cx="3096944" cy="324156"/>
            </a:xfrm>
            <a:prstGeom prst="rect">
              <a:avLst/>
            </a:prstGeom>
            <a:noFill/>
          </p:spPr>
          <p:txBody>
            <a:bodyPr wrap="square" rtlCol="0">
              <a:spAutoFit/>
            </a:bodyPr>
            <a:lstStyle/>
            <a:p>
              <a:r>
                <a:rPr lang="en-US" b="1" dirty="0">
                  <a:solidFill>
                    <a:schemeClr val="bg1"/>
                  </a:solidFill>
                </a:rPr>
                <a:t>CONTEXTUALIZED PROJECT</a:t>
              </a:r>
            </a:p>
          </p:txBody>
        </p:sp>
      </p:grpSp>
      <p:sp>
        <p:nvSpPr>
          <p:cNvPr id="22" name="TextBox 21">
            <a:extLst>
              <a:ext uri="{FF2B5EF4-FFF2-40B4-BE49-F238E27FC236}">
                <a16:creationId xmlns:a16="http://schemas.microsoft.com/office/drawing/2014/main" id="{2AE0F34F-A796-493B-B646-8F2C4C9F1A7A}"/>
              </a:ext>
            </a:extLst>
          </p:cNvPr>
          <p:cNvSpPr txBox="1"/>
          <p:nvPr/>
        </p:nvSpPr>
        <p:spPr>
          <a:xfrm>
            <a:off x="12512204" y="9501836"/>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A</a:t>
            </a:r>
          </a:p>
        </p:txBody>
      </p:sp>
      <p:sp>
        <p:nvSpPr>
          <p:cNvPr id="23" name="Slide Number Placeholder 1">
            <a:extLst>
              <a:ext uri="{FF2B5EF4-FFF2-40B4-BE49-F238E27FC236}">
                <a16:creationId xmlns:a16="http://schemas.microsoft.com/office/drawing/2014/main" id="{D465E494-971D-4D85-9059-2664FFD295AC}"/>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51</a:t>
            </a:fld>
            <a:endParaRPr lang="en-US" dirty="0"/>
          </a:p>
        </p:txBody>
      </p:sp>
    </p:spTree>
    <p:extLst>
      <p:ext uri="{BB962C8B-B14F-4D97-AF65-F5344CB8AC3E}">
        <p14:creationId xmlns:p14="http://schemas.microsoft.com/office/powerpoint/2010/main" val="34690886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321E838-8A18-4CEC-8B25-79AD9228EDF6}"/>
              </a:ext>
            </a:extLst>
          </p:cNvPr>
          <p:cNvSpPr/>
          <p:nvPr/>
        </p:nvSpPr>
        <p:spPr>
          <a:xfrm>
            <a:off x="474086" y="5652998"/>
            <a:ext cx="12996933" cy="4021755"/>
          </a:xfrm>
          <a:prstGeom prst="rect">
            <a:avLst/>
          </a:prstGeom>
          <a:noFill/>
          <a:ln>
            <a:solidFill>
              <a:srgbClr val="F7F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D8E041C-81F8-406C-AA08-58E439B083D0}"/>
              </a:ext>
            </a:extLst>
          </p:cNvPr>
          <p:cNvSpPr/>
          <p:nvPr/>
        </p:nvSpPr>
        <p:spPr>
          <a:xfrm>
            <a:off x="474086" y="1009474"/>
            <a:ext cx="12996933" cy="4511010"/>
          </a:xfrm>
          <a:prstGeom prst="rect">
            <a:avLst/>
          </a:prstGeom>
          <a:noFill/>
          <a:ln>
            <a:solidFill>
              <a:srgbClr val="F7F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A – Additional Reading </a:t>
            </a:r>
          </a:p>
        </p:txBody>
      </p:sp>
      <p:pic>
        <p:nvPicPr>
          <p:cNvPr id="8" name="Picture 7">
            <a:extLst>
              <a:ext uri="{FF2B5EF4-FFF2-40B4-BE49-F238E27FC236}">
                <a16:creationId xmlns:a16="http://schemas.microsoft.com/office/drawing/2014/main" id="{724EAF6C-D9D4-3C41-9E7E-46FD1E16D6B4}"/>
              </a:ext>
            </a:extLst>
          </p:cNvPr>
          <p:cNvPicPr>
            <a:picLocks noChangeAspect="1"/>
          </p:cNvPicPr>
          <p:nvPr/>
        </p:nvPicPr>
        <p:blipFill rotWithShape="1">
          <a:blip r:embed="rId2"/>
          <a:srcRect l="25518" t="20545" r="40469" b="26806"/>
          <a:stretch/>
        </p:blipFill>
        <p:spPr>
          <a:xfrm>
            <a:off x="8530898" y="1152217"/>
            <a:ext cx="4621421" cy="4023800"/>
          </a:xfrm>
          <a:prstGeom prst="rect">
            <a:avLst/>
          </a:prstGeom>
          <a:ln>
            <a:noFill/>
          </a:ln>
          <a:effectLst>
            <a:outerShdw blurRad="292100" dist="139700" dir="2700000" sx="1000" sy="1000" algn="tl" rotWithShape="0">
              <a:srgbClr val="333333">
                <a:alpha val="65000"/>
              </a:srgbClr>
            </a:outerShdw>
          </a:effectLst>
        </p:spPr>
      </p:pic>
      <p:sp>
        <p:nvSpPr>
          <p:cNvPr id="12" name="TextBox 11">
            <a:extLst>
              <a:ext uri="{FF2B5EF4-FFF2-40B4-BE49-F238E27FC236}">
                <a16:creationId xmlns:a16="http://schemas.microsoft.com/office/drawing/2014/main" id="{18F12C3D-5E39-BA42-9B79-35D6A00C1A1F}"/>
              </a:ext>
            </a:extLst>
          </p:cNvPr>
          <p:cNvSpPr txBox="1"/>
          <p:nvPr/>
        </p:nvSpPr>
        <p:spPr>
          <a:xfrm>
            <a:off x="8530897" y="5176017"/>
            <a:ext cx="4621421" cy="276999"/>
          </a:xfrm>
          <a:prstGeom prst="rect">
            <a:avLst/>
          </a:prstGeom>
          <a:noFill/>
        </p:spPr>
        <p:txBody>
          <a:bodyPr wrap="square" rtlCol="0">
            <a:spAutoFit/>
          </a:bodyPr>
          <a:lstStyle/>
          <a:p>
            <a:pPr algn="ctr"/>
            <a:r>
              <a:rPr lang="en-US" sz="1200" b="1" dirty="0"/>
              <a:t>Figure A.1: </a:t>
            </a:r>
            <a:r>
              <a:rPr lang="en-US" sz="1200" dirty="0"/>
              <a:t>Advanced Exercise Selected Project Overview</a:t>
            </a:r>
          </a:p>
        </p:txBody>
      </p:sp>
      <p:sp>
        <p:nvSpPr>
          <p:cNvPr id="13" name="Title 1">
            <a:extLst>
              <a:ext uri="{FF2B5EF4-FFF2-40B4-BE49-F238E27FC236}">
                <a16:creationId xmlns:a16="http://schemas.microsoft.com/office/drawing/2014/main" id="{38902B6A-DD56-BE41-8EFE-DDF3A76DB697}"/>
              </a:ext>
            </a:extLst>
          </p:cNvPr>
          <p:cNvSpPr txBox="1">
            <a:spLocks/>
          </p:cNvSpPr>
          <p:nvPr/>
        </p:nvSpPr>
        <p:spPr>
          <a:xfrm>
            <a:off x="1943342" y="258179"/>
            <a:ext cx="10515600"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chemeClr val="tx1">
                    <a:lumMod val="75000"/>
                    <a:lumOff val="25000"/>
                  </a:schemeClr>
                </a:solidFill>
                <a:latin typeface="+mn-lt"/>
              </a:rPr>
              <a:t>A.8. Extra Example for Project Selection &amp; Contextualization (1/4) </a:t>
            </a:r>
          </a:p>
        </p:txBody>
      </p:sp>
      <p:sp>
        <p:nvSpPr>
          <p:cNvPr id="14" name="Google Shape;120;p54">
            <a:extLst>
              <a:ext uri="{FF2B5EF4-FFF2-40B4-BE49-F238E27FC236}">
                <a16:creationId xmlns:a16="http://schemas.microsoft.com/office/drawing/2014/main" id="{4AEA843F-B08E-814A-84F5-2AA32DD3EB96}"/>
              </a:ext>
            </a:extLst>
          </p:cNvPr>
          <p:cNvSpPr txBox="1">
            <a:spLocks/>
          </p:cNvSpPr>
          <p:nvPr/>
        </p:nvSpPr>
        <p:spPr>
          <a:xfrm>
            <a:off x="1943342" y="1069522"/>
            <a:ext cx="8688275"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600" b="1" dirty="0">
                <a:solidFill>
                  <a:schemeClr val="accent2">
                    <a:lumMod val="75000"/>
                  </a:schemeClr>
                </a:solidFill>
                <a:latin typeface="+mn-lt"/>
                <a:ea typeface="Lustria"/>
                <a:cs typeface="Lustria"/>
                <a:sym typeface="Lustria"/>
              </a:rPr>
              <a:t>Step 1: Project Selection</a:t>
            </a:r>
            <a:endParaRPr lang="en-US" sz="1600" b="1" dirty="0">
              <a:solidFill>
                <a:schemeClr val="accent2">
                  <a:lumMod val="75000"/>
                </a:schemeClr>
              </a:solidFill>
              <a:latin typeface="+mn-lt"/>
            </a:endParaRPr>
          </a:p>
        </p:txBody>
      </p:sp>
      <p:sp>
        <p:nvSpPr>
          <p:cNvPr id="17" name="TextBox 16">
            <a:extLst>
              <a:ext uri="{FF2B5EF4-FFF2-40B4-BE49-F238E27FC236}">
                <a16:creationId xmlns:a16="http://schemas.microsoft.com/office/drawing/2014/main" id="{0864853C-30B6-2440-8FB7-E43CFBEF050A}"/>
              </a:ext>
            </a:extLst>
          </p:cNvPr>
          <p:cNvSpPr txBox="1"/>
          <p:nvPr/>
        </p:nvSpPr>
        <p:spPr>
          <a:xfrm>
            <a:off x="7747939" y="9400077"/>
            <a:ext cx="5608823" cy="276999"/>
          </a:xfrm>
          <a:prstGeom prst="rect">
            <a:avLst/>
          </a:prstGeom>
          <a:noFill/>
        </p:spPr>
        <p:txBody>
          <a:bodyPr wrap="square" rtlCol="0">
            <a:spAutoFit/>
          </a:bodyPr>
          <a:lstStyle/>
          <a:p>
            <a:pPr algn="ctr"/>
            <a:r>
              <a:rPr lang="en-US" sz="1200" b="1" dirty="0"/>
              <a:t>Figure A.2: </a:t>
            </a:r>
            <a:r>
              <a:rPr lang="en-US" sz="1200" dirty="0"/>
              <a:t>Advanced Exercise Selected Project Overview – Understanding Project</a:t>
            </a:r>
          </a:p>
        </p:txBody>
      </p:sp>
      <p:sp>
        <p:nvSpPr>
          <p:cNvPr id="19" name="Google Shape;120;p54">
            <a:extLst>
              <a:ext uri="{FF2B5EF4-FFF2-40B4-BE49-F238E27FC236}">
                <a16:creationId xmlns:a16="http://schemas.microsoft.com/office/drawing/2014/main" id="{3E1BC6B1-B62A-5544-8041-54DCC62CFCB9}"/>
              </a:ext>
            </a:extLst>
          </p:cNvPr>
          <p:cNvSpPr txBox="1">
            <a:spLocks/>
          </p:cNvSpPr>
          <p:nvPr/>
        </p:nvSpPr>
        <p:spPr>
          <a:xfrm>
            <a:off x="1919035" y="5768326"/>
            <a:ext cx="8688275"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600" b="1" dirty="0">
                <a:solidFill>
                  <a:schemeClr val="accent2">
                    <a:lumMod val="75000"/>
                  </a:schemeClr>
                </a:solidFill>
                <a:latin typeface="+mn-lt"/>
                <a:ea typeface="Lustria"/>
                <a:cs typeface="Lustria"/>
                <a:sym typeface="Lustria"/>
              </a:rPr>
              <a:t>Step 2: Read &amp; understand the project </a:t>
            </a:r>
            <a:endParaRPr lang="en-US" sz="1600" b="1" dirty="0">
              <a:solidFill>
                <a:schemeClr val="accent2">
                  <a:lumMod val="75000"/>
                </a:schemeClr>
              </a:solidFill>
              <a:latin typeface="+mn-lt"/>
            </a:endParaRPr>
          </a:p>
        </p:txBody>
      </p:sp>
      <p:sp>
        <p:nvSpPr>
          <p:cNvPr id="22" name="TextBox 21">
            <a:extLst>
              <a:ext uri="{FF2B5EF4-FFF2-40B4-BE49-F238E27FC236}">
                <a16:creationId xmlns:a16="http://schemas.microsoft.com/office/drawing/2014/main" id="{31AB20B1-295C-5A47-9D3D-CE4C68391689}"/>
              </a:ext>
            </a:extLst>
          </p:cNvPr>
          <p:cNvSpPr txBox="1"/>
          <p:nvPr/>
        </p:nvSpPr>
        <p:spPr>
          <a:xfrm>
            <a:off x="3174919" y="1623755"/>
            <a:ext cx="4074967" cy="442674"/>
          </a:xfrm>
          <a:prstGeom prst="wedgeRoundRectCallout">
            <a:avLst>
              <a:gd name="adj1" fmla="val -54691"/>
              <a:gd name="adj2" fmla="val -8363"/>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I chose </a:t>
            </a:r>
            <a:r>
              <a:rPr lang="en-US" sz="1000" i="1" dirty="0"/>
              <a:t>Code Languages (Level 2) </a:t>
            </a:r>
            <a:r>
              <a:rPr lang="en-US" sz="1000" dirty="0"/>
              <a:t>because my targeted skill focuses on Arabic oral (verbal) and written communication for Grade 5 students.  </a:t>
            </a:r>
            <a:endParaRPr lang="en-US" sz="1000" strike="sngStrike" dirty="0"/>
          </a:p>
        </p:txBody>
      </p:sp>
      <p:sp>
        <p:nvSpPr>
          <p:cNvPr id="23" name="TextBox 22">
            <a:extLst>
              <a:ext uri="{FF2B5EF4-FFF2-40B4-BE49-F238E27FC236}">
                <a16:creationId xmlns:a16="http://schemas.microsoft.com/office/drawing/2014/main" id="{DFD30467-AE56-6148-856F-1B1C8BEE5D37}"/>
              </a:ext>
            </a:extLst>
          </p:cNvPr>
          <p:cNvSpPr txBox="1"/>
          <p:nvPr/>
        </p:nvSpPr>
        <p:spPr>
          <a:xfrm>
            <a:off x="3174919" y="2216564"/>
            <a:ext cx="4074967" cy="953453"/>
          </a:xfrm>
          <a:prstGeom prst="wedgeRoundRectCallout">
            <a:avLst>
              <a:gd name="adj1" fmla="val -56206"/>
              <a:gd name="adj2" fmla="val -38200"/>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I was excited about this project because right now there is a movement in Lebanon to make the spoken Lebanese dialect an official written language. Therefore, my students can relate to the activities included in this project. Resources and Guidance Required to conduct this project are suitable for my students and their context.</a:t>
            </a:r>
          </a:p>
        </p:txBody>
      </p:sp>
      <p:sp>
        <p:nvSpPr>
          <p:cNvPr id="24" name="TextBox 23">
            <a:extLst>
              <a:ext uri="{FF2B5EF4-FFF2-40B4-BE49-F238E27FC236}">
                <a16:creationId xmlns:a16="http://schemas.microsoft.com/office/drawing/2014/main" id="{2510D36A-B1DF-2745-BD7C-A27CB80F2343}"/>
              </a:ext>
            </a:extLst>
          </p:cNvPr>
          <p:cNvSpPr txBox="1"/>
          <p:nvPr/>
        </p:nvSpPr>
        <p:spPr>
          <a:xfrm>
            <a:off x="3107787" y="3320151"/>
            <a:ext cx="4142099" cy="1804749"/>
          </a:xfrm>
          <a:prstGeom prst="wedgeRoundRectCallout">
            <a:avLst>
              <a:gd name="adj1" fmla="val -54691"/>
              <a:gd name="adj2" fmla="val -47080"/>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You can check out my selected project, Figure A.1, here:</a:t>
            </a:r>
          </a:p>
          <a:p>
            <a:r>
              <a:rPr lang="en-US" sz="1000" dirty="0">
                <a:hlinkClick r:id="rId3" action="ppaction://hlinkfile"/>
              </a:rPr>
              <a:t>Click to Access PDF document: Extra Example </a:t>
            </a:r>
            <a:br>
              <a:rPr lang="en-US" sz="1000" dirty="0">
                <a:hlinkClick r:id="rId3" action="ppaction://hlinkfile"/>
              </a:rPr>
            </a:br>
            <a:r>
              <a:rPr lang="en-US" sz="1000" dirty="0">
                <a:hlinkClick r:id="rId3" action="ppaction://hlinkfile"/>
              </a:rPr>
              <a:t> Code Language 8-10 Level 2.</a:t>
            </a:r>
            <a:endParaRPr lang="en-US" sz="1000" dirty="0"/>
          </a:p>
          <a:p>
            <a:endParaRPr lang="en-US" sz="1000" dirty="0"/>
          </a:p>
          <a:p>
            <a:r>
              <a:rPr lang="en-US" sz="1000" dirty="0"/>
              <a:t>You can find (Extra Example – Code Languages 8-10 Level 2) in the “Extra Documents” folder</a:t>
            </a:r>
            <a:r>
              <a:rPr lang="en-US" sz="1000" i="1" dirty="0"/>
              <a:t>.</a:t>
            </a:r>
          </a:p>
          <a:p>
            <a:endParaRPr lang="en-US" sz="1000" dirty="0"/>
          </a:p>
          <a:p>
            <a:r>
              <a:rPr lang="en-US" sz="1000" dirty="0"/>
              <a:t>You can also directly find it on EAA IFERB web page: </a:t>
            </a:r>
          </a:p>
          <a:p>
            <a:r>
              <a:rPr lang="en-US" sz="1000" dirty="0">
                <a:hlinkClick r:id="rId4"/>
              </a:rPr>
              <a:t>https://resources.educationaboveall.org/sites/default/files/resources/attachments/2020-07/Code%20Languages%208-10%20Level%202.pdf</a:t>
            </a:r>
            <a:r>
              <a:rPr lang="en-US" sz="1000" dirty="0"/>
              <a:t> </a:t>
            </a:r>
          </a:p>
        </p:txBody>
      </p:sp>
      <p:sp>
        <p:nvSpPr>
          <p:cNvPr id="25" name="TextBox 24">
            <a:extLst>
              <a:ext uri="{FF2B5EF4-FFF2-40B4-BE49-F238E27FC236}">
                <a16:creationId xmlns:a16="http://schemas.microsoft.com/office/drawing/2014/main" id="{3CF497D0-ABA4-FD48-BE66-B2A77D5B2883}"/>
              </a:ext>
            </a:extLst>
          </p:cNvPr>
          <p:cNvSpPr txBox="1"/>
          <p:nvPr/>
        </p:nvSpPr>
        <p:spPr>
          <a:xfrm>
            <a:off x="3665377" y="7682035"/>
            <a:ext cx="3467100" cy="1413153"/>
          </a:xfrm>
          <a:prstGeom prst="wedgeRoundRectCallout">
            <a:avLst>
              <a:gd name="adj1" fmla="val -62400"/>
              <a:gd name="adj2" fmla="val -39435"/>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dirty="0"/>
              <a:t>I have identified some v</a:t>
            </a:r>
            <a:r>
              <a:rPr lang="x-none" sz="1100" dirty="0"/>
              <a:t>ocabulary</a:t>
            </a:r>
            <a:r>
              <a:rPr lang="en-US" sz="1100" dirty="0"/>
              <a:t> and concepts </a:t>
            </a:r>
            <a:r>
              <a:rPr lang="x-none" sz="1100" dirty="0"/>
              <a:t> that are important </a:t>
            </a:r>
            <a:r>
              <a:rPr lang="en-US" sz="1100" dirty="0"/>
              <a:t>for</a:t>
            </a:r>
            <a:r>
              <a:rPr lang="x-none" sz="1100" dirty="0"/>
              <a:t> </a:t>
            </a:r>
            <a:r>
              <a:rPr lang="en-US" sz="1100" dirty="0"/>
              <a:t>understanding the project. I made sure to find the meaning of the following words, which are highlighted in Figure A.2:</a:t>
            </a:r>
            <a:endParaRPr lang="x-none" sz="1100" dirty="0"/>
          </a:p>
          <a:p>
            <a:pPr marL="285750" indent="-285750">
              <a:buFontTx/>
              <a:buChar char="-"/>
            </a:pPr>
            <a:r>
              <a:rPr lang="en-US" sz="1100" dirty="0"/>
              <a:t>G</a:t>
            </a:r>
            <a:r>
              <a:rPr lang="x-none" sz="1100" dirty="0"/>
              <a:t>lyphs </a:t>
            </a:r>
            <a:endParaRPr lang="en-US" sz="1100" dirty="0"/>
          </a:p>
          <a:p>
            <a:pPr marL="285750" indent="-285750">
              <a:buFontTx/>
              <a:buChar char="-"/>
            </a:pPr>
            <a:r>
              <a:rPr lang="en-US" sz="1100" dirty="0"/>
              <a:t>A</a:t>
            </a:r>
            <a:r>
              <a:rPr lang="x-none" sz="1100" dirty="0"/>
              <a:t>uditory impairments </a:t>
            </a:r>
          </a:p>
          <a:p>
            <a:pPr marL="285750" indent="-285750">
              <a:buFontTx/>
              <a:buChar char="-"/>
            </a:pPr>
            <a:r>
              <a:rPr lang="en-US" sz="1100" dirty="0"/>
              <a:t>N</a:t>
            </a:r>
            <a:r>
              <a:rPr lang="x-none" sz="1100" dirty="0"/>
              <a:t>umerical patterns </a:t>
            </a:r>
          </a:p>
        </p:txBody>
      </p:sp>
      <p:sp>
        <p:nvSpPr>
          <p:cNvPr id="26" name="TextBox 25">
            <a:extLst>
              <a:ext uri="{FF2B5EF4-FFF2-40B4-BE49-F238E27FC236}">
                <a16:creationId xmlns:a16="http://schemas.microsoft.com/office/drawing/2014/main" id="{DD41EBB7-284D-AB46-931D-15560668EEDF}"/>
              </a:ext>
            </a:extLst>
          </p:cNvPr>
          <p:cNvSpPr txBox="1"/>
          <p:nvPr/>
        </p:nvSpPr>
        <p:spPr>
          <a:xfrm>
            <a:off x="3665377" y="6714747"/>
            <a:ext cx="3467100" cy="851297"/>
          </a:xfrm>
          <a:prstGeom prst="wedgeRoundRectCallout">
            <a:avLst>
              <a:gd name="adj1" fmla="val -63425"/>
              <a:gd name="adj2" fmla="val -9447"/>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dirty="0"/>
              <a:t>I carefully read the project brief for </a:t>
            </a:r>
            <a:r>
              <a:rPr lang="en-US" sz="1100" i="1" dirty="0"/>
              <a:t>Code Language, Figure A.2</a:t>
            </a:r>
            <a:r>
              <a:rPr lang="en-US" sz="1100" dirty="0"/>
              <a:t>. I also read the </a:t>
            </a:r>
            <a:r>
              <a:rPr lang="en-US" sz="1100" i="1" dirty="0"/>
              <a:t>Project Document </a:t>
            </a:r>
            <a:r>
              <a:rPr lang="en-US" sz="1100" dirty="0"/>
              <a:t>very carefully to make sure that I am familiar with all the concepts covered in the included activities. </a:t>
            </a:r>
            <a:endParaRPr lang="x-none" sz="1100" dirty="0"/>
          </a:p>
        </p:txBody>
      </p:sp>
      <p:pic>
        <p:nvPicPr>
          <p:cNvPr id="28" name="Picture 27" descr="A picture containing light&#10;&#10;Description automatically generated">
            <a:extLst>
              <a:ext uri="{FF2B5EF4-FFF2-40B4-BE49-F238E27FC236}">
                <a16:creationId xmlns:a16="http://schemas.microsoft.com/office/drawing/2014/main" id="{89E36250-4334-0844-AC3B-507D1B820F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1577" y="1712757"/>
            <a:ext cx="826563" cy="3025219"/>
          </a:xfrm>
          <a:prstGeom prst="rect">
            <a:avLst/>
          </a:prstGeom>
        </p:spPr>
      </p:pic>
      <p:pic>
        <p:nvPicPr>
          <p:cNvPr id="29" name="Picture 28">
            <a:extLst>
              <a:ext uri="{FF2B5EF4-FFF2-40B4-BE49-F238E27FC236}">
                <a16:creationId xmlns:a16="http://schemas.microsoft.com/office/drawing/2014/main" id="{5906EA7D-B2C5-0748-99C7-B6ED374B73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8431" y="6374117"/>
            <a:ext cx="930397" cy="3178169"/>
          </a:xfrm>
          <a:prstGeom prst="rect">
            <a:avLst/>
          </a:prstGeom>
        </p:spPr>
      </p:pic>
      <p:sp>
        <p:nvSpPr>
          <p:cNvPr id="20" name="TextBox 19">
            <a:extLst>
              <a:ext uri="{FF2B5EF4-FFF2-40B4-BE49-F238E27FC236}">
                <a16:creationId xmlns:a16="http://schemas.microsoft.com/office/drawing/2014/main" id="{DC810E1A-C632-4830-9633-1D650D8E0394}"/>
              </a:ext>
            </a:extLst>
          </p:cNvPr>
          <p:cNvSpPr txBox="1"/>
          <p:nvPr/>
        </p:nvSpPr>
        <p:spPr>
          <a:xfrm>
            <a:off x="12512204" y="9501836"/>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A</a:t>
            </a:r>
          </a:p>
        </p:txBody>
      </p:sp>
      <p:sp>
        <p:nvSpPr>
          <p:cNvPr id="21" name="Slide Number Placeholder 1">
            <a:extLst>
              <a:ext uri="{FF2B5EF4-FFF2-40B4-BE49-F238E27FC236}">
                <a16:creationId xmlns:a16="http://schemas.microsoft.com/office/drawing/2014/main" id="{C5143629-373C-40D6-8092-2943DFA9E1DD}"/>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52</a:t>
            </a:fld>
            <a:endParaRPr lang="en-US" dirty="0"/>
          </a:p>
        </p:txBody>
      </p:sp>
      <p:pic>
        <p:nvPicPr>
          <p:cNvPr id="35" name="Picture 34" descr="Graphical user interface, application, Word&#10;&#10;Description automatically generated">
            <a:extLst>
              <a:ext uri="{FF2B5EF4-FFF2-40B4-BE49-F238E27FC236}">
                <a16:creationId xmlns:a16="http://schemas.microsoft.com/office/drawing/2014/main" id="{4FCC4BCD-556D-4B61-90AA-8BC3C4DA9C8C}"/>
              </a:ext>
            </a:extLst>
          </p:cNvPr>
          <p:cNvPicPr>
            <a:picLocks noChangeAspect="1"/>
          </p:cNvPicPr>
          <p:nvPr/>
        </p:nvPicPr>
        <p:blipFill rotWithShape="1">
          <a:blip r:embed="rId7">
            <a:extLst>
              <a:ext uri="{28A0092B-C50C-407E-A947-70E740481C1C}">
                <a14:useLocalDpi xmlns:a14="http://schemas.microsoft.com/office/drawing/2010/main" val="0"/>
              </a:ext>
            </a:extLst>
          </a:blip>
          <a:srcRect l="28255" t="36283" r="23485" b="12817"/>
          <a:stretch/>
        </p:blipFill>
        <p:spPr>
          <a:xfrm>
            <a:off x="7957764" y="5882855"/>
            <a:ext cx="5295535" cy="3490569"/>
          </a:xfrm>
          <a:prstGeom prst="rect">
            <a:avLst/>
          </a:prstGeom>
          <a:ln>
            <a:noFill/>
          </a:ln>
          <a:effectLst>
            <a:outerShdw blurRad="292100" dist="139700" dir="2700000" sx="1000" sy="1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8">
            <p14:nvContentPartPr>
              <p14:cNvPr id="36" name="Ink 35">
                <a:extLst>
                  <a:ext uri="{FF2B5EF4-FFF2-40B4-BE49-F238E27FC236}">
                    <a16:creationId xmlns:a16="http://schemas.microsoft.com/office/drawing/2014/main" id="{716579B5-D2CC-472A-86D5-F94EF08993BE}"/>
                  </a:ext>
                </a:extLst>
              </p14:cNvPr>
              <p14:cNvContentPartPr/>
              <p14:nvPr/>
            </p14:nvContentPartPr>
            <p14:xfrm>
              <a:off x="10350628" y="6645647"/>
              <a:ext cx="349920" cy="57240"/>
            </p14:xfrm>
          </p:contentPart>
        </mc:Choice>
        <mc:Fallback xmlns="">
          <p:pic>
            <p:nvPicPr>
              <p:cNvPr id="36" name="Ink 35">
                <a:extLst>
                  <a:ext uri="{FF2B5EF4-FFF2-40B4-BE49-F238E27FC236}">
                    <a16:creationId xmlns:a16="http://schemas.microsoft.com/office/drawing/2014/main" id="{716579B5-D2CC-472A-86D5-F94EF08993BE}"/>
                  </a:ext>
                </a:extLst>
              </p:cNvPr>
              <p:cNvPicPr/>
              <p:nvPr/>
            </p:nvPicPr>
            <p:blipFill>
              <a:blip r:embed="rId9"/>
              <a:stretch>
                <a:fillRect/>
              </a:stretch>
            </p:blipFill>
            <p:spPr>
              <a:xfrm>
                <a:off x="10332628" y="6609647"/>
                <a:ext cx="38556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7" name="Ink 36">
                <a:extLst>
                  <a:ext uri="{FF2B5EF4-FFF2-40B4-BE49-F238E27FC236}">
                    <a16:creationId xmlns:a16="http://schemas.microsoft.com/office/drawing/2014/main" id="{D0C59C32-A237-41F0-B22E-F4A1D18DC939}"/>
                  </a:ext>
                </a:extLst>
              </p14:cNvPr>
              <p14:cNvContentPartPr/>
              <p14:nvPr/>
            </p14:nvContentPartPr>
            <p14:xfrm>
              <a:off x="11574268" y="8723927"/>
              <a:ext cx="461160" cy="360"/>
            </p14:xfrm>
          </p:contentPart>
        </mc:Choice>
        <mc:Fallback xmlns="">
          <p:pic>
            <p:nvPicPr>
              <p:cNvPr id="37" name="Ink 36">
                <a:extLst>
                  <a:ext uri="{FF2B5EF4-FFF2-40B4-BE49-F238E27FC236}">
                    <a16:creationId xmlns:a16="http://schemas.microsoft.com/office/drawing/2014/main" id="{D0C59C32-A237-41F0-B22E-F4A1D18DC939}"/>
                  </a:ext>
                </a:extLst>
              </p:cNvPr>
              <p:cNvPicPr/>
              <p:nvPr/>
            </p:nvPicPr>
            <p:blipFill>
              <a:blip r:embed="rId11"/>
              <a:stretch>
                <a:fillRect/>
              </a:stretch>
            </p:blipFill>
            <p:spPr>
              <a:xfrm>
                <a:off x="11556282" y="8687927"/>
                <a:ext cx="496772"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8" name="Ink 37">
                <a:extLst>
                  <a:ext uri="{FF2B5EF4-FFF2-40B4-BE49-F238E27FC236}">
                    <a16:creationId xmlns:a16="http://schemas.microsoft.com/office/drawing/2014/main" id="{C872781D-D2FE-4E39-85BE-568B5A000095}"/>
                  </a:ext>
                </a:extLst>
              </p14:cNvPr>
              <p14:cNvContentPartPr/>
              <p14:nvPr/>
            </p14:nvContentPartPr>
            <p14:xfrm>
              <a:off x="10307428" y="8733647"/>
              <a:ext cx="621360" cy="4320"/>
            </p14:xfrm>
          </p:contentPart>
        </mc:Choice>
        <mc:Fallback xmlns="">
          <p:pic>
            <p:nvPicPr>
              <p:cNvPr id="38" name="Ink 37">
                <a:extLst>
                  <a:ext uri="{FF2B5EF4-FFF2-40B4-BE49-F238E27FC236}">
                    <a16:creationId xmlns:a16="http://schemas.microsoft.com/office/drawing/2014/main" id="{C872781D-D2FE-4E39-85BE-568B5A000095}"/>
                  </a:ext>
                </a:extLst>
              </p:cNvPr>
              <p:cNvPicPr/>
              <p:nvPr/>
            </p:nvPicPr>
            <p:blipFill>
              <a:blip r:embed="rId13"/>
              <a:stretch>
                <a:fillRect/>
              </a:stretch>
            </p:blipFill>
            <p:spPr>
              <a:xfrm>
                <a:off x="10289428" y="8697647"/>
                <a:ext cx="65700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9" name="Ink 38">
                <a:extLst>
                  <a:ext uri="{FF2B5EF4-FFF2-40B4-BE49-F238E27FC236}">
                    <a16:creationId xmlns:a16="http://schemas.microsoft.com/office/drawing/2014/main" id="{FACD47B8-A736-40DC-9236-99D0342D0915}"/>
                  </a:ext>
                </a:extLst>
              </p14:cNvPr>
              <p14:cNvContentPartPr/>
              <p14:nvPr/>
            </p14:nvContentPartPr>
            <p14:xfrm>
              <a:off x="9559708" y="8550767"/>
              <a:ext cx="1002960" cy="69120"/>
            </p14:xfrm>
          </p:contentPart>
        </mc:Choice>
        <mc:Fallback xmlns="">
          <p:pic>
            <p:nvPicPr>
              <p:cNvPr id="39" name="Ink 38">
                <a:extLst>
                  <a:ext uri="{FF2B5EF4-FFF2-40B4-BE49-F238E27FC236}">
                    <a16:creationId xmlns:a16="http://schemas.microsoft.com/office/drawing/2014/main" id="{FACD47B8-A736-40DC-9236-99D0342D0915}"/>
                  </a:ext>
                </a:extLst>
              </p:cNvPr>
              <p:cNvPicPr/>
              <p:nvPr/>
            </p:nvPicPr>
            <p:blipFill>
              <a:blip r:embed="rId15"/>
              <a:stretch>
                <a:fillRect/>
              </a:stretch>
            </p:blipFill>
            <p:spPr>
              <a:xfrm>
                <a:off x="9541708" y="8514579"/>
                <a:ext cx="1038600" cy="141135"/>
              </a:xfrm>
              <a:prstGeom prst="rect">
                <a:avLst/>
              </a:prstGeom>
            </p:spPr>
          </p:pic>
        </mc:Fallback>
      </mc:AlternateContent>
      <p:sp>
        <p:nvSpPr>
          <p:cNvPr id="40" name="Rectangle 39">
            <a:extLst>
              <a:ext uri="{FF2B5EF4-FFF2-40B4-BE49-F238E27FC236}">
                <a16:creationId xmlns:a16="http://schemas.microsoft.com/office/drawing/2014/main" id="{776A0B6D-E4D1-40AE-B2A9-A0ACF8E97771}"/>
              </a:ext>
            </a:extLst>
          </p:cNvPr>
          <p:cNvSpPr/>
          <p:nvPr/>
        </p:nvSpPr>
        <p:spPr>
          <a:xfrm>
            <a:off x="7960097" y="5768326"/>
            <a:ext cx="5295535" cy="3631750"/>
          </a:xfrm>
          <a:prstGeom prst="rect">
            <a:avLst/>
          </a:prstGeom>
          <a:noFill/>
          <a:ln w="254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3524B477-78B8-43D0-A38A-C856ADB1968A}"/>
              </a:ext>
            </a:extLst>
          </p:cNvPr>
          <p:cNvGrpSpPr/>
          <p:nvPr/>
        </p:nvGrpSpPr>
        <p:grpSpPr>
          <a:xfrm>
            <a:off x="1902618" y="502647"/>
            <a:ext cx="2492543" cy="558955"/>
            <a:chOff x="4032316" y="5192161"/>
            <a:chExt cx="2492543" cy="558955"/>
          </a:xfrm>
        </p:grpSpPr>
        <p:sp>
          <p:nvSpPr>
            <p:cNvPr id="34" name="Title 1">
              <a:extLst>
                <a:ext uri="{FF2B5EF4-FFF2-40B4-BE49-F238E27FC236}">
                  <a16:creationId xmlns:a16="http://schemas.microsoft.com/office/drawing/2014/main" id="{B92F57A9-5211-487C-AB8A-C885B6962720}"/>
                </a:ext>
              </a:extLst>
            </p:cNvPr>
            <p:cNvSpPr txBox="1">
              <a:spLocks/>
            </p:cNvSpPr>
            <p:nvPr/>
          </p:nvSpPr>
          <p:spPr>
            <a:xfrm>
              <a:off x="4507009" y="5365635"/>
              <a:ext cx="2017850"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44C503"/>
                  </a:solidFill>
                </a:rPr>
                <a:t>Our Example: </a:t>
              </a:r>
            </a:p>
          </p:txBody>
        </p:sp>
        <p:pic>
          <p:nvPicPr>
            <p:cNvPr id="41" name="Graphic 40" descr="Artificial Intelligence with solid fill">
              <a:extLst>
                <a:ext uri="{FF2B5EF4-FFF2-40B4-BE49-F238E27FC236}">
                  <a16:creationId xmlns:a16="http://schemas.microsoft.com/office/drawing/2014/main" id="{EEEACB65-6E26-4240-9855-4D3AD8E33321}"/>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flipH="1">
              <a:off x="4032316" y="5192161"/>
              <a:ext cx="558955" cy="558955"/>
            </a:xfrm>
            <a:prstGeom prst="rect">
              <a:avLst/>
            </a:prstGeom>
          </p:spPr>
        </p:pic>
      </p:grpSp>
      <p:pic>
        <p:nvPicPr>
          <p:cNvPr id="31" name="Picture 30">
            <a:extLst>
              <a:ext uri="{FF2B5EF4-FFF2-40B4-BE49-F238E27FC236}">
                <a16:creationId xmlns:a16="http://schemas.microsoft.com/office/drawing/2014/main" id="{491F219E-4178-4C3A-B0F2-4FE423C9F05F}"/>
              </a:ext>
            </a:extLst>
          </p:cNvPr>
          <p:cNvPicPr>
            <a:picLocks noChangeAspect="1"/>
          </p:cNvPicPr>
          <p:nvPr/>
        </p:nvPicPr>
        <p:blipFill rotWithShape="1">
          <a:blip r:embed="rId2"/>
          <a:srcRect l="4662" t="20546" r="74688" b="35519"/>
          <a:stretch/>
        </p:blipFill>
        <p:spPr>
          <a:xfrm>
            <a:off x="11570096" y="2313988"/>
            <a:ext cx="1447962" cy="1732870"/>
          </a:xfrm>
          <a:prstGeom prst="rect">
            <a:avLst/>
          </a:prstGeom>
          <a:ln>
            <a:noFill/>
          </a:ln>
          <a:effectLst>
            <a:outerShdw blurRad="292100" dist="139700" dir="2700000" sx="1000" sy="1000" algn="tl" rotWithShape="0">
              <a:srgbClr val="333333">
                <a:alpha val="65000"/>
              </a:srgbClr>
            </a:outerShdw>
          </a:effectLst>
        </p:spPr>
      </p:pic>
    </p:spTree>
    <p:extLst>
      <p:ext uri="{BB962C8B-B14F-4D97-AF65-F5344CB8AC3E}">
        <p14:creationId xmlns:p14="http://schemas.microsoft.com/office/powerpoint/2010/main" val="38135303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A3A87041-0CA9-4FE9-8376-1A2DDA962BEC}"/>
              </a:ext>
            </a:extLst>
          </p:cNvPr>
          <p:cNvSpPr/>
          <p:nvPr/>
        </p:nvSpPr>
        <p:spPr>
          <a:xfrm>
            <a:off x="538163" y="5153497"/>
            <a:ext cx="12916580" cy="4511010"/>
          </a:xfrm>
          <a:prstGeom prst="rect">
            <a:avLst/>
          </a:prstGeom>
          <a:noFill/>
          <a:ln>
            <a:solidFill>
              <a:srgbClr val="F7F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1883549-FD58-40C0-8F31-BB5CE483E249}"/>
              </a:ext>
            </a:extLst>
          </p:cNvPr>
          <p:cNvSpPr/>
          <p:nvPr/>
        </p:nvSpPr>
        <p:spPr>
          <a:xfrm>
            <a:off x="6846330" y="7974651"/>
            <a:ext cx="6367808" cy="128846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Graphical user interface, text, application, Word&#10;&#10;Description automatically generated">
            <a:extLst>
              <a:ext uri="{FF2B5EF4-FFF2-40B4-BE49-F238E27FC236}">
                <a16:creationId xmlns:a16="http://schemas.microsoft.com/office/drawing/2014/main" id="{DAE8A7DF-E4F6-4CF8-A32E-9E0AD7DFCE92}"/>
              </a:ext>
            </a:extLst>
          </p:cNvPr>
          <p:cNvPicPr>
            <a:picLocks noChangeAspect="1"/>
          </p:cNvPicPr>
          <p:nvPr/>
        </p:nvPicPr>
        <p:blipFill rotWithShape="1">
          <a:blip r:embed="rId2">
            <a:extLst>
              <a:ext uri="{28A0092B-C50C-407E-A947-70E740481C1C}">
                <a14:useLocalDpi xmlns:a14="http://schemas.microsoft.com/office/drawing/2010/main" val="0"/>
              </a:ext>
            </a:extLst>
          </a:blip>
          <a:srcRect l="39517" t="41212" r="22727" b="32526"/>
          <a:stretch/>
        </p:blipFill>
        <p:spPr>
          <a:xfrm>
            <a:off x="8978914" y="828042"/>
            <a:ext cx="4266564" cy="1854852"/>
          </a:xfrm>
          <a:prstGeom prst="rect">
            <a:avLst/>
          </a:prstGeom>
          <a:ln>
            <a:noFill/>
          </a:ln>
          <a:effectLst>
            <a:outerShdw blurRad="292100" dist="139700" dir="2700000" sx="5000" sy="5000" algn="tl" rotWithShape="0">
              <a:srgbClr val="333333">
                <a:alpha val="65000"/>
              </a:srgbClr>
            </a:outerShdw>
          </a:effectLst>
        </p:spPr>
      </p:pic>
      <p:sp>
        <p:nvSpPr>
          <p:cNvPr id="13" name="TextBox 12">
            <a:extLst>
              <a:ext uri="{FF2B5EF4-FFF2-40B4-BE49-F238E27FC236}">
                <a16:creationId xmlns:a16="http://schemas.microsoft.com/office/drawing/2014/main" id="{B7D0CE88-5D74-4D01-BAF3-8B3C51D3E96C}"/>
              </a:ext>
            </a:extLst>
          </p:cNvPr>
          <p:cNvSpPr txBox="1"/>
          <p:nvPr/>
        </p:nvSpPr>
        <p:spPr>
          <a:xfrm>
            <a:off x="8978914" y="2651977"/>
            <a:ext cx="4266564" cy="261610"/>
          </a:xfrm>
          <a:prstGeom prst="rect">
            <a:avLst/>
          </a:prstGeom>
          <a:solidFill>
            <a:srgbClr val="E6E6E6"/>
          </a:solidFill>
          <a:ln>
            <a:solidFill>
              <a:srgbClr val="D9232D"/>
            </a:solidFill>
          </a:ln>
        </p:spPr>
        <p:txBody>
          <a:bodyPr wrap="square" rtlCol="0">
            <a:spAutoFit/>
          </a:bodyPr>
          <a:lstStyle/>
          <a:p>
            <a:r>
              <a:rPr lang="en-US" sz="1100" b="1" dirty="0">
                <a:solidFill>
                  <a:srgbClr val="C43E38"/>
                </a:solidFill>
              </a:rPr>
              <a:t>My Question: </a:t>
            </a:r>
            <a:r>
              <a:rPr lang="en-US" sz="1100" dirty="0"/>
              <a:t>Do my students know what</a:t>
            </a:r>
            <a:r>
              <a:rPr lang="x-none" sz="1100" dirty="0"/>
              <a:t> does </a:t>
            </a:r>
            <a:r>
              <a:rPr lang="en-US" sz="1100" dirty="0"/>
              <a:t>“</a:t>
            </a:r>
            <a:r>
              <a:rPr lang="x-none" sz="1100" dirty="0"/>
              <a:t>culture</a:t>
            </a:r>
            <a:r>
              <a:rPr lang="en-US" sz="1100" dirty="0"/>
              <a:t>”</a:t>
            </a:r>
            <a:r>
              <a:rPr lang="x-none" sz="1100" dirty="0"/>
              <a:t> mean?</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16C943C-7DC7-40C8-B186-29313EAA248A}"/>
                  </a:ext>
                </a:extLst>
              </p14:cNvPr>
              <p14:cNvContentPartPr/>
              <p14:nvPr/>
            </p14:nvContentPartPr>
            <p14:xfrm>
              <a:off x="11344826" y="1369075"/>
              <a:ext cx="258120" cy="49680"/>
            </p14:xfrm>
          </p:contentPart>
        </mc:Choice>
        <mc:Fallback xmlns="">
          <p:pic>
            <p:nvPicPr>
              <p:cNvPr id="2" name="Ink 1">
                <a:extLst>
                  <a:ext uri="{FF2B5EF4-FFF2-40B4-BE49-F238E27FC236}">
                    <a16:creationId xmlns:a16="http://schemas.microsoft.com/office/drawing/2014/main" id="{016C943C-7DC7-40C8-B186-29313EAA248A}"/>
                  </a:ext>
                </a:extLst>
              </p:cNvPr>
              <p:cNvPicPr/>
              <p:nvPr/>
            </p:nvPicPr>
            <p:blipFill>
              <a:blip r:embed="rId4"/>
              <a:stretch>
                <a:fillRect/>
              </a:stretch>
            </p:blipFill>
            <p:spPr>
              <a:xfrm>
                <a:off x="11326801" y="1332812"/>
                <a:ext cx="293810" cy="121843"/>
              </a:xfrm>
              <a:prstGeom prst="rect">
                <a:avLst/>
              </a:prstGeom>
            </p:spPr>
          </p:pic>
        </mc:Fallback>
      </mc:AlternateContent>
      <p:pic>
        <p:nvPicPr>
          <p:cNvPr id="18" name="Picture 17" descr="Graphical user interface, text, application, Word&#10;&#10;Description automatically generated">
            <a:extLst>
              <a:ext uri="{FF2B5EF4-FFF2-40B4-BE49-F238E27FC236}">
                <a16:creationId xmlns:a16="http://schemas.microsoft.com/office/drawing/2014/main" id="{7723A3A2-9919-4E53-9E87-B48338511FD6}"/>
              </a:ext>
            </a:extLst>
          </p:cNvPr>
          <p:cNvPicPr>
            <a:picLocks noChangeAspect="1"/>
          </p:cNvPicPr>
          <p:nvPr/>
        </p:nvPicPr>
        <p:blipFill rotWithShape="1">
          <a:blip r:embed="rId5">
            <a:extLst>
              <a:ext uri="{28A0092B-C50C-407E-A947-70E740481C1C}">
                <a14:useLocalDpi xmlns:a14="http://schemas.microsoft.com/office/drawing/2010/main" val="0"/>
              </a:ext>
            </a:extLst>
          </a:blip>
          <a:srcRect l="39345" t="37654" r="23407" b="50371"/>
          <a:stretch/>
        </p:blipFill>
        <p:spPr>
          <a:xfrm>
            <a:off x="9150374" y="3586608"/>
            <a:ext cx="4087102" cy="821293"/>
          </a:xfrm>
          <a:prstGeom prst="rect">
            <a:avLst/>
          </a:prstGeom>
          <a:ln>
            <a:noFill/>
          </a:ln>
          <a:effectLst>
            <a:outerShdw blurRad="292100" dist="139700" dir="2700000" sx="7000" sy="7000" algn="tl" rotWithShape="0">
              <a:srgbClr val="333333">
                <a:alpha val="65000"/>
              </a:srgbClr>
            </a:outerShdw>
          </a:effectLst>
        </p:spPr>
      </p:pic>
      <p:sp>
        <p:nvSpPr>
          <p:cNvPr id="19" name="TextBox 18">
            <a:extLst>
              <a:ext uri="{FF2B5EF4-FFF2-40B4-BE49-F238E27FC236}">
                <a16:creationId xmlns:a16="http://schemas.microsoft.com/office/drawing/2014/main" id="{7282BA72-B5A0-4B21-9227-3E9C2EEBE59B}"/>
              </a:ext>
            </a:extLst>
          </p:cNvPr>
          <p:cNvSpPr txBox="1"/>
          <p:nvPr/>
        </p:nvSpPr>
        <p:spPr>
          <a:xfrm>
            <a:off x="8978913" y="4414751"/>
            <a:ext cx="4258563" cy="261610"/>
          </a:xfrm>
          <a:prstGeom prst="rect">
            <a:avLst/>
          </a:prstGeom>
          <a:solidFill>
            <a:srgbClr val="E6E6E6"/>
          </a:solidFill>
          <a:ln>
            <a:solidFill>
              <a:srgbClr val="D9232D"/>
            </a:solidFill>
          </a:ln>
        </p:spPr>
        <p:txBody>
          <a:bodyPr wrap="square" rtlCol="0">
            <a:spAutoFit/>
          </a:bodyPr>
          <a:lstStyle/>
          <a:p>
            <a:r>
              <a:rPr lang="en-US" sz="1100" b="1" dirty="0">
                <a:solidFill>
                  <a:srgbClr val="C43E38"/>
                </a:solidFill>
              </a:rPr>
              <a:t>My Question: </a:t>
            </a:r>
            <a:r>
              <a:rPr lang="x-none" sz="1100" dirty="0"/>
              <a:t>Do</a:t>
            </a:r>
            <a:r>
              <a:rPr lang="en-US" sz="1100" dirty="0"/>
              <a:t> my</a:t>
            </a:r>
            <a:r>
              <a:rPr lang="x-none" sz="1100" dirty="0"/>
              <a:t> students know about sign language? </a:t>
            </a:r>
          </a:p>
        </p:txBody>
      </p:sp>
      <p:sp>
        <p:nvSpPr>
          <p:cNvPr id="33" name="TextBox 32">
            <a:extLst>
              <a:ext uri="{FF2B5EF4-FFF2-40B4-BE49-F238E27FC236}">
                <a16:creationId xmlns:a16="http://schemas.microsoft.com/office/drawing/2014/main" id="{8C431A2B-AEA8-45A1-8A49-5F70FC00DF3B}"/>
              </a:ext>
            </a:extLst>
          </p:cNvPr>
          <p:cNvSpPr txBox="1"/>
          <p:nvPr/>
        </p:nvSpPr>
        <p:spPr>
          <a:xfrm>
            <a:off x="8975246" y="2891389"/>
            <a:ext cx="4273900" cy="246221"/>
          </a:xfrm>
          <a:prstGeom prst="rect">
            <a:avLst/>
          </a:prstGeom>
          <a:noFill/>
        </p:spPr>
        <p:txBody>
          <a:bodyPr wrap="square" rtlCol="0">
            <a:spAutoFit/>
          </a:bodyPr>
          <a:lstStyle/>
          <a:p>
            <a:pPr algn="ctr"/>
            <a:r>
              <a:rPr lang="en-US" sz="1000" b="1" dirty="0"/>
              <a:t>Figure A. 4: </a:t>
            </a:r>
            <a:r>
              <a:rPr lang="en-US" sz="1000" dirty="0"/>
              <a:t>Assessing Students’ Previous Learning - Example B</a:t>
            </a:r>
          </a:p>
        </p:txBody>
      </p:sp>
      <p:sp>
        <p:nvSpPr>
          <p:cNvPr id="34" name="TextBox 33">
            <a:extLst>
              <a:ext uri="{FF2B5EF4-FFF2-40B4-BE49-F238E27FC236}">
                <a16:creationId xmlns:a16="http://schemas.microsoft.com/office/drawing/2014/main" id="{31C9B3DC-4554-43FC-8B31-09B180B51E13}"/>
              </a:ext>
            </a:extLst>
          </p:cNvPr>
          <p:cNvSpPr txBox="1"/>
          <p:nvPr/>
        </p:nvSpPr>
        <p:spPr>
          <a:xfrm>
            <a:off x="8975247" y="4696018"/>
            <a:ext cx="4250560" cy="246221"/>
          </a:xfrm>
          <a:prstGeom prst="rect">
            <a:avLst/>
          </a:prstGeom>
          <a:noFill/>
        </p:spPr>
        <p:txBody>
          <a:bodyPr wrap="square" rtlCol="0">
            <a:spAutoFit/>
          </a:bodyPr>
          <a:lstStyle/>
          <a:p>
            <a:pPr algn="ctr"/>
            <a:r>
              <a:rPr lang="en-US" sz="1000" b="1" dirty="0"/>
              <a:t>Figure A.5: </a:t>
            </a:r>
            <a:r>
              <a:rPr lang="en-US" sz="1000" dirty="0"/>
              <a:t>Assessing Students’ Previous Learning - Example BC</a:t>
            </a:r>
          </a:p>
        </p:txBody>
      </p:sp>
      <p:sp>
        <p:nvSpPr>
          <p:cNvPr id="23" name="Title 1">
            <a:extLst>
              <a:ext uri="{FF2B5EF4-FFF2-40B4-BE49-F238E27FC236}">
                <a16:creationId xmlns:a16="http://schemas.microsoft.com/office/drawing/2014/main" id="{88E25F40-A1B3-4F4D-A0E0-8B86EB691725}"/>
              </a:ext>
            </a:extLst>
          </p:cNvPr>
          <p:cNvSpPr txBox="1">
            <a:spLocks/>
          </p:cNvSpPr>
          <p:nvPr/>
        </p:nvSpPr>
        <p:spPr>
          <a:xfrm>
            <a:off x="2076807" y="176271"/>
            <a:ext cx="10515600"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chemeClr val="tx1">
                    <a:lumMod val="75000"/>
                    <a:lumOff val="25000"/>
                  </a:schemeClr>
                </a:solidFill>
                <a:latin typeface="+mn-lt"/>
              </a:rPr>
              <a:t>A.8. Extra Example for Project Selection &amp; Contextualization (2/4)</a:t>
            </a:r>
          </a:p>
        </p:txBody>
      </p:sp>
      <p:sp>
        <p:nvSpPr>
          <p:cNvPr id="25" name="Google Shape;120;p54">
            <a:extLst>
              <a:ext uri="{FF2B5EF4-FFF2-40B4-BE49-F238E27FC236}">
                <a16:creationId xmlns:a16="http://schemas.microsoft.com/office/drawing/2014/main" id="{1198FAE0-4C44-4861-8827-891BDC58295D}"/>
              </a:ext>
            </a:extLst>
          </p:cNvPr>
          <p:cNvSpPr txBox="1">
            <a:spLocks/>
          </p:cNvSpPr>
          <p:nvPr/>
        </p:nvSpPr>
        <p:spPr>
          <a:xfrm>
            <a:off x="2076807" y="536937"/>
            <a:ext cx="8688275"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600" b="1" dirty="0">
                <a:solidFill>
                  <a:schemeClr val="accent2">
                    <a:lumMod val="75000"/>
                  </a:schemeClr>
                </a:solidFill>
                <a:latin typeface="+mn-lt"/>
                <a:ea typeface="Lustria"/>
                <a:cs typeface="Lustria"/>
                <a:sym typeface="Lustria"/>
              </a:rPr>
              <a:t>Step 3: Assess students’ previous learning</a:t>
            </a:r>
          </a:p>
        </p:txBody>
      </p:sp>
      <p:sp>
        <p:nvSpPr>
          <p:cNvPr id="28" name="TextBox 27">
            <a:extLst>
              <a:ext uri="{FF2B5EF4-FFF2-40B4-BE49-F238E27FC236}">
                <a16:creationId xmlns:a16="http://schemas.microsoft.com/office/drawing/2014/main" id="{09FE29CC-43A8-4539-86A8-F189A1072DF1}"/>
              </a:ext>
            </a:extLst>
          </p:cNvPr>
          <p:cNvSpPr txBox="1"/>
          <p:nvPr/>
        </p:nvSpPr>
        <p:spPr>
          <a:xfrm>
            <a:off x="8978913" y="3377022"/>
            <a:ext cx="4258563" cy="261610"/>
          </a:xfrm>
          <a:prstGeom prst="rect">
            <a:avLst/>
          </a:prstGeom>
          <a:solidFill>
            <a:schemeClr val="bg1"/>
          </a:solidFill>
          <a:ln>
            <a:solidFill>
              <a:srgbClr val="D9232D"/>
            </a:solidFill>
          </a:ln>
        </p:spPr>
        <p:txBody>
          <a:bodyPr wrap="square" rtlCol="0">
            <a:spAutoFit/>
          </a:bodyPr>
          <a:lstStyle/>
          <a:p>
            <a:r>
              <a:rPr lang="en-US" sz="1100" b="1" dirty="0">
                <a:solidFill>
                  <a:srgbClr val="C43E38"/>
                </a:solidFill>
              </a:rPr>
              <a:t>Activity from </a:t>
            </a:r>
            <a:r>
              <a:rPr lang="en-US" sz="1100" b="1" i="1" dirty="0">
                <a:solidFill>
                  <a:srgbClr val="C43E38"/>
                </a:solidFill>
              </a:rPr>
              <a:t>Project Document:</a:t>
            </a:r>
            <a:endParaRPr lang="x-none" sz="1100" dirty="0">
              <a:solidFill>
                <a:srgbClr val="C43E38"/>
              </a:solidFill>
            </a:endParaRPr>
          </a:p>
        </p:txBody>
      </p:sp>
      <p:sp>
        <p:nvSpPr>
          <p:cNvPr id="35" name="TextBox 34">
            <a:extLst>
              <a:ext uri="{FF2B5EF4-FFF2-40B4-BE49-F238E27FC236}">
                <a16:creationId xmlns:a16="http://schemas.microsoft.com/office/drawing/2014/main" id="{57277E3C-DFCF-42FE-9097-F75109603952}"/>
              </a:ext>
            </a:extLst>
          </p:cNvPr>
          <p:cNvSpPr txBox="1"/>
          <p:nvPr/>
        </p:nvSpPr>
        <p:spPr>
          <a:xfrm>
            <a:off x="8970913" y="733057"/>
            <a:ext cx="4266564" cy="261610"/>
          </a:xfrm>
          <a:prstGeom prst="rect">
            <a:avLst/>
          </a:prstGeom>
          <a:solidFill>
            <a:schemeClr val="bg1"/>
          </a:solidFill>
          <a:ln>
            <a:solidFill>
              <a:srgbClr val="D9232D"/>
            </a:solidFill>
          </a:ln>
        </p:spPr>
        <p:txBody>
          <a:bodyPr wrap="square" rtlCol="0">
            <a:spAutoFit/>
          </a:bodyPr>
          <a:lstStyle/>
          <a:p>
            <a:r>
              <a:rPr lang="en-US" sz="1100" b="1" dirty="0">
                <a:solidFill>
                  <a:srgbClr val="C43E38"/>
                </a:solidFill>
              </a:rPr>
              <a:t>Activity from </a:t>
            </a:r>
            <a:r>
              <a:rPr lang="en-US" sz="1100" b="1" i="1" dirty="0">
                <a:solidFill>
                  <a:srgbClr val="C43E38"/>
                </a:solidFill>
              </a:rPr>
              <a:t>Project Document:</a:t>
            </a:r>
            <a:endParaRPr lang="x-none" sz="1100" dirty="0">
              <a:solidFill>
                <a:srgbClr val="C43E38"/>
              </a:solidFill>
            </a:endParaRPr>
          </a:p>
        </p:txBody>
      </p:sp>
      <p:sp>
        <p:nvSpPr>
          <p:cNvPr id="37" name="Rectangle 36">
            <a:extLst>
              <a:ext uri="{FF2B5EF4-FFF2-40B4-BE49-F238E27FC236}">
                <a16:creationId xmlns:a16="http://schemas.microsoft.com/office/drawing/2014/main" id="{781A6CC5-0F5A-488C-97E4-C9AF0DD4F140}"/>
              </a:ext>
            </a:extLst>
          </p:cNvPr>
          <p:cNvSpPr/>
          <p:nvPr/>
        </p:nvSpPr>
        <p:spPr>
          <a:xfrm>
            <a:off x="8978915" y="742582"/>
            <a:ext cx="4270231" cy="2186458"/>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8" name="Rectangle 37">
            <a:extLst>
              <a:ext uri="{FF2B5EF4-FFF2-40B4-BE49-F238E27FC236}">
                <a16:creationId xmlns:a16="http://schemas.microsoft.com/office/drawing/2014/main" id="{41453FE9-95E5-4453-9D4A-7E452261C652}"/>
              </a:ext>
            </a:extLst>
          </p:cNvPr>
          <p:cNvSpPr/>
          <p:nvPr/>
        </p:nvSpPr>
        <p:spPr>
          <a:xfrm>
            <a:off x="8978914" y="3377022"/>
            <a:ext cx="4258563" cy="1314728"/>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1" name="Rectangle 30">
            <a:extLst>
              <a:ext uri="{FF2B5EF4-FFF2-40B4-BE49-F238E27FC236}">
                <a16:creationId xmlns:a16="http://schemas.microsoft.com/office/drawing/2014/main" id="{1D3DA57C-B40E-6D48-91F2-6173EE99132B}"/>
              </a:ext>
            </a:extLst>
          </p:cNvPr>
          <p:cNvSpPr/>
          <p:nvPr/>
        </p:nvSpPr>
        <p:spPr>
          <a:xfrm>
            <a:off x="457809" y="529077"/>
            <a:ext cx="12996933" cy="4511010"/>
          </a:xfrm>
          <a:prstGeom prst="rect">
            <a:avLst/>
          </a:prstGeom>
          <a:noFill/>
          <a:ln>
            <a:solidFill>
              <a:srgbClr val="F7F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12C1D699-4822-554D-8045-4BF3C7D0D0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3614" y="1188351"/>
            <a:ext cx="930397" cy="3178169"/>
          </a:xfrm>
          <a:prstGeom prst="rect">
            <a:avLst/>
          </a:prstGeom>
        </p:spPr>
      </p:pic>
      <mc:AlternateContent xmlns:mc="http://schemas.openxmlformats.org/markup-compatibility/2006" xmlns:p14="http://schemas.microsoft.com/office/powerpoint/2010/main">
        <mc:Choice Requires="p14">
          <p:contentPart p14:bwMode="auto" r:id="rId7">
            <p14:nvContentPartPr>
              <p14:cNvPr id="44" name="Ink 43">
                <a:extLst>
                  <a:ext uri="{FF2B5EF4-FFF2-40B4-BE49-F238E27FC236}">
                    <a16:creationId xmlns:a16="http://schemas.microsoft.com/office/drawing/2014/main" id="{0BBAD246-C893-4F3C-A910-4EB210ED5ADA}"/>
                  </a:ext>
                </a:extLst>
              </p14:cNvPr>
              <p14:cNvContentPartPr/>
              <p14:nvPr/>
            </p14:nvContentPartPr>
            <p14:xfrm>
              <a:off x="5782471" y="2449060"/>
              <a:ext cx="1080000" cy="81767"/>
            </p14:xfrm>
          </p:contentPart>
        </mc:Choice>
        <mc:Fallback xmlns="">
          <p:pic>
            <p:nvPicPr>
              <p:cNvPr id="44" name="Ink 43">
                <a:extLst>
                  <a:ext uri="{FF2B5EF4-FFF2-40B4-BE49-F238E27FC236}">
                    <a16:creationId xmlns:a16="http://schemas.microsoft.com/office/drawing/2014/main" id="{0BBAD246-C893-4F3C-A910-4EB210ED5ADA}"/>
                  </a:ext>
                </a:extLst>
              </p:cNvPr>
              <p:cNvPicPr/>
              <p:nvPr/>
            </p:nvPicPr>
            <p:blipFill>
              <a:blip r:embed="rId8"/>
              <a:stretch>
                <a:fillRect/>
              </a:stretch>
            </p:blipFill>
            <p:spPr>
              <a:xfrm>
                <a:off x="5764471" y="2412880"/>
                <a:ext cx="1115640" cy="153765"/>
              </a:xfrm>
              <a:prstGeom prst="rect">
                <a:avLst/>
              </a:prstGeom>
            </p:spPr>
          </p:pic>
        </mc:Fallback>
      </mc:AlternateContent>
      <p:grpSp>
        <p:nvGrpSpPr>
          <p:cNvPr id="7" name="Group 6">
            <a:extLst>
              <a:ext uri="{FF2B5EF4-FFF2-40B4-BE49-F238E27FC236}">
                <a16:creationId xmlns:a16="http://schemas.microsoft.com/office/drawing/2014/main" id="{54FFDEAF-A46A-4746-B5D2-498F715BE3FF}"/>
              </a:ext>
            </a:extLst>
          </p:cNvPr>
          <p:cNvGrpSpPr/>
          <p:nvPr/>
        </p:nvGrpSpPr>
        <p:grpSpPr>
          <a:xfrm>
            <a:off x="4450235" y="2185175"/>
            <a:ext cx="4335344" cy="2753261"/>
            <a:chOff x="3913695" y="682564"/>
            <a:chExt cx="4335344" cy="2753261"/>
          </a:xfrm>
        </p:grpSpPr>
        <p:grpSp>
          <p:nvGrpSpPr>
            <p:cNvPr id="4" name="Group 3">
              <a:extLst>
                <a:ext uri="{FF2B5EF4-FFF2-40B4-BE49-F238E27FC236}">
                  <a16:creationId xmlns:a16="http://schemas.microsoft.com/office/drawing/2014/main" id="{7FBD272A-F3DB-074D-8E78-3402B2B78549}"/>
                </a:ext>
              </a:extLst>
            </p:cNvPr>
            <p:cNvGrpSpPr/>
            <p:nvPr/>
          </p:nvGrpSpPr>
          <p:grpSpPr>
            <a:xfrm>
              <a:off x="3913695" y="774252"/>
              <a:ext cx="4335344" cy="2661573"/>
              <a:chOff x="3913695" y="774252"/>
              <a:chExt cx="4335344" cy="2661573"/>
            </a:xfrm>
          </p:grpSpPr>
          <p:pic>
            <p:nvPicPr>
              <p:cNvPr id="40" name="Picture 39" descr="Graphical user interface, text, application, Word&#10;&#10;Description automatically generated">
                <a:extLst>
                  <a:ext uri="{FF2B5EF4-FFF2-40B4-BE49-F238E27FC236}">
                    <a16:creationId xmlns:a16="http://schemas.microsoft.com/office/drawing/2014/main" id="{B38D71FA-93F9-4BDB-80CA-D1F213DFD8FC}"/>
                  </a:ext>
                </a:extLst>
              </p:cNvPr>
              <p:cNvPicPr>
                <a:picLocks noChangeAspect="1"/>
              </p:cNvPicPr>
              <p:nvPr/>
            </p:nvPicPr>
            <p:blipFill rotWithShape="1">
              <a:blip r:embed="rId9">
                <a:extLst>
                  <a:ext uri="{28A0092B-C50C-407E-A947-70E740481C1C}">
                    <a14:useLocalDpi xmlns:a14="http://schemas.microsoft.com/office/drawing/2010/main" val="0"/>
                  </a:ext>
                </a:extLst>
              </a:blip>
              <a:srcRect l="26010" t="31111" r="23232" b="30909"/>
              <a:stretch/>
            </p:blipFill>
            <p:spPr>
              <a:xfrm>
                <a:off x="3913695" y="774252"/>
                <a:ext cx="4270232" cy="1997024"/>
              </a:xfrm>
              <a:prstGeom prst="rect">
                <a:avLst/>
              </a:prstGeom>
              <a:ln>
                <a:noFill/>
              </a:ln>
              <a:effectLst>
                <a:outerShdw blurRad="292100" dist="139700" dir="2700000" sx="1000" sy="1000" algn="tl" rotWithShape="0">
                  <a:srgbClr val="333333">
                    <a:alpha val="65000"/>
                  </a:srgbClr>
                </a:outerShdw>
              </a:effectLst>
            </p:spPr>
          </p:pic>
          <p:sp>
            <p:nvSpPr>
              <p:cNvPr id="41" name="TextBox 40">
                <a:extLst>
                  <a:ext uri="{FF2B5EF4-FFF2-40B4-BE49-F238E27FC236}">
                    <a16:creationId xmlns:a16="http://schemas.microsoft.com/office/drawing/2014/main" id="{EF56012A-4B1B-44C7-8A68-B373A802C195}"/>
                  </a:ext>
                </a:extLst>
              </p:cNvPr>
              <p:cNvSpPr txBox="1"/>
              <p:nvPr/>
            </p:nvSpPr>
            <p:spPr>
              <a:xfrm>
                <a:off x="3960227" y="2595293"/>
                <a:ext cx="4266564" cy="600164"/>
              </a:xfrm>
              <a:prstGeom prst="rect">
                <a:avLst/>
              </a:prstGeom>
              <a:solidFill>
                <a:srgbClr val="E6E6E6"/>
              </a:solidFill>
              <a:ln>
                <a:solidFill>
                  <a:srgbClr val="D9232D"/>
                </a:solidFill>
              </a:ln>
            </p:spPr>
            <p:txBody>
              <a:bodyPr wrap="square" rtlCol="0">
                <a:spAutoFit/>
              </a:bodyPr>
              <a:lstStyle/>
              <a:p>
                <a:r>
                  <a:rPr lang="en-US" sz="1100" b="1" dirty="0">
                    <a:solidFill>
                      <a:srgbClr val="C43E38"/>
                    </a:solidFill>
                  </a:rPr>
                  <a:t>My Questions:</a:t>
                </a:r>
              </a:p>
              <a:p>
                <a:r>
                  <a:rPr lang="x-none" sz="1100" dirty="0"/>
                  <a:t>How many languages do </a:t>
                </a:r>
                <a:r>
                  <a:rPr lang="en-US" sz="1100" dirty="0"/>
                  <a:t>my</a:t>
                </a:r>
                <a:r>
                  <a:rPr lang="x-none" sz="1100" dirty="0"/>
                  <a:t> students know?</a:t>
                </a:r>
              </a:p>
              <a:p>
                <a:r>
                  <a:rPr lang="x-none" sz="1100" dirty="0"/>
                  <a:t>Do they know how to write these languages or only </a:t>
                </a:r>
                <a:r>
                  <a:rPr lang="en-US" sz="1100" dirty="0"/>
                  <a:t>speak them</a:t>
                </a:r>
                <a:r>
                  <a:rPr lang="x-none" sz="1100" dirty="0"/>
                  <a:t>? </a:t>
                </a:r>
              </a:p>
            </p:txBody>
          </p:sp>
          <p:sp>
            <p:nvSpPr>
              <p:cNvPr id="45" name="TextBox 44">
                <a:extLst>
                  <a:ext uri="{FF2B5EF4-FFF2-40B4-BE49-F238E27FC236}">
                    <a16:creationId xmlns:a16="http://schemas.microsoft.com/office/drawing/2014/main" id="{A08AD767-E678-4FDC-88B9-5258D24DC1A1}"/>
                  </a:ext>
                </a:extLst>
              </p:cNvPr>
              <p:cNvSpPr txBox="1"/>
              <p:nvPr/>
            </p:nvSpPr>
            <p:spPr>
              <a:xfrm>
                <a:off x="3982475" y="3181909"/>
                <a:ext cx="4266564" cy="253916"/>
              </a:xfrm>
              <a:prstGeom prst="rect">
                <a:avLst/>
              </a:prstGeom>
              <a:noFill/>
            </p:spPr>
            <p:txBody>
              <a:bodyPr wrap="square" rtlCol="0">
                <a:spAutoFit/>
              </a:bodyPr>
              <a:lstStyle/>
              <a:p>
                <a:pPr algn="ctr"/>
                <a:r>
                  <a:rPr lang="en-US" sz="1000" b="1" dirty="0"/>
                  <a:t>Figure A.3: </a:t>
                </a:r>
                <a:r>
                  <a:rPr lang="en-US" sz="1000" dirty="0"/>
                  <a:t>Assessing Students’ Previous Learning - Example A</a:t>
                </a:r>
              </a:p>
            </p:txBody>
          </p:sp>
        </p:grpSp>
        <p:grpSp>
          <p:nvGrpSpPr>
            <p:cNvPr id="5" name="Group 4">
              <a:extLst>
                <a:ext uri="{FF2B5EF4-FFF2-40B4-BE49-F238E27FC236}">
                  <a16:creationId xmlns:a16="http://schemas.microsoft.com/office/drawing/2014/main" id="{6E26EF3B-80A3-9C41-9108-B837E129F4FA}"/>
                </a:ext>
              </a:extLst>
            </p:cNvPr>
            <p:cNvGrpSpPr/>
            <p:nvPr/>
          </p:nvGrpSpPr>
          <p:grpSpPr>
            <a:xfrm>
              <a:off x="3972295" y="682564"/>
              <a:ext cx="4270232" cy="2508427"/>
              <a:chOff x="3972295" y="682564"/>
              <a:chExt cx="4270232" cy="2508427"/>
            </a:xfrm>
          </p:grpSpPr>
          <p:sp>
            <p:nvSpPr>
              <p:cNvPr id="46" name="TextBox 45">
                <a:extLst>
                  <a:ext uri="{FF2B5EF4-FFF2-40B4-BE49-F238E27FC236}">
                    <a16:creationId xmlns:a16="http://schemas.microsoft.com/office/drawing/2014/main" id="{3E8FE653-8D08-4759-AB30-CAED6B1CA0A2}"/>
                  </a:ext>
                </a:extLst>
              </p:cNvPr>
              <p:cNvSpPr txBox="1"/>
              <p:nvPr/>
            </p:nvSpPr>
            <p:spPr>
              <a:xfrm>
                <a:off x="3972295" y="682565"/>
                <a:ext cx="4266564" cy="261610"/>
              </a:xfrm>
              <a:prstGeom prst="rect">
                <a:avLst/>
              </a:prstGeom>
              <a:solidFill>
                <a:schemeClr val="bg1"/>
              </a:solidFill>
              <a:ln>
                <a:solidFill>
                  <a:srgbClr val="D9232D"/>
                </a:solidFill>
              </a:ln>
            </p:spPr>
            <p:txBody>
              <a:bodyPr wrap="square" rtlCol="0">
                <a:spAutoFit/>
              </a:bodyPr>
              <a:lstStyle/>
              <a:p>
                <a:r>
                  <a:rPr lang="en-US" sz="1100" b="1" dirty="0">
                    <a:solidFill>
                      <a:srgbClr val="C43E38"/>
                    </a:solidFill>
                  </a:rPr>
                  <a:t>Activity from </a:t>
                </a:r>
                <a:r>
                  <a:rPr lang="en-US" sz="1100" b="1" i="1" dirty="0">
                    <a:solidFill>
                      <a:srgbClr val="C43E38"/>
                    </a:solidFill>
                  </a:rPr>
                  <a:t>Project Document:</a:t>
                </a:r>
                <a:endParaRPr lang="x-none" sz="1100" dirty="0">
                  <a:solidFill>
                    <a:srgbClr val="C43E38"/>
                  </a:solidFill>
                </a:endParaRPr>
              </a:p>
            </p:txBody>
          </p:sp>
          <p:sp>
            <p:nvSpPr>
              <p:cNvPr id="47" name="Rectangle 46">
                <a:extLst>
                  <a:ext uri="{FF2B5EF4-FFF2-40B4-BE49-F238E27FC236}">
                    <a16:creationId xmlns:a16="http://schemas.microsoft.com/office/drawing/2014/main" id="{E263CC81-D692-4540-8A87-F865F81FAFBF}"/>
                  </a:ext>
                </a:extLst>
              </p:cNvPr>
              <p:cNvSpPr/>
              <p:nvPr/>
            </p:nvSpPr>
            <p:spPr>
              <a:xfrm>
                <a:off x="3972296" y="682564"/>
                <a:ext cx="4270231" cy="2508427"/>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sp>
        <p:nvSpPr>
          <p:cNvPr id="52" name="Google Shape;120;p54">
            <a:extLst>
              <a:ext uri="{FF2B5EF4-FFF2-40B4-BE49-F238E27FC236}">
                <a16:creationId xmlns:a16="http://schemas.microsoft.com/office/drawing/2014/main" id="{8D289871-90AA-4C01-BCFC-C5856CD2171E}"/>
              </a:ext>
            </a:extLst>
          </p:cNvPr>
          <p:cNvSpPr txBox="1">
            <a:spLocks/>
          </p:cNvSpPr>
          <p:nvPr/>
        </p:nvSpPr>
        <p:spPr>
          <a:xfrm>
            <a:off x="2076807" y="5159761"/>
            <a:ext cx="8688275"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600" b="1" dirty="0">
                <a:solidFill>
                  <a:schemeClr val="accent2">
                    <a:lumMod val="75000"/>
                  </a:schemeClr>
                </a:solidFill>
                <a:latin typeface="+mn-lt"/>
                <a:sym typeface="Lustria"/>
              </a:rPr>
              <a:t>Step 4: Make project relevant to your students</a:t>
            </a:r>
            <a:endParaRPr lang="en-US" sz="1600" b="1" dirty="0">
              <a:solidFill>
                <a:schemeClr val="accent2">
                  <a:lumMod val="75000"/>
                </a:schemeClr>
              </a:solidFill>
              <a:latin typeface="+mn-lt"/>
            </a:endParaRPr>
          </a:p>
        </p:txBody>
      </p:sp>
      <p:pic>
        <p:nvPicPr>
          <p:cNvPr id="53" name="Picture 52" descr="A picture containing light&#10;&#10;Description automatically generated">
            <a:extLst>
              <a:ext uri="{FF2B5EF4-FFF2-40B4-BE49-F238E27FC236}">
                <a16:creationId xmlns:a16="http://schemas.microsoft.com/office/drawing/2014/main" id="{9AA6DE1B-06FA-4D83-A2BE-E3718544EB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57937" y="5781760"/>
            <a:ext cx="826563" cy="3025219"/>
          </a:xfrm>
          <a:prstGeom prst="rect">
            <a:avLst/>
          </a:prstGeom>
        </p:spPr>
      </p:pic>
      <p:grpSp>
        <p:nvGrpSpPr>
          <p:cNvPr id="8" name="Group 7">
            <a:extLst>
              <a:ext uri="{FF2B5EF4-FFF2-40B4-BE49-F238E27FC236}">
                <a16:creationId xmlns:a16="http://schemas.microsoft.com/office/drawing/2014/main" id="{D3F5C919-7A3C-154B-ADB0-BD5FE1E76BF9}"/>
              </a:ext>
            </a:extLst>
          </p:cNvPr>
          <p:cNvGrpSpPr/>
          <p:nvPr/>
        </p:nvGrpSpPr>
        <p:grpSpPr>
          <a:xfrm>
            <a:off x="6839199" y="5905343"/>
            <a:ext cx="6386608" cy="3656634"/>
            <a:chOff x="6792474" y="5515734"/>
            <a:chExt cx="6386608" cy="3656634"/>
          </a:xfrm>
        </p:grpSpPr>
        <p:pic>
          <p:nvPicPr>
            <p:cNvPr id="48" name="Picture 47">
              <a:extLst>
                <a:ext uri="{FF2B5EF4-FFF2-40B4-BE49-F238E27FC236}">
                  <a16:creationId xmlns:a16="http://schemas.microsoft.com/office/drawing/2014/main" id="{DCCD9DB7-7F04-4A13-B887-D5C51B7F3B74}"/>
                </a:ext>
              </a:extLst>
            </p:cNvPr>
            <p:cNvPicPr>
              <a:picLocks noChangeAspect="1"/>
            </p:cNvPicPr>
            <p:nvPr/>
          </p:nvPicPr>
          <p:blipFill rotWithShape="1">
            <a:blip r:embed="rId11"/>
            <a:srcRect l="31322" t="48842" r="28079" b="33053"/>
            <a:stretch/>
          </p:blipFill>
          <p:spPr>
            <a:xfrm>
              <a:off x="7019609" y="5954234"/>
              <a:ext cx="4965667" cy="1245643"/>
            </a:xfrm>
            <a:prstGeom prst="rect">
              <a:avLst/>
            </a:prstGeom>
            <a:ln>
              <a:noFill/>
            </a:ln>
            <a:effectLst>
              <a:outerShdw blurRad="292100" dist="139700" dir="2700000" sx="1000" sy="1000" algn="tl" rotWithShape="0">
                <a:srgbClr val="333333"/>
              </a:outerShdw>
            </a:effectLst>
          </p:spPr>
        </p:pic>
        <p:sp>
          <p:nvSpPr>
            <p:cNvPr id="51" name="TextBox 50">
              <a:extLst>
                <a:ext uri="{FF2B5EF4-FFF2-40B4-BE49-F238E27FC236}">
                  <a16:creationId xmlns:a16="http://schemas.microsoft.com/office/drawing/2014/main" id="{6B49E5DA-7969-43FE-8630-3CA3DA709A9B}"/>
                </a:ext>
              </a:extLst>
            </p:cNvPr>
            <p:cNvSpPr txBox="1"/>
            <p:nvPr/>
          </p:nvSpPr>
          <p:spPr>
            <a:xfrm>
              <a:off x="7479192" y="8926147"/>
              <a:ext cx="3936300" cy="246221"/>
            </a:xfrm>
            <a:prstGeom prst="rect">
              <a:avLst/>
            </a:prstGeom>
            <a:noFill/>
          </p:spPr>
          <p:txBody>
            <a:bodyPr wrap="square" rtlCol="0">
              <a:spAutoFit/>
            </a:bodyPr>
            <a:lstStyle/>
            <a:p>
              <a:pPr algn="ctr"/>
              <a:r>
                <a:rPr lang="en-US" sz="1000" b="1" dirty="0"/>
                <a:t>Figure A.6: Make Project More Relevant to Students</a:t>
              </a:r>
              <a:r>
                <a:rPr lang="en-US" sz="1000" dirty="0"/>
                <a:t>- Example A</a:t>
              </a:r>
            </a:p>
          </p:txBody>
        </p:sp>
        <p:sp>
          <p:nvSpPr>
            <p:cNvPr id="54" name="TextBox 53">
              <a:extLst>
                <a:ext uri="{FF2B5EF4-FFF2-40B4-BE49-F238E27FC236}">
                  <a16:creationId xmlns:a16="http://schemas.microsoft.com/office/drawing/2014/main" id="{8620F017-E8E1-47AC-B072-0A179B5DEA48}"/>
                </a:ext>
              </a:extLst>
            </p:cNvPr>
            <p:cNvSpPr txBox="1"/>
            <p:nvPr/>
          </p:nvSpPr>
          <p:spPr>
            <a:xfrm>
              <a:off x="6792474" y="5520280"/>
              <a:ext cx="6374938" cy="276999"/>
            </a:xfrm>
            <a:prstGeom prst="rect">
              <a:avLst/>
            </a:prstGeom>
            <a:solidFill>
              <a:schemeClr val="bg1"/>
            </a:solidFill>
            <a:ln>
              <a:solidFill>
                <a:schemeClr val="accent2">
                  <a:lumMod val="60000"/>
                  <a:lumOff val="40000"/>
                </a:schemeClr>
              </a:solidFill>
            </a:ln>
          </p:spPr>
          <p:txBody>
            <a:bodyPr wrap="square" rtlCol="0">
              <a:spAutoFit/>
            </a:bodyPr>
            <a:lstStyle/>
            <a:p>
              <a:r>
                <a:rPr lang="en-US" sz="1200" dirty="0">
                  <a:solidFill>
                    <a:srgbClr val="C43E38"/>
                  </a:solidFill>
                </a:rPr>
                <a:t>Activity from </a:t>
              </a:r>
              <a:r>
                <a:rPr lang="en-US" sz="1200" i="1" dirty="0">
                  <a:solidFill>
                    <a:srgbClr val="C43E38"/>
                  </a:solidFill>
                </a:rPr>
                <a:t>Project Document:</a:t>
              </a:r>
              <a:endParaRPr lang="x-none" sz="1200" dirty="0">
                <a:solidFill>
                  <a:srgbClr val="C43E38"/>
                </a:solidFill>
              </a:endParaRPr>
            </a:p>
          </p:txBody>
        </p:sp>
        <p:sp>
          <p:nvSpPr>
            <p:cNvPr id="55" name="TextBox 54">
              <a:extLst>
                <a:ext uri="{FF2B5EF4-FFF2-40B4-BE49-F238E27FC236}">
                  <a16:creationId xmlns:a16="http://schemas.microsoft.com/office/drawing/2014/main" id="{A1E98B19-4F06-4B96-BB92-CA08EA63F0D1}"/>
                </a:ext>
              </a:extLst>
            </p:cNvPr>
            <p:cNvSpPr txBox="1"/>
            <p:nvPr/>
          </p:nvSpPr>
          <p:spPr>
            <a:xfrm>
              <a:off x="6792474" y="7286620"/>
              <a:ext cx="6386608" cy="276999"/>
            </a:xfrm>
            <a:prstGeom prst="rect">
              <a:avLst/>
            </a:prstGeom>
            <a:solidFill>
              <a:schemeClr val="bg1"/>
            </a:solidFill>
            <a:ln>
              <a:solidFill>
                <a:srgbClr val="D9232D"/>
              </a:solidFill>
            </a:ln>
          </p:spPr>
          <p:txBody>
            <a:bodyPr wrap="square" rtlCol="0">
              <a:spAutoFit/>
            </a:bodyPr>
            <a:lstStyle/>
            <a:p>
              <a:r>
                <a:rPr lang="en-US" sz="1200" b="1" dirty="0">
                  <a:solidFill>
                    <a:srgbClr val="C43E38"/>
                  </a:solidFill>
                </a:rPr>
                <a:t>My contextualized script for the above activity</a:t>
              </a:r>
              <a:r>
                <a:rPr lang="en-US" sz="1200" b="1" i="1" dirty="0">
                  <a:solidFill>
                    <a:srgbClr val="C43E38"/>
                  </a:solidFill>
                </a:rPr>
                <a:t>:</a:t>
              </a:r>
              <a:endParaRPr lang="x-none" sz="1200" dirty="0">
                <a:solidFill>
                  <a:srgbClr val="C43E38"/>
                </a:solidFill>
              </a:endParaRPr>
            </a:p>
          </p:txBody>
        </p:sp>
        <p:sp>
          <p:nvSpPr>
            <p:cNvPr id="56" name="Rectangle 55">
              <a:extLst>
                <a:ext uri="{FF2B5EF4-FFF2-40B4-BE49-F238E27FC236}">
                  <a16:creationId xmlns:a16="http://schemas.microsoft.com/office/drawing/2014/main" id="{0C53A7A4-064D-4F17-AC18-ACC5E170764B}"/>
                </a:ext>
              </a:extLst>
            </p:cNvPr>
            <p:cNvSpPr/>
            <p:nvPr/>
          </p:nvSpPr>
          <p:spPr>
            <a:xfrm>
              <a:off x="6792474" y="5515734"/>
              <a:ext cx="6374939" cy="3367699"/>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Rectangle 57">
            <a:extLst>
              <a:ext uri="{FF2B5EF4-FFF2-40B4-BE49-F238E27FC236}">
                <a16:creationId xmlns:a16="http://schemas.microsoft.com/office/drawing/2014/main" id="{8D5ECF1A-3740-6D43-AB73-B2C11E197293}"/>
              </a:ext>
            </a:extLst>
          </p:cNvPr>
          <p:cNvSpPr/>
          <p:nvPr/>
        </p:nvSpPr>
        <p:spPr>
          <a:xfrm>
            <a:off x="-5403"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A – Additional Reading </a:t>
            </a:r>
          </a:p>
        </p:txBody>
      </p:sp>
      <p:sp>
        <p:nvSpPr>
          <p:cNvPr id="60" name="TextBox 59">
            <a:extLst>
              <a:ext uri="{FF2B5EF4-FFF2-40B4-BE49-F238E27FC236}">
                <a16:creationId xmlns:a16="http://schemas.microsoft.com/office/drawing/2014/main" id="{B7E5552B-3135-4EFC-8D9F-2C75B0FD6204}"/>
              </a:ext>
            </a:extLst>
          </p:cNvPr>
          <p:cNvSpPr txBox="1"/>
          <p:nvPr/>
        </p:nvSpPr>
        <p:spPr>
          <a:xfrm>
            <a:off x="12512204" y="9501836"/>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A</a:t>
            </a:r>
          </a:p>
        </p:txBody>
      </p:sp>
      <p:sp>
        <p:nvSpPr>
          <p:cNvPr id="61" name="Slide Number Placeholder 1">
            <a:extLst>
              <a:ext uri="{FF2B5EF4-FFF2-40B4-BE49-F238E27FC236}">
                <a16:creationId xmlns:a16="http://schemas.microsoft.com/office/drawing/2014/main" id="{498C364D-A574-443D-8706-EC9FE17DCB2D}"/>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53</a:t>
            </a:fld>
            <a:endParaRPr lang="en-US" dirty="0"/>
          </a:p>
        </p:txBody>
      </p:sp>
      <mc:AlternateContent xmlns:mc="http://schemas.openxmlformats.org/markup-compatibility/2006" xmlns:p14="http://schemas.microsoft.com/office/powerpoint/2010/main">
        <mc:Choice Requires="p14">
          <p:contentPart p14:bwMode="auto" r:id="rId12">
            <p14:nvContentPartPr>
              <p14:cNvPr id="67" name="Ink 66">
                <a:extLst>
                  <a:ext uri="{FF2B5EF4-FFF2-40B4-BE49-F238E27FC236}">
                    <a16:creationId xmlns:a16="http://schemas.microsoft.com/office/drawing/2014/main" id="{DFBA1E39-C13B-44FC-878A-E3FB1725E283}"/>
                  </a:ext>
                </a:extLst>
              </p14:cNvPr>
              <p14:cNvContentPartPr/>
              <p14:nvPr/>
            </p14:nvContentPartPr>
            <p14:xfrm>
              <a:off x="10602400" y="4149898"/>
              <a:ext cx="362520" cy="15840"/>
            </p14:xfrm>
          </p:contentPart>
        </mc:Choice>
        <mc:Fallback xmlns="">
          <p:pic>
            <p:nvPicPr>
              <p:cNvPr id="67" name="Ink 66">
                <a:extLst>
                  <a:ext uri="{FF2B5EF4-FFF2-40B4-BE49-F238E27FC236}">
                    <a16:creationId xmlns:a16="http://schemas.microsoft.com/office/drawing/2014/main" id="{DFBA1E39-C13B-44FC-878A-E3FB1725E283}"/>
                  </a:ext>
                </a:extLst>
              </p:cNvPr>
              <p:cNvPicPr/>
              <p:nvPr/>
            </p:nvPicPr>
            <p:blipFill>
              <a:blip r:embed="rId13"/>
              <a:stretch>
                <a:fillRect/>
              </a:stretch>
            </p:blipFill>
            <p:spPr>
              <a:xfrm>
                <a:off x="10566364" y="4077898"/>
                <a:ext cx="434231" cy="159480"/>
              </a:xfrm>
              <a:prstGeom prst="rect">
                <a:avLst/>
              </a:prstGeom>
            </p:spPr>
          </p:pic>
        </mc:Fallback>
      </mc:AlternateContent>
      <p:sp>
        <p:nvSpPr>
          <p:cNvPr id="73" name="TextBox 72">
            <a:extLst>
              <a:ext uri="{FF2B5EF4-FFF2-40B4-BE49-F238E27FC236}">
                <a16:creationId xmlns:a16="http://schemas.microsoft.com/office/drawing/2014/main" id="{9D70F0F9-8C14-4E1B-B775-1697B6D7756E}"/>
              </a:ext>
            </a:extLst>
          </p:cNvPr>
          <p:cNvSpPr txBox="1"/>
          <p:nvPr/>
        </p:nvSpPr>
        <p:spPr>
          <a:xfrm>
            <a:off x="4533283" y="1377783"/>
            <a:ext cx="4214025" cy="476726"/>
          </a:xfrm>
          <a:prstGeom prst="wedgeRoundRectCallout">
            <a:avLst>
              <a:gd name="adj1" fmla="val -56639"/>
              <a:gd name="adj2" fmla="val -7187"/>
              <a:gd name="adj3" fmla="val 16667"/>
            </a:avLst>
          </a:prstGeom>
          <a:noFill/>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dirty="0"/>
              <a:t>As you can see in Figures A.3, A.4 &amp; A.5, I wrote down </a:t>
            </a:r>
            <a:r>
              <a:rPr lang="en-US" sz="1100" b="1" dirty="0">
                <a:solidFill>
                  <a:srgbClr val="C43E38"/>
                </a:solidFill>
                <a:highlight>
                  <a:srgbClr val="E6E6E6"/>
                </a:highlight>
              </a:rPr>
              <a:t>My Questions  </a:t>
            </a:r>
            <a:r>
              <a:rPr lang="en-US" sz="1100" dirty="0"/>
              <a:t>to help me assess my students’ learning.</a:t>
            </a:r>
          </a:p>
        </p:txBody>
      </p:sp>
      <p:sp>
        <p:nvSpPr>
          <p:cNvPr id="74" name="Rectangle 73">
            <a:extLst>
              <a:ext uri="{FF2B5EF4-FFF2-40B4-BE49-F238E27FC236}">
                <a16:creationId xmlns:a16="http://schemas.microsoft.com/office/drawing/2014/main" id="{F5949E69-B804-490E-8C31-3BCCB3944AF1}"/>
              </a:ext>
            </a:extLst>
          </p:cNvPr>
          <p:cNvSpPr/>
          <p:nvPr/>
        </p:nvSpPr>
        <p:spPr>
          <a:xfrm>
            <a:off x="6846330" y="8104452"/>
            <a:ext cx="6367807" cy="84790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marL="285750" indent="-285750">
              <a:buFont typeface="Arial" panose="020B0604020202020204" pitchFamily="34" charset="0"/>
              <a:buChar char="•"/>
            </a:pPr>
            <a:r>
              <a:rPr lang="en-US" sz="1100" b="1" dirty="0"/>
              <a:t>Begin to explore how oral language evolved and the importance of writing.</a:t>
            </a:r>
          </a:p>
          <a:p>
            <a:pPr marL="285750" indent="-285750">
              <a:buFontTx/>
              <a:buChar char="-"/>
            </a:pPr>
            <a:r>
              <a:rPr lang="en-US" sz="1100" dirty="0"/>
              <a:t>Different languages can be written in different scripts or are often written with the same script.  Either these languages have similar roots or backgrounds (e.g. Arabic, Urdu and Farsi have the same origins. Another example is how English, French and Spanish share the same origins).  Lebanese is an oral dialect that is being advocated to be officially recognized as a written language using Arabic letters (scripts). </a:t>
            </a:r>
          </a:p>
        </p:txBody>
      </p:sp>
      <p:sp>
        <p:nvSpPr>
          <p:cNvPr id="81" name="TextBox 80">
            <a:extLst>
              <a:ext uri="{FF2B5EF4-FFF2-40B4-BE49-F238E27FC236}">
                <a16:creationId xmlns:a16="http://schemas.microsoft.com/office/drawing/2014/main" id="{A06C0A78-4508-4DF9-8774-6B4BF8A9CD41}"/>
              </a:ext>
            </a:extLst>
          </p:cNvPr>
          <p:cNvSpPr txBox="1"/>
          <p:nvPr/>
        </p:nvSpPr>
        <p:spPr>
          <a:xfrm>
            <a:off x="4513174" y="5952932"/>
            <a:ext cx="1940283" cy="2308503"/>
          </a:xfrm>
          <a:prstGeom prst="wedgeRoundRectCallout">
            <a:avLst>
              <a:gd name="adj1" fmla="val -81131"/>
              <a:gd name="adj2" fmla="val -33717"/>
              <a:gd name="adj3" fmla="val 16667"/>
            </a:avLst>
          </a:prstGeom>
          <a:noFill/>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dirty="0"/>
              <a:t>Check Figure A.6 to see  how I </a:t>
            </a:r>
            <a:r>
              <a:rPr lang="en-US" sz="1100" b="1" dirty="0">
                <a:solidFill>
                  <a:srgbClr val="C43E38"/>
                </a:solidFill>
                <a:highlight>
                  <a:srgbClr val="E6E6E6"/>
                </a:highlight>
              </a:rPr>
              <a:t>Contextualized the Activity </a:t>
            </a:r>
            <a:r>
              <a:rPr lang="en-US" sz="1100" dirty="0"/>
              <a:t>description and made it relevant to what is going on in Lebanon.  </a:t>
            </a:r>
          </a:p>
          <a:p>
            <a:r>
              <a:rPr lang="en-US" sz="1100" dirty="0"/>
              <a:t>I will use Arabic language instead of the listed ones because Arabic is more relevant to my students’ context and culture; which means they will engage more with it.</a:t>
            </a:r>
          </a:p>
        </p:txBody>
      </p:sp>
      <mc:AlternateContent xmlns:mc="http://schemas.openxmlformats.org/markup-compatibility/2006" xmlns:p14="http://schemas.microsoft.com/office/powerpoint/2010/main">
        <mc:Choice Requires="p14">
          <p:contentPart p14:bwMode="auto" r:id="rId14">
            <p14:nvContentPartPr>
              <p14:cNvPr id="62" name="Ink 61">
                <a:extLst>
                  <a:ext uri="{FF2B5EF4-FFF2-40B4-BE49-F238E27FC236}">
                    <a16:creationId xmlns:a16="http://schemas.microsoft.com/office/drawing/2014/main" id="{DEC1B018-1AF5-45DB-813B-ADAE90160C0B}"/>
                  </a:ext>
                </a:extLst>
              </p14:cNvPr>
              <p14:cNvContentPartPr/>
              <p14:nvPr/>
            </p14:nvContentPartPr>
            <p14:xfrm>
              <a:off x="6858000" y="3316369"/>
              <a:ext cx="1369440" cy="36000"/>
            </p14:xfrm>
          </p:contentPart>
        </mc:Choice>
        <mc:Fallback xmlns="">
          <p:pic>
            <p:nvPicPr>
              <p:cNvPr id="62" name="Ink 61">
                <a:extLst>
                  <a:ext uri="{FF2B5EF4-FFF2-40B4-BE49-F238E27FC236}">
                    <a16:creationId xmlns:a16="http://schemas.microsoft.com/office/drawing/2014/main" id="{DEC1B018-1AF5-45DB-813B-ADAE90160C0B}"/>
                  </a:ext>
                </a:extLst>
              </p:cNvPr>
              <p:cNvPicPr/>
              <p:nvPr/>
            </p:nvPicPr>
            <p:blipFill>
              <a:blip r:embed="rId15"/>
              <a:stretch>
                <a:fillRect/>
              </a:stretch>
            </p:blipFill>
            <p:spPr>
              <a:xfrm>
                <a:off x="6840000" y="3280369"/>
                <a:ext cx="140508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6" name="Ink 65">
                <a:extLst>
                  <a:ext uri="{FF2B5EF4-FFF2-40B4-BE49-F238E27FC236}">
                    <a16:creationId xmlns:a16="http://schemas.microsoft.com/office/drawing/2014/main" id="{C4B56364-5561-49B9-A755-4EDF59572022}"/>
                  </a:ext>
                </a:extLst>
              </p14:cNvPr>
              <p14:cNvContentPartPr/>
              <p14:nvPr/>
            </p14:nvContentPartPr>
            <p14:xfrm>
              <a:off x="6083616" y="3311268"/>
              <a:ext cx="731520" cy="29520"/>
            </p14:xfrm>
          </p:contentPart>
        </mc:Choice>
        <mc:Fallback xmlns="">
          <p:pic>
            <p:nvPicPr>
              <p:cNvPr id="66" name="Ink 65">
                <a:extLst>
                  <a:ext uri="{FF2B5EF4-FFF2-40B4-BE49-F238E27FC236}">
                    <a16:creationId xmlns:a16="http://schemas.microsoft.com/office/drawing/2014/main" id="{C4B56364-5561-49B9-A755-4EDF59572022}"/>
                  </a:ext>
                </a:extLst>
              </p:cNvPr>
              <p:cNvPicPr/>
              <p:nvPr/>
            </p:nvPicPr>
            <p:blipFill>
              <a:blip r:embed="rId17"/>
              <a:stretch>
                <a:fillRect/>
              </a:stretch>
            </p:blipFill>
            <p:spPr>
              <a:xfrm>
                <a:off x="6065625" y="3275268"/>
                <a:ext cx="767142" cy="101160"/>
              </a:xfrm>
              <a:prstGeom prst="rect">
                <a:avLst/>
              </a:prstGeom>
            </p:spPr>
          </p:pic>
        </mc:Fallback>
      </mc:AlternateContent>
    </p:spTree>
    <p:extLst>
      <p:ext uri="{BB962C8B-B14F-4D97-AF65-F5344CB8AC3E}">
        <p14:creationId xmlns:p14="http://schemas.microsoft.com/office/powerpoint/2010/main" val="12361897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6EFFF51B-4A93-2D45-847D-98D5E045BFB4}"/>
              </a:ext>
            </a:extLst>
          </p:cNvPr>
          <p:cNvSpPr/>
          <p:nvPr/>
        </p:nvSpPr>
        <p:spPr>
          <a:xfrm>
            <a:off x="421090" y="570077"/>
            <a:ext cx="13104538" cy="4342410"/>
          </a:xfrm>
          <a:prstGeom prst="rect">
            <a:avLst/>
          </a:prstGeom>
          <a:noFill/>
          <a:ln>
            <a:solidFill>
              <a:srgbClr val="F7F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CEA588B0-0DD1-4981-83F0-397DAA897548}"/>
              </a:ext>
            </a:extLst>
          </p:cNvPr>
          <p:cNvSpPr txBox="1">
            <a:spLocks/>
          </p:cNvSpPr>
          <p:nvPr/>
        </p:nvSpPr>
        <p:spPr>
          <a:xfrm>
            <a:off x="1909218" y="193182"/>
            <a:ext cx="10515600"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chemeClr val="tx1">
                    <a:lumMod val="75000"/>
                    <a:lumOff val="25000"/>
                  </a:schemeClr>
                </a:solidFill>
                <a:latin typeface="+mn-lt"/>
              </a:rPr>
              <a:t>A.8. Extra Example for Project Selection &amp; Contextualization (3/4) </a:t>
            </a:r>
          </a:p>
        </p:txBody>
      </p:sp>
      <p:sp>
        <p:nvSpPr>
          <p:cNvPr id="25" name="Rectangle 4">
            <a:extLst>
              <a:ext uri="{FF2B5EF4-FFF2-40B4-BE49-F238E27FC236}">
                <a16:creationId xmlns:a16="http://schemas.microsoft.com/office/drawing/2014/main" id="{8D4E3BD5-168E-6946-9E77-51829562699E}"/>
              </a:ext>
            </a:extLst>
          </p:cNvPr>
          <p:cNvSpPr>
            <a:spLocks noChangeArrowheads="1"/>
          </p:cNvSpPr>
          <p:nvPr/>
        </p:nvSpPr>
        <p:spPr bwMode="auto">
          <a:xfrm>
            <a:off x="376351" y="4052445"/>
            <a:ext cx="184731" cy="444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p>
        </p:txBody>
      </p:sp>
      <p:pic>
        <p:nvPicPr>
          <p:cNvPr id="39" name="Picture 38">
            <a:extLst>
              <a:ext uri="{FF2B5EF4-FFF2-40B4-BE49-F238E27FC236}">
                <a16:creationId xmlns:a16="http://schemas.microsoft.com/office/drawing/2014/main" id="{F48C3385-49BF-AC4C-9BDC-A408A6C996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372" y="1205131"/>
            <a:ext cx="1042996" cy="3562803"/>
          </a:xfrm>
          <a:prstGeom prst="rect">
            <a:avLst/>
          </a:prstGeom>
        </p:spPr>
      </p:pic>
      <p:sp>
        <p:nvSpPr>
          <p:cNvPr id="41" name="Google Shape;120;p54">
            <a:extLst>
              <a:ext uri="{FF2B5EF4-FFF2-40B4-BE49-F238E27FC236}">
                <a16:creationId xmlns:a16="http://schemas.microsoft.com/office/drawing/2014/main" id="{7B2D212C-C3DC-EB45-BCAA-4C8CBB5F8AD6}"/>
              </a:ext>
            </a:extLst>
          </p:cNvPr>
          <p:cNvSpPr txBox="1">
            <a:spLocks/>
          </p:cNvSpPr>
          <p:nvPr/>
        </p:nvSpPr>
        <p:spPr>
          <a:xfrm>
            <a:off x="2065373" y="536772"/>
            <a:ext cx="8688275"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600" b="1" dirty="0">
                <a:solidFill>
                  <a:schemeClr val="accent2">
                    <a:lumMod val="75000"/>
                  </a:schemeClr>
                </a:solidFill>
                <a:latin typeface="+mn-lt"/>
                <a:ea typeface="Lustria"/>
                <a:cs typeface="Lustria"/>
                <a:sym typeface="Lustria"/>
              </a:rPr>
              <a:t>Step 5: Prepare supplies and/or their alternatives</a:t>
            </a:r>
            <a:endParaRPr lang="en-US" sz="1600" b="1" dirty="0">
              <a:solidFill>
                <a:schemeClr val="accent2">
                  <a:lumMod val="75000"/>
                </a:schemeClr>
              </a:solidFill>
              <a:latin typeface="+mn-lt"/>
            </a:endParaRPr>
          </a:p>
        </p:txBody>
      </p:sp>
      <p:sp>
        <p:nvSpPr>
          <p:cNvPr id="37" name="Google Shape;120;p54">
            <a:extLst>
              <a:ext uri="{FF2B5EF4-FFF2-40B4-BE49-F238E27FC236}">
                <a16:creationId xmlns:a16="http://schemas.microsoft.com/office/drawing/2014/main" id="{95CD9998-237D-49CA-8588-EC46510092E0}"/>
              </a:ext>
            </a:extLst>
          </p:cNvPr>
          <p:cNvSpPr txBox="1">
            <a:spLocks/>
          </p:cNvSpPr>
          <p:nvPr/>
        </p:nvSpPr>
        <p:spPr>
          <a:xfrm>
            <a:off x="1989029" y="5080745"/>
            <a:ext cx="8688275"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600" b="1" dirty="0">
                <a:solidFill>
                  <a:schemeClr val="accent2">
                    <a:lumMod val="75000"/>
                  </a:schemeClr>
                </a:solidFill>
                <a:latin typeface="+mn-lt"/>
                <a:ea typeface="Lustria"/>
                <a:cs typeface="Lustria"/>
                <a:sym typeface="Lustria"/>
              </a:rPr>
              <a:t>Advanced: Extract subjects covered in the project (1/2)</a:t>
            </a:r>
            <a:endParaRPr lang="en-US" sz="1600" b="1" dirty="0">
              <a:solidFill>
                <a:schemeClr val="accent2">
                  <a:lumMod val="75000"/>
                </a:schemeClr>
              </a:solidFill>
              <a:latin typeface="+mn-lt"/>
            </a:endParaRPr>
          </a:p>
        </p:txBody>
      </p:sp>
      <p:sp>
        <p:nvSpPr>
          <p:cNvPr id="43" name="Rectangle 42">
            <a:extLst>
              <a:ext uri="{FF2B5EF4-FFF2-40B4-BE49-F238E27FC236}">
                <a16:creationId xmlns:a16="http://schemas.microsoft.com/office/drawing/2014/main" id="{C0947CE2-1185-4782-86CC-EAF0CD7E60BF}"/>
              </a:ext>
            </a:extLst>
          </p:cNvPr>
          <p:cNvSpPr/>
          <p:nvPr/>
        </p:nvSpPr>
        <p:spPr>
          <a:xfrm>
            <a:off x="309185" y="5076219"/>
            <a:ext cx="13200029" cy="4645915"/>
          </a:xfrm>
          <a:prstGeom prst="rect">
            <a:avLst/>
          </a:prstGeom>
          <a:noFill/>
          <a:ln>
            <a:solidFill>
              <a:srgbClr val="F7F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descr="A picture containing light&#10;&#10;Description automatically generated">
            <a:extLst>
              <a:ext uri="{FF2B5EF4-FFF2-40B4-BE49-F238E27FC236}">
                <a16:creationId xmlns:a16="http://schemas.microsoft.com/office/drawing/2014/main" id="{2964B65D-447F-4255-81F0-A6A09F3A2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775" y="5638329"/>
            <a:ext cx="1039883" cy="3805970"/>
          </a:xfrm>
          <a:prstGeom prst="rect">
            <a:avLst/>
          </a:prstGeom>
        </p:spPr>
      </p:pic>
      <p:sp>
        <p:nvSpPr>
          <p:cNvPr id="63" name="Rectangle 62">
            <a:extLst>
              <a:ext uri="{FF2B5EF4-FFF2-40B4-BE49-F238E27FC236}">
                <a16:creationId xmlns:a16="http://schemas.microsoft.com/office/drawing/2014/main" id="{29877FFB-D9EB-5C40-98B6-4F717A746CDB}"/>
              </a:ext>
            </a:extLst>
          </p:cNvPr>
          <p:cNvSpPr/>
          <p:nvPr/>
        </p:nvSpPr>
        <p:spPr>
          <a:xfrm>
            <a:off x="-5403"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A – Additional Reading </a:t>
            </a:r>
          </a:p>
        </p:txBody>
      </p:sp>
      <p:sp>
        <p:nvSpPr>
          <p:cNvPr id="65" name="TextBox 64">
            <a:extLst>
              <a:ext uri="{FF2B5EF4-FFF2-40B4-BE49-F238E27FC236}">
                <a16:creationId xmlns:a16="http://schemas.microsoft.com/office/drawing/2014/main" id="{38A64331-B5D2-4691-8AF9-3F0B785D72B1}"/>
              </a:ext>
            </a:extLst>
          </p:cNvPr>
          <p:cNvSpPr txBox="1"/>
          <p:nvPr/>
        </p:nvSpPr>
        <p:spPr>
          <a:xfrm>
            <a:off x="12512204" y="9501836"/>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A</a:t>
            </a:r>
          </a:p>
        </p:txBody>
      </p:sp>
      <p:sp>
        <p:nvSpPr>
          <p:cNvPr id="66" name="Slide Number Placeholder 1">
            <a:extLst>
              <a:ext uri="{FF2B5EF4-FFF2-40B4-BE49-F238E27FC236}">
                <a16:creationId xmlns:a16="http://schemas.microsoft.com/office/drawing/2014/main" id="{6E6FAE30-925A-4066-91BC-76E49813DC96}"/>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54</a:t>
            </a:fld>
            <a:endParaRPr lang="en-US" dirty="0"/>
          </a:p>
        </p:txBody>
      </p:sp>
      <p:grpSp>
        <p:nvGrpSpPr>
          <p:cNvPr id="81" name="Group 80">
            <a:extLst>
              <a:ext uri="{FF2B5EF4-FFF2-40B4-BE49-F238E27FC236}">
                <a16:creationId xmlns:a16="http://schemas.microsoft.com/office/drawing/2014/main" id="{EA90A59E-DF27-40B3-A4A1-D9B368184C95}"/>
              </a:ext>
            </a:extLst>
          </p:cNvPr>
          <p:cNvGrpSpPr/>
          <p:nvPr/>
        </p:nvGrpSpPr>
        <p:grpSpPr>
          <a:xfrm>
            <a:off x="7426407" y="829419"/>
            <a:ext cx="4567845" cy="4015776"/>
            <a:chOff x="8321620" y="5178933"/>
            <a:chExt cx="5267514" cy="4494867"/>
          </a:xfrm>
        </p:grpSpPr>
        <p:pic>
          <p:nvPicPr>
            <p:cNvPr id="82" name="Picture 81" descr="Graphical user interface, text, application, Word&#10;&#10;Description automatically generated">
              <a:extLst>
                <a:ext uri="{FF2B5EF4-FFF2-40B4-BE49-F238E27FC236}">
                  <a16:creationId xmlns:a16="http://schemas.microsoft.com/office/drawing/2014/main" id="{D3E214FF-66FF-41B3-82D3-004E0A05966D}"/>
                </a:ext>
              </a:extLst>
            </p:cNvPr>
            <p:cNvPicPr>
              <a:picLocks noChangeAspect="1"/>
            </p:cNvPicPr>
            <p:nvPr/>
          </p:nvPicPr>
          <p:blipFill rotWithShape="1">
            <a:blip r:embed="rId4">
              <a:extLst>
                <a:ext uri="{28A0092B-C50C-407E-A947-70E740481C1C}">
                  <a14:useLocalDpi xmlns:a14="http://schemas.microsoft.com/office/drawing/2010/main" val="0"/>
                </a:ext>
              </a:extLst>
            </a:blip>
            <a:srcRect l="27428" t="58799" r="28297" b="35804"/>
            <a:stretch/>
          </p:blipFill>
          <p:spPr>
            <a:xfrm>
              <a:off x="8993803" y="5178933"/>
              <a:ext cx="4054483" cy="287899"/>
            </a:xfrm>
            <a:prstGeom prst="rect">
              <a:avLst/>
            </a:prstGeom>
            <a:ln>
              <a:noFill/>
            </a:ln>
            <a:effectLst>
              <a:outerShdw blurRad="292100" dist="139700" dir="2700000" sx="16000" sy="16000" algn="tl" rotWithShape="0">
                <a:srgbClr val="333333">
                  <a:alpha val="65000"/>
                </a:srgbClr>
              </a:outerShdw>
            </a:effectLst>
          </p:spPr>
        </p:pic>
        <p:pic>
          <p:nvPicPr>
            <p:cNvPr id="83" name="Picture 82" descr="Silhouette Tree Branch Clip Art at Clker.com - vector clip art online,  royalty free &amp; public domain">
              <a:extLst>
                <a:ext uri="{FF2B5EF4-FFF2-40B4-BE49-F238E27FC236}">
                  <a16:creationId xmlns:a16="http://schemas.microsoft.com/office/drawing/2014/main" id="{2BCDF697-8401-4022-BAD1-218CEBF7515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363737">
              <a:off x="11014939" y="5946903"/>
              <a:ext cx="1476445" cy="832385"/>
            </a:xfrm>
            <a:prstGeom prst="rect">
              <a:avLst/>
            </a:prstGeom>
            <a:noFill/>
            <a:ln>
              <a:noFill/>
            </a:ln>
          </p:spPr>
        </p:pic>
        <p:pic>
          <p:nvPicPr>
            <p:cNvPr id="84" name="Picture 9" descr="Popsicle Stick Png Image - Popsicle Sticks Transparent Background, Png  Download , Transparent Png Image - PNGitem">
              <a:extLst>
                <a:ext uri="{FF2B5EF4-FFF2-40B4-BE49-F238E27FC236}">
                  <a16:creationId xmlns:a16="http://schemas.microsoft.com/office/drawing/2014/main" id="{A6B33A42-F212-45D9-94D7-F2C4EC850E9E}"/>
                </a:ext>
              </a:extLst>
            </p:cNvPr>
            <p:cNvPicPr>
              <a:picLocks noChangeAspect="1" noChangeArrowheads="1"/>
            </p:cNvPicPr>
            <p:nvPr/>
          </p:nvPicPr>
          <p:blipFill rotWithShape="1">
            <a:blip r:embed="rId6" r:link="rId7" cstate="hqprint">
              <a:extLst>
                <a:ext uri="{28A0092B-C50C-407E-A947-70E740481C1C}">
                  <a14:useLocalDpi xmlns:a14="http://schemas.microsoft.com/office/drawing/2010/main" val="0"/>
                </a:ext>
              </a:extLst>
            </a:blip>
            <a:srcRect l="15386" r="14999"/>
            <a:stretch>
              <a:fillRect/>
            </a:stretch>
          </p:blipFill>
          <p:spPr bwMode="auto">
            <a:xfrm>
              <a:off x="9587177" y="5755259"/>
              <a:ext cx="1632644" cy="1140648"/>
            </a:xfrm>
            <a:prstGeom prst="ellipse">
              <a:avLst/>
            </a:prstGeom>
            <a:noFill/>
            <a:extLst>
              <a:ext uri="{909E8E84-426E-40dd-AFC4-6F175D3DCCD1}">
                <a14:hiddenFill xmlns:a14="http://schemas.microsoft.com/office/drawing/2010/main" xmlns="">
                  <a:solidFill>
                    <a:srgbClr val="FFFFFF"/>
                  </a:solidFill>
                </a14:hiddenFill>
              </a:ext>
            </a:extLst>
          </p:spPr>
        </p:pic>
        <p:sp>
          <p:nvSpPr>
            <p:cNvPr id="88" name="TextBox 87">
              <a:extLst>
                <a:ext uri="{FF2B5EF4-FFF2-40B4-BE49-F238E27FC236}">
                  <a16:creationId xmlns:a16="http://schemas.microsoft.com/office/drawing/2014/main" id="{31ACFEBB-32EC-4498-B8FD-E633CC17F4F9}"/>
                </a:ext>
              </a:extLst>
            </p:cNvPr>
            <p:cNvSpPr txBox="1"/>
            <p:nvPr/>
          </p:nvSpPr>
          <p:spPr>
            <a:xfrm>
              <a:off x="9159379" y="7141041"/>
              <a:ext cx="3723328" cy="292821"/>
            </a:xfrm>
            <a:prstGeom prst="rect">
              <a:avLst/>
            </a:prstGeom>
            <a:noFill/>
          </p:spPr>
          <p:txBody>
            <a:bodyPr wrap="none" rtlCol="0">
              <a:spAutoFit/>
            </a:bodyPr>
            <a:lstStyle/>
            <a:p>
              <a:r>
                <a:rPr lang="x-none" sz="1100" b="1" dirty="0"/>
                <a:t>Matchstick</a:t>
              </a:r>
              <a:r>
                <a:rPr lang="x-none" sz="1100" dirty="0"/>
                <a:t> can be replaced by Lolistocks or branches</a:t>
              </a:r>
            </a:p>
          </p:txBody>
        </p:sp>
        <p:sp>
          <p:nvSpPr>
            <p:cNvPr id="89" name="TextBox 88">
              <a:extLst>
                <a:ext uri="{FF2B5EF4-FFF2-40B4-BE49-F238E27FC236}">
                  <a16:creationId xmlns:a16="http://schemas.microsoft.com/office/drawing/2014/main" id="{A215AF7C-EA68-4FC2-9C92-3288360D32B2}"/>
                </a:ext>
              </a:extLst>
            </p:cNvPr>
            <p:cNvSpPr txBox="1"/>
            <p:nvPr/>
          </p:nvSpPr>
          <p:spPr>
            <a:xfrm>
              <a:off x="9541439" y="8910875"/>
              <a:ext cx="3134826" cy="310046"/>
            </a:xfrm>
            <a:prstGeom prst="rect">
              <a:avLst/>
            </a:prstGeom>
            <a:noFill/>
          </p:spPr>
          <p:txBody>
            <a:bodyPr wrap="none" rtlCol="0">
              <a:spAutoFit/>
            </a:bodyPr>
            <a:lstStyle/>
            <a:p>
              <a:r>
                <a:rPr lang="x-none" sz="1200" b="1" dirty="0"/>
                <a:t>Lemon Juice </a:t>
              </a:r>
              <a:r>
                <a:rPr lang="x-none" sz="1200" dirty="0"/>
                <a:t>can be replaced </a:t>
              </a:r>
              <a:r>
                <a:rPr lang="en-US" sz="1200" dirty="0"/>
                <a:t>by</a:t>
              </a:r>
              <a:r>
                <a:rPr lang="x-none" sz="1200" dirty="0"/>
                <a:t> Vinegar </a:t>
              </a:r>
            </a:p>
          </p:txBody>
        </p:sp>
        <p:pic>
          <p:nvPicPr>
            <p:cNvPr id="91" name="Picture 2" descr="Distilled White Vinegar, Bottles, Packaging Size: 946ml, Rs 22 /bottle |  ID: 21669224812">
              <a:extLst>
                <a:ext uri="{FF2B5EF4-FFF2-40B4-BE49-F238E27FC236}">
                  <a16:creationId xmlns:a16="http://schemas.microsoft.com/office/drawing/2014/main" id="{F8FD587D-6249-4E15-8D1C-E882097E5F69}"/>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34489" r="34017"/>
            <a:stretch/>
          </p:blipFill>
          <p:spPr bwMode="auto">
            <a:xfrm rot="18892116">
              <a:off x="10662096" y="7677306"/>
              <a:ext cx="418664" cy="1329326"/>
            </a:xfrm>
            <a:prstGeom prst="rect">
              <a:avLst/>
            </a:prstGeom>
            <a:noFill/>
            <a:extLst>
              <a:ext uri="{909E8E84-426E-40dd-AFC4-6F175D3DCCD1}">
                <a14:hiddenFill xmlns:a14="http://schemas.microsoft.com/office/drawing/2010/main" xmlns="">
                  <a:solidFill>
                    <a:srgbClr val="FFFFFF"/>
                  </a:solidFill>
                </a14:hiddenFill>
              </a:ext>
            </a:extLst>
          </p:spPr>
        </p:pic>
        <p:sp>
          <p:nvSpPr>
            <p:cNvPr id="93" name="Rectangle 92">
              <a:extLst>
                <a:ext uri="{FF2B5EF4-FFF2-40B4-BE49-F238E27FC236}">
                  <a16:creationId xmlns:a16="http://schemas.microsoft.com/office/drawing/2014/main" id="{B03F4915-BDCF-4DA6-82A3-CF7A4D6949F9}"/>
                </a:ext>
              </a:extLst>
            </p:cNvPr>
            <p:cNvSpPr/>
            <p:nvPr/>
          </p:nvSpPr>
          <p:spPr>
            <a:xfrm>
              <a:off x="8900004" y="5178933"/>
              <a:ext cx="4189023" cy="4170612"/>
            </a:xfrm>
            <a:prstGeom prst="rect">
              <a:avLst/>
            </a:prstGeom>
            <a:noFill/>
            <a:ln w="28575">
              <a:solidFill>
                <a:srgbClr val="F4B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450FF756-0254-4703-98E9-07E314DD6A2C}"/>
                </a:ext>
              </a:extLst>
            </p:cNvPr>
            <p:cNvSpPr txBox="1"/>
            <p:nvPr/>
          </p:nvSpPr>
          <p:spPr>
            <a:xfrm>
              <a:off x="8321620" y="9398204"/>
              <a:ext cx="5267514" cy="275596"/>
            </a:xfrm>
            <a:prstGeom prst="rect">
              <a:avLst/>
            </a:prstGeom>
            <a:noFill/>
          </p:spPr>
          <p:txBody>
            <a:bodyPr wrap="square" rtlCol="0">
              <a:spAutoFit/>
            </a:bodyPr>
            <a:lstStyle/>
            <a:p>
              <a:pPr algn="ctr"/>
              <a:r>
                <a:rPr lang="en-US" sz="1000" b="1" dirty="0"/>
                <a:t>Figure A.7: </a:t>
              </a:r>
              <a:r>
                <a:rPr lang="en-US" sz="1000" dirty="0"/>
                <a:t>Examples of substituting unavailable supplies with more accessible ones</a:t>
              </a:r>
            </a:p>
          </p:txBody>
        </p:sp>
      </p:grpSp>
      <p:sp>
        <p:nvSpPr>
          <p:cNvPr id="96" name="TextBox 95">
            <a:extLst>
              <a:ext uri="{FF2B5EF4-FFF2-40B4-BE49-F238E27FC236}">
                <a16:creationId xmlns:a16="http://schemas.microsoft.com/office/drawing/2014/main" id="{AD31499D-F6A0-4757-A6EA-D96410E0C6EB}"/>
              </a:ext>
            </a:extLst>
          </p:cNvPr>
          <p:cNvSpPr txBox="1"/>
          <p:nvPr/>
        </p:nvSpPr>
        <p:spPr>
          <a:xfrm>
            <a:off x="5083507" y="1245987"/>
            <a:ext cx="2064584" cy="2143393"/>
          </a:xfrm>
          <a:prstGeom prst="wedgeRoundRectCallout">
            <a:avLst>
              <a:gd name="adj1" fmla="val -70493"/>
              <a:gd name="adj2" fmla="val -21565"/>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dirty="0"/>
              <a:t>I tried to use more available resources for my students.</a:t>
            </a:r>
          </a:p>
          <a:p>
            <a:r>
              <a:rPr lang="en-US" sz="1100" dirty="0"/>
              <a:t>Figure A.7 shows the identified limited supplies and how I replaced them with more accessible ones. I also kept in mind not to compromise the objective of the activity when I was replacing the main supplies with my alternatives.</a:t>
            </a:r>
          </a:p>
        </p:txBody>
      </p:sp>
      <p:sp>
        <p:nvSpPr>
          <p:cNvPr id="100" name="TextBox 99">
            <a:extLst>
              <a:ext uri="{FF2B5EF4-FFF2-40B4-BE49-F238E27FC236}">
                <a16:creationId xmlns:a16="http://schemas.microsoft.com/office/drawing/2014/main" id="{2E3381BB-D200-44B2-8604-43AA327D9ED7}"/>
              </a:ext>
            </a:extLst>
          </p:cNvPr>
          <p:cNvSpPr txBox="1"/>
          <p:nvPr/>
        </p:nvSpPr>
        <p:spPr>
          <a:xfrm>
            <a:off x="3458172" y="7049421"/>
            <a:ext cx="2267714" cy="851297"/>
          </a:xfrm>
          <a:prstGeom prst="wedgeRoundRectCallout">
            <a:avLst>
              <a:gd name="adj1" fmla="val -65301"/>
              <a:gd name="adj2" fmla="val -45969"/>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dirty="0"/>
              <a:t>I read all project’s activities and started to highlight included concepts that are not related to Math or Literacy.  </a:t>
            </a:r>
          </a:p>
        </p:txBody>
      </p:sp>
      <p:sp>
        <p:nvSpPr>
          <p:cNvPr id="101" name="TextBox 100">
            <a:extLst>
              <a:ext uri="{FF2B5EF4-FFF2-40B4-BE49-F238E27FC236}">
                <a16:creationId xmlns:a16="http://schemas.microsoft.com/office/drawing/2014/main" id="{1D2D5D28-19E6-48E6-89F2-E04BBA3F1589}"/>
              </a:ext>
            </a:extLst>
          </p:cNvPr>
          <p:cNvSpPr txBox="1"/>
          <p:nvPr/>
        </p:nvSpPr>
        <p:spPr>
          <a:xfrm>
            <a:off x="3445949" y="7984375"/>
            <a:ext cx="2293886" cy="1600438"/>
          </a:xfrm>
          <a:prstGeom prst="wedgeRoundRectCallout">
            <a:avLst>
              <a:gd name="adj1" fmla="val -64670"/>
              <a:gd name="adj2" fmla="val -45222"/>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dirty="0"/>
              <a:t>An example of what I did can be found in Figures A.8, A.9 and A.10.</a:t>
            </a:r>
          </a:p>
          <a:p>
            <a:endParaRPr lang="en-US" sz="1100" dirty="0"/>
          </a:p>
          <a:p>
            <a:r>
              <a:rPr lang="en-US" sz="1100" dirty="0"/>
              <a:t>In fact, my project covers the following extra subjects:</a:t>
            </a:r>
          </a:p>
          <a:p>
            <a:r>
              <a:rPr lang="en-US" sz="1100" dirty="0"/>
              <a:t>History, Civic Studies, Arabic/French/English, and  Science</a:t>
            </a:r>
          </a:p>
        </p:txBody>
      </p:sp>
      <p:sp>
        <p:nvSpPr>
          <p:cNvPr id="102" name="TextBox 101">
            <a:extLst>
              <a:ext uri="{FF2B5EF4-FFF2-40B4-BE49-F238E27FC236}">
                <a16:creationId xmlns:a16="http://schemas.microsoft.com/office/drawing/2014/main" id="{E7619699-0E62-4940-A148-A23DE103FC10}"/>
              </a:ext>
            </a:extLst>
          </p:cNvPr>
          <p:cNvSpPr txBox="1"/>
          <p:nvPr/>
        </p:nvSpPr>
        <p:spPr>
          <a:xfrm>
            <a:off x="3458170" y="5552611"/>
            <a:ext cx="2267715" cy="1413153"/>
          </a:xfrm>
          <a:prstGeom prst="wedgeRoundRectCallout">
            <a:avLst>
              <a:gd name="adj1" fmla="val -66571"/>
              <a:gd name="adj2" fmla="val -10858"/>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dirty="0"/>
              <a:t>I know from Figure A.1 that the main two subjects covered in this project are Math and Literacy. I also know that there are other subjects and skills that are covered by the project’s activities.. </a:t>
            </a:r>
          </a:p>
        </p:txBody>
      </p:sp>
      <p:grpSp>
        <p:nvGrpSpPr>
          <p:cNvPr id="103" name="Group 102">
            <a:extLst>
              <a:ext uri="{FF2B5EF4-FFF2-40B4-BE49-F238E27FC236}">
                <a16:creationId xmlns:a16="http://schemas.microsoft.com/office/drawing/2014/main" id="{5B6091DD-B048-4B36-8DD7-768926EEF0FA}"/>
              </a:ext>
            </a:extLst>
          </p:cNvPr>
          <p:cNvGrpSpPr/>
          <p:nvPr/>
        </p:nvGrpSpPr>
        <p:grpSpPr>
          <a:xfrm>
            <a:off x="6148799" y="5793755"/>
            <a:ext cx="7206952" cy="3330044"/>
            <a:chOff x="3872714" y="797818"/>
            <a:chExt cx="6708179" cy="2563577"/>
          </a:xfrm>
          <a:effectLst/>
        </p:grpSpPr>
        <p:pic>
          <p:nvPicPr>
            <p:cNvPr id="104" name="Picture 103" descr="Graphical user interface, text, application&#10;&#10;Description automatically generated">
              <a:extLst>
                <a:ext uri="{FF2B5EF4-FFF2-40B4-BE49-F238E27FC236}">
                  <a16:creationId xmlns:a16="http://schemas.microsoft.com/office/drawing/2014/main" id="{23C76F1E-2BC4-4CDF-A599-E2FD0489EAEA}"/>
                </a:ext>
              </a:extLst>
            </p:cNvPr>
            <p:cNvPicPr>
              <a:picLocks noChangeAspect="1"/>
            </p:cNvPicPr>
            <p:nvPr/>
          </p:nvPicPr>
          <p:blipFill rotWithShape="1">
            <a:blip r:embed="rId9">
              <a:extLst>
                <a:ext uri="{28A0092B-C50C-407E-A947-70E740481C1C}">
                  <a14:useLocalDpi xmlns:a14="http://schemas.microsoft.com/office/drawing/2010/main" val="0"/>
                </a:ext>
              </a:extLst>
            </a:blip>
            <a:srcRect l="28536" t="59361" r="28322" b="36059"/>
            <a:stretch/>
          </p:blipFill>
          <p:spPr>
            <a:xfrm>
              <a:off x="3872714" y="904230"/>
              <a:ext cx="4888100" cy="324359"/>
            </a:xfrm>
            <a:prstGeom prst="rect">
              <a:avLst/>
            </a:prstGeom>
            <a:ln>
              <a:noFill/>
            </a:ln>
            <a:effectLst/>
          </p:spPr>
        </p:pic>
        <p:sp>
          <p:nvSpPr>
            <p:cNvPr id="105" name="TextBox 104">
              <a:extLst>
                <a:ext uri="{FF2B5EF4-FFF2-40B4-BE49-F238E27FC236}">
                  <a16:creationId xmlns:a16="http://schemas.microsoft.com/office/drawing/2014/main" id="{E65429FB-AA0C-4CDD-81AE-A575DB02462B}"/>
                </a:ext>
              </a:extLst>
            </p:cNvPr>
            <p:cNvSpPr txBox="1"/>
            <p:nvPr/>
          </p:nvSpPr>
          <p:spPr>
            <a:xfrm>
              <a:off x="9022565" y="797818"/>
              <a:ext cx="1558328" cy="462026"/>
            </a:xfrm>
            <a:prstGeom prst="rect">
              <a:avLst/>
            </a:prstGeom>
            <a:solidFill>
              <a:srgbClr val="E6E6E6"/>
            </a:solidFill>
            <a:ln>
              <a:solidFill>
                <a:srgbClr val="F4B183"/>
              </a:solidFill>
            </a:ln>
            <a:effectLst/>
          </p:spPr>
          <p:txBody>
            <a:bodyPr wrap="square" rtlCol="0">
              <a:spAutoFit/>
            </a:bodyPr>
            <a:lstStyle/>
            <a:p>
              <a:r>
                <a:rPr lang="en-US" sz="1100" b="1" dirty="0">
                  <a:highlight>
                    <a:srgbClr val="FFFF00"/>
                  </a:highlight>
                </a:rPr>
                <a:t>Rhyming verse</a:t>
              </a:r>
            </a:p>
            <a:p>
              <a:r>
                <a:rPr lang="en-US" sz="1100" b="1" dirty="0"/>
                <a:t>Subject(s): </a:t>
              </a:r>
              <a:r>
                <a:rPr lang="en-US" sz="1100" dirty="0"/>
                <a:t>Arabic/ French/ English </a:t>
              </a:r>
            </a:p>
          </p:txBody>
        </p:sp>
        <p:pic>
          <p:nvPicPr>
            <p:cNvPr id="106" name="Picture 105" descr="Graphical user interface, application, Word&#10;&#10;Description automatically generated">
              <a:extLst>
                <a:ext uri="{FF2B5EF4-FFF2-40B4-BE49-F238E27FC236}">
                  <a16:creationId xmlns:a16="http://schemas.microsoft.com/office/drawing/2014/main" id="{3EDBBC90-99C5-4F27-9B41-E6833622DBB3}"/>
                </a:ext>
              </a:extLst>
            </p:cNvPr>
            <p:cNvPicPr>
              <a:picLocks noChangeAspect="1"/>
            </p:cNvPicPr>
            <p:nvPr/>
          </p:nvPicPr>
          <p:blipFill rotWithShape="1">
            <a:blip r:embed="rId10">
              <a:extLst>
                <a:ext uri="{28A0092B-C50C-407E-A947-70E740481C1C}">
                  <a14:useLocalDpi xmlns:a14="http://schemas.microsoft.com/office/drawing/2010/main" val="0"/>
                </a:ext>
              </a:extLst>
            </a:blip>
            <a:srcRect l="7870" t="33827" r="46296" b="51329"/>
            <a:stretch/>
          </p:blipFill>
          <p:spPr>
            <a:xfrm>
              <a:off x="3897686" y="1204770"/>
              <a:ext cx="4888100" cy="989464"/>
            </a:xfrm>
            <a:prstGeom prst="rect">
              <a:avLst/>
            </a:prstGeom>
            <a:ln>
              <a:noFill/>
            </a:ln>
            <a:effectLst/>
          </p:spPr>
        </p:pic>
        <p:sp>
          <p:nvSpPr>
            <p:cNvPr id="107" name="TextBox 106">
              <a:extLst>
                <a:ext uri="{FF2B5EF4-FFF2-40B4-BE49-F238E27FC236}">
                  <a16:creationId xmlns:a16="http://schemas.microsoft.com/office/drawing/2014/main" id="{75739489-3F6C-4CC0-A4C5-9409305A5655}"/>
                </a:ext>
              </a:extLst>
            </p:cNvPr>
            <p:cNvSpPr txBox="1"/>
            <p:nvPr/>
          </p:nvSpPr>
          <p:spPr>
            <a:xfrm>
              <a:off x="9020494" y="1739933"/>
              <a:ext cx="1558328" cy="331711"/>
            </a:xfrm>
            <a:prstGeom prst="rect">
              <a:avLst/>
            </a:prstGeom>
            <a:solidFill>
              <a:srgbClr val="E6E6E6"/>
            </a:solidFill>
            <a:ln>
              <a:solidFill>
                <a:srgbClr val="F4B183"/>
              </a:solidFill>
            </a:ln>
            <a:effectLst/>
          </p:spPr>
          <p:txBody>
            <a:bodyPr wrap="square" rtlCol="0">
              <a:spAutoFit/>
            </a:bodyPr>
            <a:lstStyle/>
            <a:p>
              <a:r>
                <a:rPr lang="en-US" sz="1100" b="1" dirty="0">
                  <a:highlight>
                    <a:srgbClr val="FFFF00"/>
                  </a:highlight>
                </a:rPr>
                <a:t>S</a:t>
              </a:r>
              <a:r>
                <a:rPr lang="x-none" sz="1100" b="1" dirty="0">
                  <a:highlight>
                    <a:srgbClr val="FFFF00"/>
                  </a:highlight>
                </a:rPr>
                <a:t>omeone who is deaf</a:t>
              </a:r>
            </a:p>
            <a:p>
              <a:r>
                <a:rPr lang="en-US" sz="1100" b="1" dirty="0"/>
                <a:t>Subject(s):</a:t>
              </a:r>
              <a:r>
                <a:rPr lang="x-none" sz="1100" dirty="0"/>
                <a:t> </a:t>
              </a:r>
              <a:r>
                <a:rPr lang="en-US" sz="1100" dirty="0"/>
                <a:t>C</a:t>
              </a:r>
              <a:r>
                <a:rPr lang="x-none" sz="1100" dirty="0"/>
                <a:t>ivic</a:t>
              </a:r>
              <a:r>
                <a:rPr lang="en-US" sz="1100" dirty="0"/>
                <a:t> Studies</a:t>
              </a:r>
              <a:endParaRPr lang="x-none" sz="1100" dirty="0"/>
            </a:p>
          </p:txBody>
        </p:sp>
        <p:pic>
          <p:nvPicPr>
            <p:cNvPr id="108" name="Picture 107" descr="Graphical user interface, application, Word&#10;&#10;Description automatically generated">
              <a:extLst>
                <a:ext uri="{FF2B5EF4-FFF2-40B4-BE49-F238E27FC236}">
                  <a16:creationId xmlns:a16="http://schemas.microsoft.com/office/drawing/2014/main" id="{7C667CEF-88DB-446D-966B-0723DF9011E2}"/>
                </a:ext>
              </a:extLst>
            </p:cNvPr>
            <p:cNvPicPr>
              <a:picLocks noChangeAspect="1"/>
            </p:cNvPicPr>
            <p:nvPr/>
          </p:nvPicPr>
          <p:blipFill rotWithShape="1">
            <a:blip r:embed="rId11">
              <a:extLst>
                <a:ext uri="{28A0092B-C50C-407E-A947-70E740481C1C}">
                  <a14:useLocalDpi xmlns:a14="http://schemas.microsoft.com/office/drawing/2010/main" val="0"/>
                </a:ext>
              </a:extLst>
            </a:blip>
            <a:srcRect l="7099" t="36536" r="45297" b="44671"/>
            <a:stretch/>
          </p:blipFill>
          <p:spPr>
            <a:xfrm>
              <a:off x="3881004" y="2161971"/>
              <a:ext cx="4861300" cy="1199424"/>
            </a:xfrm>
            <a:prstGeom prst="rect">
              <a:avLst/>
            </a:prstGeom>
            <a:ln>
              <a:noFill/>
            </a:ln>
            <a:effectLst/>
          </p:spPr>
        </p:pic>
        <p:sp>
          <p:nvSpPr>
            <p:cNvPr id="109" name="TextBox 108">
              <a:extLst>
                <a:ext uri="{FF2B5EF4-FFF2-40B4-BE49-F238E27FC236}">
                  <a16:creationId xmlns:a16="http://schemas.microsoft.com/office/drawing/2014/main" id="{06DFB2AA-25D8-4F5A-97E9-AD1DE21FED16}"/>
                </a:ext>
              </a:extLst>
            </p:cNvPr>
            <p:cNvSpPr txBox="1"/>
            <p:nvPr/>
          </p:nvSpPr>
          <p:spPr>
            <a:xfrm>
              <a:off x="9020495" y="2274606"/>
              <a:ext cx="1558328" cy="462026"/>
            </a:xfrm>
            <a:prstGeom prst="rect">
              <a:avLst/>
            </a:prstGeom>
            <a:solidFill>
              <a:srgbClr val="E6E6E6"/>
            </a:solidFill>
            <a:ln>
              <a:solidFill>
                <a:srgbClr val="F4B183"/>
              </a:solidFill>
            </a:ln>
            <a:effectLst/>
          </p:spPr>
          <p:txBody>
            <a:bodyPr wrap="square" rtlCol="0">
              <a:spAutoFit/>
            </a:bodyPr>
            <a:lstStyle/>
            <a:p>
              <a:r>
                <a:rPr lang="en-US" sz="1100" b="1" dirty="0">
                  <a:highlight>
                    <a:srgbClr val="FFFF00"/>
                  </a:highlight>
                </a:rPr>
                <a:t>Explore the effects of oxidation. </a:t>
              </a:r>
            </a:p>
            <a:p>
              <a:r>
                <a:rPr lang="en-US" sz="1100" b="1" dirty="0"/>
                <a:t>Subject(s): </a:t>
              </a:r>
              <a:r>
                <a:rPr lang="en-US" sz="1100" dirty="0"/>
                <a:t>Science </a:t>
              </a:r>
              <a:endParaRPr lang="x-none" sz="1100" dirty="0"/>
            </a:p>
          </p:txBody>
        </p:sp>
        <p:cxnSp>
          <p:nvCxnSpPr>
            <p:cNvPr id="110" name="Straight Connector 109">
              <a:extLst>
                <a:ext uri="{FF2B5EF4-FFF2-40B4-BE49-F238E27FC236}">
                  <a16:creationId xmlns:a16="http://schemas.microsoft.com/office/drawing/2014/main" id="{BFDF8EE7-2759-42BD-A8FA-C5DFFBFC1525}"/>
                </a:ext>
              </a:extLst>
            </p:cNvPr>
            <p:cNvCxnSpPr>
              <a:cxnSpLocks/>
              <a:stCxn id="104" idx="3"/>
              <a:endCxn id="105" idx="1"/>
            </p:cNvCxnSpPr>
            <p:nvPr/>
          </p:nvCxnSpPr>
          <p:spPr>
            <a:xfrm flipV="1">
              <a:off x="8760814" y="1028831"/>
              <a:ext cx="261751" cy="37579"/>
            </a:xfrm>
            <a:prstGeom prst="line">
              <a:avLst/>
            </a:prstGeom>
            <a:ln>
              <a:solidFill>
                <a:srgbClr val="F4B183"/>
              </a:solidFill>
            </a:ln>
          </p:spPr>
          <p:style>
            <a:lnRef idx="3">
              <a:schemeClr val="accent2"/>
            </a:lnRef>
            <a:fillRef idx="0">
              <a:schemeClr val="accent2"/>
            </a:fillRef>
            <a:effectRef idx="2">
              <a:schemeClr val="accent2"/>
            </a:effectRef>
            <a:fontRef idx="minor">
              <a:schemeClr val="tx1"/>
            </a:fontRef>
          </p:style>
        </p:cxnSp>
        <p:cxnSp>
          <p:nvCxnSpPr>
            <p:cNvPr id="111" name="Straight Connector 110">
              <a:extLst>
                <a:ext uri="{FF2B5EF4-FFF2-40B4-BE49-F238E27FC236}">
                  <a16:creationId xmlns:a16="http://schemas.microsoft.com/office/drawing/2014/main" id="{DFAA9853-E86F-4051-86E8-4F992139A213}"/>
                </a:ext>
              </a:extLst>
            </p:cNvPr>
            <p:cNvCxnSpPr>
              <a:cxnSpLocks/>
              <a:stCxn id="106" idx="3"/>
              <a:endCxn id="107" idx="1"/>
            </p:cNvCxnSpPr>
            <p:nvPr/>
          </p:nvCxnSpPr>
          <p:spPr>
            <a:xfrm>
              <a:off x="8785786" y="1699502"/>
              <a:ext cx="234708" cy="206287"/>
            </a:xfrm>
            <a:prstGeom prst="line">
              <a:avLst/>
            </a:prstGeom>
            <a:ln>
              <a:solidFill>
                <a:srgbClr val="F4B183"/>
              </a:solidFill>
            </a:ln>
          </p:spPr>
          <p:style>
            <a:lnRef idx="3">
              <a:schemeClr val="accent2"/>
            </a:lnRef>
            <a:fillRef idx="0">
              <a:schemeClr val="accent2"/>
            </a:fillRef>
            <a:effectRef idx="2">
              <a:schemeClr val="accent2"/>
            </a:effectRef>
            <a:fontRef idx="minor">
              <a:schemeClr val="tx1"/>
            </a:fontRef>
          </p:style>
        </p:cxnSp>
        <p:cxnSp>
          <p:nvCxnSpPr>
            <p:cNvPr id="112" name="Straight Connector 111">
              <a:extLst>
                <a:ext uri="{FF2B5EF4-FFF2-40B4-BE49-F238E27FC236}">
                  <a16:creationId xmlns:a16="http://schemas.microsoft.com/office/drawing/2014/main" id="{A5625CA7-424D-4A3B-AF9F-B4420F851AE9}"/>
                </a:ext>
              </a:extLst>
            </p:cNvPr>
            <p:cNvCxnSpPr>
              <a:cxnSpLocks/>
              <a:endCxn id="109" idx="1"/>
            </p:cNvCxnSpPr>
            <p:nvPr/>
          </p:nvCxnSpPr>
          <p:spPr>
            <a:xfrm flipV="1">
              <a:off x="8785786" y="2505619"/>
              <a:ext cx="234710" cy="231013"/>
            </a:xfrm>
            <a:prstGeom prst="line">
              <a:avLst/>
            </a:prstGeom>
            <a:ln>
              <a:solidFill>
                <a:srgbClr val="F4B183"/>
              </a:solidFill>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p14="http://schemas.microsoft.com/office/powerpoint/2010/main">
          <mc:Choice Requires="p14">
            <p:contentPart p14:bwMode="auto" r:id="rId12">
              <p14:nvContentPartPr>
                <p14:cNvPr id="113" name="Ink 112">
                  <a:extLst>
                    <a:ext uri="{FF2B5EF4-FFF2-40B4-BE49-F238E27FC236}">
                      <a16:creationId xmlns:a16="http://schemas.microsoft.com/office/drawing/2014/main" id="{437BD5D7-E390-412F-8B25-5750125FEE1B}"/>
                    </a:ext>
                  </a:extLst>
                </p14:cNvPr>
                <p14:cNvContentPartPr/>
                <p14:nvPr/>
              </p14:nvContentPartPr>
              <p14:xfrm>
                <a:off x="5102309" y="967675"/>
                <a:ext cx="805680" cy="39600"/>
              </p14:xfrm>
            </p:contentPart>
          </mc:Choice>
          <mc:Fallback xmlns="">
            <p:pic>
              <p:nvPicPr>
                <p:cNvPr id="58" name="Ink 57">
                  <a:extLst>
                    <a:ext uri="{FF2B5EF4-FFF2-40B4-BE49-F238E27FC236}">
                      <a16:creationId xmlns:a16="http://schemas.microsoft.com/office/drawing/2014/main" id="{D131D581-2398-4567-BCCA-D93032931271}"/>
                    </a:ext>
                  </a:extLst>
                </p:cNvPr>
                <p:cNvPicPr/>
                <p:nvPr/>
              </p:nvPicPr>
              <p:blipFill>
                <a:blip r:embed="rId18"/>
                <a:stretch>
                  <a:fillRect/>
                </a:stretch>
              </p:blipFill>
              <p:spPr>
                <a:xfrm>
                  <a:off x="5085552" y="939983"/>
                  <a:ext cx="838859" cy="9470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4" name="Ink 113">
                  <a:extLst>
                    <a:ext uri="{FF2B5EF4-FFF2-40B4-BE49-F238E27FC236}">
                      <a16:creationId xmlns:a16="http://schemas.microsoft.com/office/drawing/2014/main" id="{AD948FF9-AF7B-4396-9CAA-4A9CF70F0375}"/>
                    </a:ext>
                  </a:extLst>
                </p14:cNvPr>
                <p14:cNvContentPartPr/>
                <p14:nvPr/>
              </p14:nvContentPartPr>
              <p14:xfrm>
                <a:off x="7187761" y="1222396"/>
                <a:ext cx="1057320" cy="169560"/>
              </p14:xfrm>
            </p:contentPart>
          </mc:Choice>
          <mc:Fallback xmlns="">
            <p:pic>
              <p:nvPicPr>
                <p:cNvPr id="36" name="Ink 35">
                  <a:extLst>
                    <a:ext uri="{FF2B5EF4-FFF2-40B4-BE49-F238E27FC236}">
                      <a16:creationId xmlns:a16="http://schemas.microsoft.com/office/drawing/2014/main" id="{98C00BFD-A333-4EEE-9071-378D81C29DE0}"/>
                    </a:ext>
                  </a:extLst>
                </p:cNvPr>
                <p:cNvPicPr/>
                <p:nvPr/>
              </p:nvPicPr>
              <p:blipFill>
                <a:blip r:embed="rId20"/>
                <a:stretch>
                  <a:fillRect/>
                </a:stretch>
              </p:blipFill>
              <p:spPr>
                <a:xfrm>
                  <a:off x="7169761" y="1186472"/>
                  <a:ext cx="1092960" cy="24104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15" name="Ink 114">
                  <a:extLst>
                    <a:ext uri="{FF2B5EF4-FFF2-40B4-BE49-F238E27FC236}">
                      <a16:creationId xmlns:a16="http://schemas.microsoft.com/office/drawing/2014/main" id="{A3B0AE9B-E59D-42A0-AB94-B67C3125F7DD}"/>
                    </a:ext>
                  </a:extLst>
                </p14:cNvPr>
                <p14:cNvContentPartPr/>
                <p14:nvPr/>
              </p14:nvContentPartPr>
              <p14:xfrm>
                <a:off x="5077695" y="2322030"/>
                <a:ext cx="1585080" cy="87120"/>
              </p14:xfrm>
            </p:contentPart>
          </mc:Choice>
          <mc:Fallback xmlns="">
            <p:pic>
              <p:nvPicPr>
                <p:cNvPr id="37" name="Ink 36">
                  <a:extLst>
                    <a:ext uri="{FF2B5EF4-FFF2-40B4-BE49-F238E27FC236}">
                      <a16:creationId xmlns:a16="http://schemas.microsoft.com/office/drawing/2014/main" id="{D2F1D9C1-D5D5-440F-B0E5-56FB3467A96A}"/>
                    </a:ext>
                  </a:extLst>
                </p:cNvPr>
                <p:cNvPicPr/>
                <p:nvPr/>
              </p:nvPicPr>
              <p:blipFill>
                <a:blip r:embed="rId22"/>
                <a:stretch>
                  <a:fillRect/>
                </a:stretch>
              </p:blipFill>
              <p:spPr>
                <a:xfrm>
                  <a:off x="5059691" y="2286030"/>
                  <a:ext cx="1620728" cy="158760"/>
                </a:xfrm>
                <a:prstGeom prst="rect">
                  <a:avLst/>
                </a:prstGeom>
              </p:spPr>
            </p:pic>
          </mc:Fallback>
        </mc:AlternateContent>
      </p:grpSp>
      <p:sp>
        <p:nvSpPr>
          <p:cNvPr id="116" name="TextBox 115">
            <a:extLst>
              <a:ext uri="{FF2B5EF4-FFF2-40B4-BE49-F238E27FC236}">
                <a16:creationId xmlns:a16="http://schemas.microsoft.com/office/drawing/2014/main" id="{5AF6873B-3BA4-4C52-8831-4219BAABB678}"/>
              </a:ext>
            </a:extLst>
          </p:cNvPr>
          <p:cNvSpPr txBox="1"/>
          <p:nvPr/>
        </p:nvSpPr>
        <p:spPr>
          <a:xfrm>
            <a:off x="6157705" y="9163010"/>
            <a:ext cx="5260539" cy="246221"/>
          </a:xfrm>
          <a:prstGeom prst="rect">
            <a:avLst/>
          </a:prstGeom>
          <a:noFill/>
          <a:effectLst/>
        </p:spPr>
        <p:txBody>
          <a:bodyPr wrap="square" rtlCol="0">
            <a:spAutoFit/>
          </a:bodyPr>
          <a:lstStyle/>
          <a:p>
            <a:pPr algn="ctr"/>
            <a:r>
              <a:rPr lang="en-US" sz="1000" b="1" dirty="0"/>
              <a:t>Figure A.8: </a:t>
            </a:r>
            <a:r>
              <a:rPr lang="en-US" sz="1000" dirty="0"/>
              <a:t>Extract Subjects Example A</a:t>
            </a:r>
          </a:p>
        </p:txBody>
      </p:sp>
      <p:sp>
        <p:nvSpPr>
          <p:cNvPr id="117" name="Rectangle 116">
            <a:extLst>
              <a:ext uri="{FF2B5EF4-FFF2-40B4-BE49-F238E27FC236}">
                <a16:creationId xmlns:a16="http://schemas.microsoft.com/office/drawing/2014/main" id="{436B55F6-939A-4015-B67F-A7A487415A4D}"/>
              </a:ext>
            </a:extLst>
          </p:cNvPr>
          <p:cNvSpPr/>
          <p:nvPr/>
        </p:nvSpPr>
        <p:spPr>
          <a:xfrm>
            <a:off x="6206169" y="5939298"/>
            <a:ext cx="5206608" cy="3184501"/>
          </a:xfrm>
          <a:prstGeom prst="rect">
            <a:avLst/>
          </a:prstGeom>
          <a:noFill/>
          <a:ln w="28575">
            <a:solidFill>
              <a:srgbClr val="F4B18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Tree>
    <p:extLst>
      <p:ext uri="{BB962C8B-B14F-4D97-AF65-F5344CB8AC3E}">
        <p14:creationId xmlns:p14="http://schemas.microsoft.com/office/powerpoint/2010/main" val="160566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1547384C-5C60-487A-BE82-16C7CDADB8BC}"/>
              </a:ext>
            </a:extLst>
          </p:cNvPr>
          <p:cNvSpPr/>
          <p:nvPr/>
        </p:nvSpPr>
        <p:spPr>
          <a:xfrm>
            <a:off x="483361" y="655525"/>
            <a:ext cx="13092295" cy="3656262"/>
          </a:xfrm>
          <a:prstGeom prst="rect">
            <a:avLst/>
          </a:prstGeom>
          <a:noFill/>
          <a:ln>
            <a:solidFill>
              <a:srgbClr val="F7F3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A – Additional Reading </a:t>
            </a:r>
          </a:p>
        </p:txBody>
      </p:sp>
      <p:sp>
        <p:nvSpPr>
          <p:cNvPr id="10" name="Title 1">
            <a:extLst>
              <a:ext uri="{FF2B5EF4-FFF2-40B4-BE49-F238E27FC236}">
                <a16:creationId xmlns:a16="http://schemas.microsoft.com/office/drawing/2014/main" id="{EAFA0FF3-113E-B449-B491-9CDE5D5BBCA4}"/>
              </a:ext>
            </a:extLst>
          </p:cNvPr>
          <p:cNvSpPr txBox="1">
            <a:spLocks/>
          </p:cNvSpPr>
          <p:nvPr/>
        </p:nvSpPr>
        <p:spPr>
          <a:xfrm>
            <a:off x="1978203" y="194951"/>
            <a:ext cx="6769871"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chemeClr val="tx1">
                    <a:lumMod val="75000"/>
                    <a:lumOff val="25000"/>
                  </a:schemeClr>
                </a:solidFill>
                <a:latin typeface="+mn-lt"/>
              </a:rPr>
              <a:t>A.8. Extra Example for Project Selection &amp; Contextualization (4/4) </a:t>
            </a:r>
          </a:p>
        </p:txBody>
      </p:sp>
      <p:sp>
        <p:nvSpPr>
          <p:cNvPr id="11" name="Google Shape;120;p54">
            <a:extLst>
              <a:ext uri="{FF2B5EF4-FFF2-40B4-BE49-F238E27FC236}">
                <a16:creationId xmlns:a16="http://schemas.microsoft.com/office/drawing/2014/main" id="{63711819-8575-4841-AAC6-4BDA0A97DBCC}"/>
              </a:ext>
            </a:extLst>
          </p:cNvPr>
          <p:cNvSpPr txBox="1">
            <a:spLocks/>
          </p:cNvSpPr>
          <p:nvPr/>
        </p:nvSpPr>
        <p:spPr>
          <a:xfrm>
            <a:off x="2075952" y="608471"/>
            <a:ext cx="6587281"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600" b="1" dirty="0">
                <a:solidFill>
                  <a:schemeClr val="accent2">
                    <a:lumMod val="75000"/>
                  </a:schemeClr>
                </a:solidFill>
                <a:latin typeface="+mn-lt"/>
                <a:ea typeface="Lustria"/>
                <a:cs typeface="Lustria"/>
                <a:sym typeface="Lustria"/>
              </a:rPr>
              <a:t>Advanced: Extract subjects covered in the project (2/2)</a:t>
            </a:r>
          </a:p>
        </p:txBody>
      </p:sp>
      <p:sp>
        <p:nvSpPr>
          <p:cNvPr id="12" name="Google Shape;120;p54">
            <a:extLst>
              <a:ext uri="{FF2B5EF4-FFF2-40B4-BE49-F238E27FC236}">
                <a16:creationId xmlns:a16="http://schemas.microsoft.com/office/drawing/2014/main" id="{875779A9-02BE-004D-8A77-AB1E07BF2E64}"/>
              </a:ext>
            </a:extLst>
          </p:cNvPr>
          <p:cNvSpPr txBox="1">
            <a:spLocks/>
          </p:cNvSpPr>
          <p:nvPr/>
        </p:nvSpPr>
        <p:spPr>
          <a:xfrm>
            <a:off x="2075952" y="4465684"/>
            <a:ext cx="6153947"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600" b="1" dirty="0">
                <a:solidFill>
                  <a:schemeClr val="accent2">
                    <a:lumMod val="75000"/>
                  </a:schemeClr>
                </a:solidFill>
                <a:latin typeface="+mn-lt"/>
                <a:ea typeface="Lustria"/>
                <a:cs typeface="Lustria"/>
                <a:sym typeface="Lustria"/>
              </a:rPr>
              <a:t>Advanced: Map curriculum to project</a:t>
            </a:r>
            <a:endParaRPr lang="en-US" sz="1600" b="1" dirty="0">
              <a:solidFill>
                <a:schemeClr val="accent2">
                  <a:lumMod val="75000"/>
                </a:schemeClr>
              </a:solidFill>
              <a:latin typeface="+mn-lt"/>
            </a:endParaRPr>
          </a:p>
        </p:txBody>
      </p:sp>
      <p:pic>
        <p:nvPicPr>
          <p:cNvPr id="16" name="Picture 15">
            <a:extLst>
              <a:ext uri="{FF2B5EF4-FFF2-40B4-BE49-F238E27FC236}">
                <a16:creationId xmlns:a16="http://schemas.microsoft.com/office/drawing/2014/main" id="{5C96C0C0-A146-9A4C-ACB8-FCBD0515E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5735" y="5171408"/>
            <a:ext cx="491569" cy="1679167"/>
          </a:xfrm>
          <a:prstGeom prst="rect">
            <a:avLst/>
          </a:prstGeom>
        </p:spPr>
      </p:pic>
      <p:sp>
        <p:nvSpPr>
          <p:cNvPr id="58" name="TextBox 57">
            <a:extLst>
              <a:ext uri="{FF2B5EF4-FFF2-40B4-BE49-F238E27FC236}">
                <a16:creationId xmlns:a16="http://schemas.microsoft.com/office/drawing/2014/main" id="{615F1FBB-D05C-8546-ADFB-DB47B4517364}"/>
              </a:ext>
            </a:extLst>
          </p:cNvPr>
          <p:cNvSpPr txBox="1"/>
          <p:nvPr/>
        </p:nvSpPr>
        <p:spPr>
          <a:xfrm>
            <a:off x="1496110" y="4039278"/>
            <a:ext cx="6397670" cy="246221"/>
          </a:xfrm>
          <a:prstGeom prst="rect">
            <a:avLst/>
          </a:prstGeom>
          <a:noFill/>
        </p:spPr>
        <p:txBody>
          <a:bodyPr wrap="square" rtlCol="0">
            <a:spAutoFit/>
          </a:bodyPr>
          <a:lstStyle/>
          <a:p>
            <a:pPr algn="ctr"/>
            <a:r>
              <a:rPr lang="en-US" sz="1000" b="1" dirty="0"/>
              <a:t>Figure A.9: </a:t>
            </a:r>
            <a:r>
              <a:rPr lang="en-US" sz="1000" dirty="0"/>
              <a:t>Extract Subjects Example B</a:t>
            </a:r>
          </a:p>
        </p:txBody>
      </p:sp>
      <p:pic>
        <p:nvPicPr>
          <p:cNvPr id="60" name="Picture 59" descr="Graphical user interface, text, application, Word&#10;&#10;Description automatically generated">
            <a:extLst>
              <a:ext uri="{FF2B5EF4-FFF2-40B4-BE49-F238E27FC236}">
                <a16:creationId xmlns:a16="http://schemas.microsoft.com/office/drawing/2014/main" id="{75A54790-7559-774B-B933-35E97D853627}"/>
              </a:ext>
            </a:extLst>
          </p:cNvPr>
          <p:cNvPicPr>
            <a:picLocks noChangeAspect="1"/>
          </p:cNvPicPr>
          <p:nvPr/>
        </p:nvPicPr>
        <p:blipFill rotWithShape="1">
          <a:blip r:embed="rId3">
            <a:extLst>
              <a:ext uri="{28A0092B-C50C-407E-A947-70E740481C1C}">
                <a14:useLocalDpi xmlns:a14="http://schemas.microsoft.com/office/drawing/2010/main" val="0"/>
              </a:ext>
            </a:extLst>
          </a:blip>
          <a:srcRect l="25484" t="37932" r="26207" b="35846"/>
          <a:stretch/>
        </p:blipFill>
        <p:spPr>
          <a:xfrm>
            <a:off x="2031697" y="1132887"/>
            <a:ext cx="5809690" cy="2043545"/>
          </a:xfrm>
          <a:prstGeom prst="rect">
            <a:avLst/>
          </a:prstGeom>
          <a:ln>
            <a:noFill/>
          </a:ln>
          <a:effectLst>
            <a:outerShdw blurRad="292100" dist="139700" dir="2700000" sx="1000" sy="1000" algn="tl" rotWithShape="0">
              <a:srgbClr val="333333">
                <a:alpha val="65000"/>
              </a:srgbClr>
            </a:outerShdw>
          </a:effectLst>
        </p:spPr>
      </p:pic>
      <p:sp>
        <p:nvSpPr>
          <p:cNvPr id="61" name="TextBox 60">
            <a:extLst>
              <a:ext uri="{FF2B5EF4-FFF2-40B4-BE49-F238E27FC236}">
                <a16:creationId xmlns:a16="http://schemas.microsoft.com/office/drawing/2014/main" id="{E05BE6F9-7451-A346-908B-A7CC51262DBD}"/>
              </a:ext>
            </a:extLst>
          </p:cNvPr>
          <p:cNvSpPr txBox="1"/>
          <p:nvPr/>
        </p:nvSpPr>
        <p:spPr>
          <a:xfrm>
            <a:off x="2109796" y="3161927"/>
            <a:ext cx="5809690" cy="830997"/>
          </a:xfrm>
          <a:prstGeom prst="rect">
            <a:avLst/>
          </a:prstGeom>
          <a:solidFill>
            <a:srgbClr val="E6E6E6"/>
          </a:solidFill>
          <a:effectLst>
            <a:outerShdw blurRad="63500" sx="4000" sy="4000" algn="ctr" rotWithShape="0">
              <a:prstClr val="black">
                <a:alpha val="0"/>
              </a:prstClr>
            </a:outerShdw>
          </a:effectLst>
        </p:spPr>
        <p:txBody>
          <a:bodyPr wrap="square" rtlCol="0">
            <a:spAutoFit/>
          </a:bodyPr>
          <a:lstStyle/>
          <a:p>
            <a:r>
              <a:rPr lang="x-none" sz="1200" b="1" dirty="0"/>
              <a:t>Exploring and understanding the history of languages. </a:t>
            </a:r>
          </a:p>
          <a:p>
            <a:r>
              <a:rPr lang="en-US" sz="1200" b="1" dirty="0"/>
              <a:t>Subject(s): </a:t>
            </a:r>
            <a:r>
              <a:rPr lang="x-none" sz="1200" dirty="0"/>
              <a:t>History </a:t>
            </a:r>
          </a:p>
          <a:p>
            <a:r>
              <a:rPr lang="x-none" sz="1200" i="1" dirty="0"/>
              <a:t>Desciption of the languages’ history, how did the languages </a:t>
            </a:r>
            <a:r>
              <a:rPr lang="en-US" sz="1200" i="1" dirty="0"/>
              <a:t>evolve</a:t>
            </a:r>
            <a:r>
              <a:rPr lang="x-none" sz="1200" i="1" dirty="0"/>
              <a:t>.</a:t>
            </a:r>
          </a:p>
          <a:p>
            <a:r>
              <a:rPr lang="en-US" sz="1200" i="1" dirty="0"/>
              <a:t>(Mesopotamia, alphabet Phoenicians, hieroglyphs) </a:t>
            </a:r>
            <a:endParaRPr lang="x-none" sz="1200" i="1" dirty="0"/>
          </a:p>
        </p:txBody>
      </p:sp>
      <mc:AlternateContent xmlns:mc="http://schemas.openxmlformats.org/markup-compatibility/2006" xmlns:p14="http://schemas.microsoft.com/office/powerpoint/2010/main">
        <mc:Choice Requires="p14">
          <p:contentPart p14:bwMode="auto" r:id="rId4">
            <p14:nvContentPartPr>
              <p14:cNvPr id="62" name="Ink 61">
                <a:extLst>
                  <a:ext uri="{FF2B5EF4-FFF2-40B4-BE49-F238E27FC236}">
                    <a16:creationId xmlns:a16="http://schemas.microsoft.com/office/drawing/2014/main" id="{8C7E5658-9DA3-2B4E-97C9-68A6977A3C19}"/>
                  </a:ext>
                </a:extLst>
              </p14:cNvPr>
              <p14:cNvContentPartPr/>
              <p14:nvPr/>
            </p14:nvContentPartPr>
            <p14:xfrm>
              <a:off x="5263611" y="1207821"/>
              <a:ext cx="1342152" cy="112295"/>
            </p14:xfrm>
          </p:contentPart>
        </mc:Choice>
        <mc:Fallback xmlns="">
          <p:pic>
            <p:nvPicPr>
              <p:cNvPr id="62" name="Ink 61">
                <a:extLst>
                  <a:ext uri="{FF2B5EF4-FFF2-40B4-BE49-F238E27FC236}">
                    <a16:creationId xmlns:a16="http://schemas.microsoft.com/office/drawing/2014/main" id="{8C7E5658-9DA3-2B4E-97C9-68A6977A3C19}"/>
                  </a:ext>
                </a:extLst>
              </p:cNvPr>
              <p:cNvPicPr/>
              <p:nvPr/>
            </p:nvPicPr>
            <p:blipFill>
              <a:blip r:embed="rId5"/>
              <a:stretch>
                <a:fillRect/>
              </a:stretch>
            </p:blipFill>
            <p:spPr>
              <a:xfrm>
                <a:off x="5245610" y="1171829"/>
                <a:ext cx="1377794" cy="183919"/>
              </a:xfrm>
              <a:prstGeom prst="rect">
                <a:avLst/>
              </a:prstGeom>
            </p:spPr>
          </p:pic>
        </mc:Fallback>
      </mc:AlternateContent>
      <p:sp>
        <p:nvSpPr>
          <p:cNvPr id="63" name="Rectangle 62">
            <a:extLst>
              <a:ext uri="{FF2B5EF4-FFF2-40B4-BE49-F238E27FC236}">
                <a16:creationId xmlns:a16="http://schemas.microsoft.com/office/drawing/2014/main" id="{A306DAD0-7597-5E4D-B152-74B448AB0710}"/>
              </a:ext>
            </a:extLst>
          </p:cNvPr>
          <p:cNvSpPr/>
          <p:nvPr/>
        </p:nvSpPr>
        <p:spPr>
          <a:xfrm>
            <a:off x="2084087" y="1047010"/>
            <a:ext cx="5809693" cy="2938972"/>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011F1577-3291-D547-8EE7-0497A7F54BF9}"/>
              </a:ext>
            </a:extLst>
          </p:cNvPr>
          <p:cNvSpPr txBox="1"/>
          <p:nvPr/>
        </p:nvSpPr>
        <p:spPr>
          <a:xfrm>
            <a:off x="3794902" y="5115445"/>
            <a:ext cx="3486124" cy="664012"/>
          </a:xfrm>
          <a:prstGeom prst="wedgeRoundRectCallout">
            <a:avLst>
              <a:gd name="adj1" fmla="val -58668"/>
              <a:gd name="adj2" fmla="val 9545"/>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dirty="0"/>
              <a:t>I found the chapters from the curriculum that correspond to the skills and concepts included in my project. See Figures A.11, A.12 and A.13 for examples.</a:t>
            </a:r>
          </a:p>
        </p:txBody>
      </p:sp>
      <p:sp>
        <p:nvSpPr>
          <p:cNvPr id="65" name="TextBox 64">
            <a:extLst>
              <a:ext uri="{FF2B5EF4-FFF2-40B4-BE49-F238E27FC236}">
                <a16:creationId xmlns:a16="http://schemas.microsoft.com/office/drawing/2014/main" id="{E7315B04-7500-BB4D-8E44-844B7CC9F1BF}"/>
              </a:ext>
            </a:extLst>
          </p:cNvPr>
          <p:cNvSpPr txBox="1"/>
          <p:nvPr/>
        </p:nvSpPr>
        <p:spPr>
          <a:xfrm>
            <a:off x="3794902" y="5887668"/>
            <a:ext cx="3486123" cy="476726"/>
          </a:xfrm>
          <a:prstGeom prst="wedgeRoundRectCallout">
            <a:avLst>
              <a:gd name="adj1" fmla="val -57319"/>
              <a:gd name="adj2" fmla="val -46607"/>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dirty="0"/>
              <a:t>Now I can adjust the difficulty of the activities according to the curriculum expectations.</a:t>
            </a:r>
          </a:p>
        </p:txBody>
      </p:sp>
      <p:sp>
        <p:nvSpPr>
          <p:cNvPr id="66" name="TextBox 65">
            <a:extLst>
              <a:ext uri="{FF2B5EF4-FFF2-40B4-BE49-F238E27FC236}">
                <a16:creationId xmlns:a16="http://schemas.microsoft.com/office/drawing/2014/main" id="{68E446C3-6906-9B41-A3D1-FA9505DC4B68}"/>
              </a:ext>
            </a:extLst>
          </p:cNvPr>
          <p:cNvSpPr txBox="1"/>
          <p:nvPr/>
        </p:nvSpPr>
        <p:spPr>
          <a:xfrm>
            <a:off x="3778370" y="6478544"/>
            <a:ext cx="3499519" cy="289441"/>
          </a:xfrm>
          <a:prstGeom prst="wedgeRoundRectCallout">
            <a:avLst>
              <a:gd name="adj1" fmla="val -57301"/>
              <a:gd name="adj2" fmla="val -55994"/>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dirty="0"/>
              <a:t>I can also add any other concepts into the activities</a:t>
            </a:r>
          </a:p>
        </p:txBody>
      </p:sp>
      <p:pic>
        <p:nvPicPr>
          <p:cNvPr id="72" name="Picture 71" descr="Graphical user interface, text, application, Word&#10;&#10;Description automatically generated">
            <a:extLst>
              <a:ext uri="{FF2B5EF4-FFF2-40B4-BE49-F238E27FC236}">
                <a16:creationId xmlns:a16="http://schemas.microsoft.com/office/drawing/2014/main" id="{897CC96C-2130-BF42-A297-C646260E7B24}"/>
              </a:ext>
            </a:extLst>
          </p:cNvPr>
          <p:cNvPicPr>
            <a:picLocks noChangeAspect="1"/>
          </p:cNvPicPr>
          <p:nvPr/>
        </p:nvPicPr>
        <p:blipFill rotWithShape="1">
          <a:blip r:embed="rId6">
            <a:extLst>
              <a:ext uri="{28A0092B-C50C-407E-A947-70E740481C1C}">
                <a14:useLocalDpi xmlns:a14="http://schemas.microsoft.com/office/drawing/2010/main" val="0"/>
              </a:ext>
            </a:extLst>
          </a:blip>
          <a:srcRect l="14118" t="41754" r="44811" b="32927"/>
          <a:stretch/>
        </p:blipFill>
        <p:spPr>
          <a:xfrm>
            <a:off x="8175408" y="1053577"/>
            <a:ext cx="5288935" cy="2101545"/>
          </a:xfrm>
          <a:prstGeom prst="rect">
            <a:avLst/>
          </a:prstGeom>
          <a:ln>
            <a:noFill/>
          </a:ln>
          <a:effectLst>
            <a:outerShdw blurRad="292100" dist="139700" dir="2700000" sx="1000" sy="1000" algn="tl" rotWithShape="0">
              <a:srgbClr val="333333">
                <a:alpha val="65000"/>
              </a:srgbClr>
            </a:outerShdw>
          </a:effectLst>
        </p:spPr>
      </p:pic>
      <p:sp>
        <p:nvSpPr>
          <p:cNvPr id="73" name="TextBox 72">
            <a:extLst>
              <a:ext uri="{FF2B5EF4-FFF2-40B4-BE49-F238E27FC236}">
                <a16:creationId xmlns:a16="http://schemas.microsoft.com/office/drawing/2014/main" id="{6C0A4169-DC94-F14B-908A-D8E52046B8F9}"/>
              </a:ext>
            </a:extLst>
          </p:cNvPr>
          <p:cNvSpPr txBox="1"/>
          <p:nvPr/>
        </p:nvSpPr>
        <p:spPr>
          <a:xfrm>
            <a:off x="8192666" y="3212841"/>
            <a:ext cx="5190759" cy="784830"/>
          </a:xfrm>
          <a:prstGeom prst="rect">
            <a:avLst/>
          </a:prstGeom>
          <a:solidFill>
            <a:srgbClr val="E6E6E6"/>
          </a:solidFill>
          <a:effectLst>
            <a:outerShdw blurRad="63500" sx="1000" sy="1000" algn="ctr" rotWithShape="0">
              <a:prstClr val="black">
                <a:alpha val="40000"/>
              </a:prstClr>
            </a:outerShdw>
          </a:effectLst>
        </p:spPr>
        <p:txBody>
          <a:bodyPr wrap="square" rtlCol="0">
            <a:spAutoFit/>
          </a:bodyPr>
          <a:lstStyle/>
          <a:p>
            <a:r>
              <a:rPr lang="x-none" sz="1200" b="1" dirty="0"/>
              <a:t>Do you know our language represents culture</a:t>
            </a:r>
            <a:r>
              <a:rPr lang="en-US" sz="1200" b="1" dirty="0"/>
              <a:t>…</a:t>
            </a:r>
            <a:endParaRPr lang="x-none" sz="1200" b="1" dirty="0"/>
          </a:p>
          <a:p>
            <a:r>
              <a:rPr lang="en-US" sz="1200" b="1" dirty="0"/>
              <a:t>Subject(s): </a:t>
            </a:r>
            <a:r>
              <a:rPr lang="en-US" sz="1200" dirty="0"/>
              <a:t>C</a:t>
            </a:r>
            <a:r>
              <a:rPr lang="x-none" sz="1200" dirty="0"/>
              <a:t>ivic</a:t>
            </a:r>
            <a:r>
              <a:rPr lang="en-US" sz="1200" dirty="0"/>
              <a:t> Studies</a:t>
            </a:r>
          </a:p>
          <a:p>
            <a:endParaRPr lang="en-US" sz="1000" dirty="0"/>
          </a:p>
          <a:p>
            <a:endParaRPr lang="x-none" sz="1100" dirty="0"/>
          </a:p>
        </p:txBody>
      </p:sp>
      <p:sp>
        <p:nvSpPr>
          <p:cNvPr id="74" name="TextBox 73">
            <a:extLst>
              <a:ext uri="{FF2B5EF4-FFF2-40B4-BE49-F238E27FC236}">
                <a16:creationId xmlns:a16="http://schemas.microsoft.com/office/drawing/2014/main" id="{B2E48ECB-4055-E54A-AEF9-3740DF715329}"/>
              </a:ext>
            </a:extLst>
          </p:cNvPr>
          <p:cNvSpPr txBox="1"/>
          <p:nvPr/>
        </p:nvSpPr>
        <p:spPr>
          <a:xfrm>
            <a:off x="8434879" y="4025223"/>
            <a:ext cx="4637053" cy="246221"/>
          </a:xfrm>
          <a:prstGeom prst="rect">
            <a:avLst/>
          </a:prstGeom>
          <a:noFill/>
        </p:spPr>
        <p:txBody>
          <a:bodyPr wrap="square" rtlCol="0">
            <a:spAutoFit/>
          </a:bodyPr>
          <a:lstStyle/>
          <a:p>
            <a:pPr algn="ctr"/>
            <a:r>
              <a:rPr lang="en-US" sz="1000" b="1" dirty="0"/>
              <a:t>Figure A.10: </a:t>
            </a:r>
            <a:r>
              <a:rPr lang="en-US" sz="1000" dirty="0"/>
              <a:t>Extract Subjects Example C</a:t>
            </a:r>
          </a:p>
        </p:txBody>
      </p:sp>
      <mc:AlternateContent xmlns:mc="http://schemas.openxmlformats.org/markup-compatibility/2006" xmlns:p14="http://schemas.microsoft.com/office/powerpoint/2010/main">
        <mc:Choice Requires="p14">
          <p:contentPart p14:bwMode="auto" r:id="rId7">
            <p14:nvContentPartPr>
              <p14:cNvPr id="75" name="Ink 74">
                <a:extLst>
                  <a:ext uri="{FF2B5EF4-FFF2-40B4-BE49-F238E27FC236}">
                    <a16:creationId xmlns:a16="http://schemas.microsoft.com/office/drawing/2014/main" id="{E1D3F90A-1265-9D4A-A34D-ABD79F671F18}"/>
                  </a:ext>
                </a:extLst>
              </p14:cNvPr>
              <p14:cNvContentPartPr/>
              <p14:nvPr/>
            </p14:nvContentPartPr>
            <p14:xfrm>
              <a:off x="0" y="0"/>
              <a:ext cx="0" cy="0"/>
            </p14:xfrm>
          </p:contentPart>
        </mc:Choice>
        <mc:Fallback xmlns="">
          <p:pic>
            <p:nvPicPr>
              <p:cNvPr id="75" name="Ink 74">
                <a:extLst>
                  <a:ext uri="{FF2B5EF4-FFF2-40B4-BE49-F238E27FC236}">
                    <a16:creationId xmlns:a16="http://schemas.microsoft.com/office/drawing/2014/main" id="{E1D3F90A-1265-9D4A-A34D-ABD79F671F18}"/>
                  </a:ext>
                </a:extLst>
              </p:cNvPr>
              <p:cNvPicPr/>
              <p:nvPr/>
            </p:nvPicPr>
            <p:blipFill>
              <a:blip r:embed="rId8"/>
              <a:stretch>
                <a:fillRect/>
              </a:stretch>
            </p:blipFill>
            <p:spPr>
              <a:xfrm>
                <a:off x="0" y="0"/>
                <a:ext cx="0" cy="0"/>
              </a:xfrm>
              <a:prstGeom prst="rect">
                <a:avLst/>
              </a:prstGeom>
            </p:spPr>
          </p:pic>
        </mc:Fallback>
      </mc:AlternateContent>
      <p:sp>
        <p:nvSpPr>
          <p:cNvPr id="76" name="Rectangle 75">
            <a:extLst>
              <a:ext uri="{FF2B5EF4-FFF2-40B4-BE49-F238E27FC236}">
                <a16:creationId xmlns:a16="http://schemas.microsoft.com/office/drawing/2014/main" id="{6F5AEB93-2EB4-B440-AEB4-5974349E8806}"/>
              </a:ext>
            </a:extLst>
          </p:cNvPr>
          <p:cNvSpPr/>
          <p:nvPr/>
        </p:nvSpPr>
        <p:spPr>
          <a:xfrm>
            <a:off x="8176543" y="1053577"/>
            <a:ext cx="5223007" cy="2938972"/>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Picture 76" descr="Graphical user interface, application, Word&#10;&#10;Description automatically generated">
            <a:extLst>
              <a:ext uri="{FF2B5EF4-FFF2-40B4-BE49-F238E27FC236}">
                <a16:creationId xmlns:a16="http://schemas.microsoft.com/office/drawing/2014/main" id="{450EF6AB-9F46-1C45-925A-0A9A2019CD15}"/>
              </a:ext>
            </a:extLst>
          </p:cNvPr>
          <p:cNvPicPr>
            <a:picLocks noChangeAspect="1"/>
          </p:cNvPicPr>
          <p:nvPr/>
        </p:nvPicPr>
        <p:blipFill rotWithShape="1">
          <a:blip r:embed="rId9">
            <a:extLst>
              <a:ext uri="{28A0092B-C50C-407E-A947-70E740481C1C}">
                <a14:useLocalDpi xmlns:a14="http://schemas.microsoft.com/office/drawing/2010/main" val="0"/>
              </a:ext>
            </a:extLst>
          </a:blip>
          <a:srcRect l="15007" t="36536" r="45297" b="37588"/>
          <a:stretch/>
        </p:blipFill>
        <p:spPr>
          <a:xfrm>
            <a:off x="9012762" y="4531144"/>
            <a:ext cx="4382718" cy="1785507"/>
          </a:xfrm>
          <a:prstGeom prst="rect">
            <a:avLst/>
          </a:prstGeom>
          <a:ln>
            <a:noFill/>
          </a:ln>
          <a:effectLst>
            <a:outerShdw blurRad="292100" dist="139700" dir="2700000" sx="1000" sy="1000" algn="tl" rotWithShape="0">
              <a:srgbClr val="333333">
                <a:alpha val="65000"/>
              </a:srgbClr>
            </a:outerShdw>
          </a:effectLst>
        </p:spPr>
      </p:pic>
      <p:sp>
        <p:nvSpPr>
          <p:cNvPr id="78" name="TextBox 77">
            <a:extLst>
              <a:ext uri="{FF2B5EF4-FFF2-40B4-BE49-F238E27FC236}">
                <a16:creationId xmlns:a16="http://schemas.microsoft.com/office/drawing/2014/main" id="{E5B6A297-859C-EF46-9080-61811B66ACA5}"/>
              </a:ext>
            </a:extLst>
          </p:cNvPr>
          <p:cNvSpPr txBox="1"/>
          <p:nvPr/>
        </p:nvSpPr>
        <p:spPr>
          <a:xfrm>
            <a:off x="8744937" y="6349333"/>
            <a:ext cx="4626803" cy="600164"/>
          </a:xfrm>
          <a:prstGeom prst="rect">
            <a:avLst/>
          </a:prstGeom>
          <a:solidFill>
            <a:srgbClr val="E6E6E6"/>
          </a:solidFill>
          <a:ln>
            <a:noFill/>
          </a:ln>
        </p:spPr>
        <p:txBody>
          <a:bodyPr wrap="square" rtlCol="0">
            <a:spAutoFit/>
          </a:bodyPr>
          <a:lstStyle/>
          <a:p>
            <a:r>
              <a:rPr lang="x-none" sz="1100" b="1" dirty="0"/>
              <a:t>Oxydation</a:t>
            </a:r>
          </a:p>
          <a:p>
            <a:r>
              <a:rPr lang="en-US" sz="1100" b="1" dirty="0"/>
              <a:t>I</a:t>
            </a:r>
            <a:r>
              <a:rPr lang="x-none" sz="1100" b="1" dirty="0"/>
              <a:t>n the Lebanese curriculum</a:t>
            </a:r>
          </a:p>
          <a:p>
            <a:r>
              <a:rPr lang="en-US" sz="1100" dirty="0"/>
              <a:t>S</a:t>
            </a:r>
            <a:r>
              <a:rPr lang="x-none" sz="1100" dirty="0"/>
              <a:t>cience: </a:t>
            </a:r>
            <a:r>
              <a:rPr lang="fr-FR" sz="1100" dirty="0"/>
              <a:t>Module 2: Matter &amp; Energy</a:t>
            </a:r>
            <a:endParaRPr lang="x-none" sz="1100" dirty="0"/>
          </a:p>
        </p:txBody>
      </p:sp>
      <p:sp>
        <p:nvSpPr>
          <p:cNvPr id="79" name="Rectangle 78">
            <a:extLst>
              <a:ext uri="{FF2B5EF4-FFF2-40B4-BE49-F238E27FC236}">
                <a16:creationId xmlns:a16="http://schemas.microsoft.com/office/drawing/2014/main" id="{1DF36A1B-4256-E647-8DCD-CFDFADC4D3CD}"/>
              </a:ext>
            </a:extLst>
          </p:cNvPr>
          <p:cNvSpPr/>
          <p:nvPr/>
        </p:nvSpPr>
        <p:spPr>
          <a:xfrm>
            <a:off x="8748074" y="4564194"/>
            <a:ext cx="4634209" cy="2352621"/>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31B272B7-DA24-874A-8619-C85D73F0F759}"/>
              </a:ext>
            </a:extLst>
          </p:cNvPr>
          <p:cNvSpPr txBox="1"/>
          <p:nvPr/>
        </p:nvSpPr>
        <p:spPr>
          <a:xfrm>
            <a:off x="8139668" y="6927794"/>
            <a:ext cx="5183999" cy="246221"/>
          </a:xfrm>
          <a:prstGeom prst="rect">
            <a:avLst/>
          </a:prstGeom>
          <a:noFill/>
        </p:spPr>
        <p:txBody>
          <a:bodyPr wrap="square" rtlCol="0">
            <a:spAutoFit/>
          </a:bodyPr>
          <a:lstStyle/>
          <a:p>
            <a:pPr algn="ctr"/>
            <a:r>
              <a:rPr lang="en-US" sz="1000" b="1" dirty="0"/>
              <a:t>Figure A.11: </a:t>
            </a:r>
            <a:r>
              <a:rPr lang="en-US" sz="1000" dirty="0"/>
              <a:t>Curriculum Mapping - Example A</a:t>
            </a:r>
          </a:p>
        </p:txBody>
      </p:sp>
      <mc:AlternateContent xmlns:mc="http://schemas.openxmlformats.org/markup-compatibility/2006" xmlns:p14="http://schemas.microsoft.com/office/powerpoint/2010/main">
        <mc:Choice Requires="p14">
          <p:contentPart p14:bwMode="auto" r:id="rId10">
            <p14:nvContentPartPr>
              <p14:cNvPr id="81" name="Ink 80">
                <a:extLst>
                  <a:ext uri="{FF2B5EF4-FFF2-40B4-BE49-F238E27FC236}">
                    <a16:creationId xmlns:a16="http://schemas.microsoft.com/office/drawing/2014/main" id="{4B5BC779-44E3-3A4B-A099-C2602427A6A2}"/>
                  </a:ext>
                </a:extLst>
              </p14:cNvPr>
              <p14:cNvContentPartPr/>
              <p14:nvPr/>
            </p14:nvContentPartPr>
            <p14:xfrm>
              <a:off x="10672975" y="4604537"/>
              <a:ext cx="501120" cy="12240"/>
            </p14:xfrm>
          </p:contentPart>
        </mc:Choice>
        <mc:Fallback xmlns="">
          <p:pic>
            <p:nvPicPr>
              <p:cNvPr id="81" name="Ink 80">
                <a:extLst>
                  <a:ext uri="{FF2B5EF4-FFF2-40B4-BE49-F238E27FC236}">
                    <a16:creationId xmlns:a16="http://schemas.microsoft.com/office/drawing/2014/main" id="{4B5BC779-44E3-3A4B-A099-C2602427A6A2}"/>
                  </a:ext>
                </a:extLst>
              </p:cNvPr>
              <p:cNvPicPr/>
              <p:nvPr/>
            </p:nvPicPr>
            <p:blipFill>
              <a:blip r:embed="rId11"/>
              <a:stretch>
                <a:fillRect/>
              </a:stretch>
            </p:blipFill>
            <p:spPr>
              <a:xfrm>
                <a:off x="10637001" y="4530355"/>
                <a:ext cx="572709" cy="160233"/>
              </a:xfrm>
              <a:prstGeom prst="rect">
                <a:avLst/>
              </a:prstGeom>
            </p:spPr>
          </p:pic>
        </mc:Fallback>
      </mc:AlternateContent>
      <p:grpSp>
        <p:nvGrpSpPr>
          <p:cNvPr id="82" name="Group 81">
            <a:extLst>
              <a:ext uri="{FF2B5EF4-FFF2-40B4-BE49-F238E27FC236}">
                <a16:creationId xmlns:a16="http://schemas.microsoft.com/office/drawing/2014/main" id="{6EEECCB6-B2C3-5440-8857-8BDD0C5C09DD}"/>
              </a:ext>
            </a:extLst>
          </p:cNvPr>
          <p:cNvGrpSpPr/>
          <p:nvPr/>
        </p:nvGrpSpPr>
        <p:grpSpPr>
          <a:xfrm>
            <a:off x="8783274" y="7281489"/>
            <a:ext cx="4729857" cy="2381839"/>
            <a:chOff x="7789123" y="6693487"/>
            <a:chExt cx="4464298" cy="2012409"/>
          </a:xfrm>
        </p:grpSpPr>
        <p:pic>
          <p:nvPicPr>
            <p:cNvPr id="83" name="Picture 82" descr="Graphical user interface, text, application, Word&#10;&#10;Description automatically generated">
              <a:extLst>
                <a:ext uri="{FF2B5EF4-FFF2-40B4-BE49-F238E27FC236}">
                  <a16:creationId xmlns:a16="http://schemas.microsoft.com/office/drawing/2014/main" id="{9EEBCEA5-F7D8-174C-8508-6566DCC674B6}"/>
                </a:ext>
              </a:extLst>
            </p:cNvPr>
            <p:cNvPicPr>
              <a:picLocks noChangeAspect="1"/>
            </p:cNvPicPr>
            <p:nvPr/>
          </p:nvPicPr>
          <p:blipFill rotWithShape="1">
            <a:blip r:embed="rId3">
              <a:extLst>
                <a:ext uri="{28A0092B-C50C-407E-A947-70E740481C1C}">
                  <a14:useLocalDpi xmlns:a14="http://schemas.microsoft.com/office/drawing/2010/main" val="0"/>
                </a:ext>
              </a:extLst>
            </a:blip>
            <a:srcRect l="26139" t="37467" r="26207" b="35846"/>
            <a:stretch/>
          </p:blipFill>
          <p:spPr>
            <a:xfrm>
              <a:off x="7797522" y="6693487"/>
              <a:ext cx="4455899" cy="1559650"/>
            </a:xfrm>
            <a:prstGeom prst="rect">
              <a:avLst/>
            </a:prstGeom>
            <a:ln>
              <a:noFill/>
            </a:ln>
            <a:effectLst>
              <a:outerShdw blurRad="292100" dist="139700" dir="2700000" sx="3000" sy="3000" algn="tl" rotWithShape="0">
                <a:srgbClr val="333333">
                  <a:alpha val="65000"/>
                </a:srgbClr>
              </a:outerShdw>
            </a:effectLst>
          </p:spPr>
        </p:pic>
        <p:sp>
          <p:nvSpPr>
            <p:cNvPr id="84" name="TextBox 83">
              <a:extLst>
                <a:ext uri="{FF2B5EF4-FFF2-40B4-BE49-F238E27FC236}">
                  <a16:creationId xmlns:a16="http://schemas.microsoft.com/office/drawing/2014/main" id="{8187180A-2FC6-FF4B-878B-4CC857F06CC0}"/>
                </a:ext>
              </a:extLst>
            </p:cNvPr>
            <p:cNvSpPr txBox="1"/>
            <p:nvPr/>
          </p:nvSpPr>
          <p:spPr>
            <a:xfrm>
              <a:off x="7795072" y="8159813"/>
              <a:ext cx="4431970" cy="546083"/>
            </a:xfrm>
            <a:prstGeom prst="rect">
              <a:avLst/>
            </a:prstGeom>
            <a:solidFill>
              <a:srgbClr val="E6E6E6"/>
            </a:solidFill>
            <a:ln>
              <a:noFill/>
            </a:ln>
          </p:spPr>
          <p:txBody>
            <a:bodyPr wrap="square" rtlCol="0">
              <a:spAutoFit/>
            </a:bodyPr>
            <a:lstStyle/>
            <a:p>
              <a:r>
                <a:rPr lang="en-US" sz="1200" b="1" dirty="0"/>
                <a:t>History of Languages</a:t>
              </a:r>
            </a:p>
            <a:p>
              <a:r>
                <a:rPr lang="en-US" sz="1200" b="1" dirty="0"/>
                <a:t>In the Lebanese curriculum </a:t>
              </a:r>
            </a:p>
            <a:p>
              <a:r>
                <a:rPr lang="en-US" sz="1200" dirty="0"/>
                <a:t>History: Grade 8 – Civilizations (Egyptian, Phynitians) </a:t>
              </a:r>
              <a:endParaRPr lang="x-none" sz="1200" dirty="0"/>
            </a:p>
          </p:txBody>
        </p:sp>
        <p:sp>
          <p:nvSpPr>
            <p:cNvPr id="85" name="Rectangle 84">
              <a:extLst>
                <a:ext uri="{FF2B5EF4-FFF2-40B4-BE49-F238E27FC236}">
                  <a16:creationId xmlns:a16="http://schemas.microsoft.com/office/drawing/2014/main" id="{86E81340-DBB5-A741-B6D0-024E674D5C96}"/>
                </a:ext>
              </a:extLst>
            </p:cNvPr>
            <p:cNvSpPr/>
            <p:nvPr/>
          </p:nvSpPr>
          <p:spPr>
            <a:xfrm>
              <a:off x="7789123" y="6704078"/>
              <a:ext cx="4418249" cy="1999318"/>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grpSp>
      <p:sp>
        <p:nvSpPr>
          <p:cNvPr id="86" name="TextBox 85">
            <a:extLst>
              <a:ext uri="{FF2B5EF4-FFF2-40B4-BE49-F238E27FC236}">
                <a16:creationId xmlns:a16="http://schemas.microsoft.com/office/drawing/2014/main" id="{A9DB70A6-0648-D24E-8984-060CCB364A30}"/>
              </a:ext>
            </a:extLst>
          </p:cNvPr>
          <p:cNvSpPr txBox="1"/>
          <p:nvPr/>
        </p:nvSpPr>
        <p:spPr>
          <a:xfrm>
            <a:off x="9106691" y="9724180"/>
            <a:ext cx="4004717" cy="246221"/>
          </a:xfrm>
          <a:prstGeom prst="rect">
            <a:avLst/>
          </a:prstGeom>
          <a:noFill/>
        </p:spPr>
        <p:txBody>
          <a:bodyPr wrap="square" rtlCol="0">
            <a:spAutoFit/>
          </a:bodyPr>
          <a:lstStyle/>
          <a:p>
            <a:pPr algn="ctr"/>
            <a:r>
              <a:rPr lang="en-US" sz="1000" b="1" dirty="0"/>
              <a:t>FigureA.12: </a:t>
            </a:r>
            <a:r>
              <a:rPr lang="en-US" sz="1000" dirty="0"/>
              <a:t>Curriculum Mapping - Example B</a:t>
            </a:r>
          </a:p>
        </p:txBody>
      </p:sp>
      <mc:AlternateContent xmlns:mc="http://schemas.openxmlformats.org/markup-compatibility/2006" xmlns:p14="http://schemas.microsoft.com/office/powerpoint/2010/main">
        <mc:Choice Requires="p14">
          <p:contentPart p14:bwMode="auto" r:id="rId12">
            <p14:nvContentPartPr>
              <p14:cNvPr id="87" name="Ink 86">
                <a:extLst>
                  <a:ext uri="{FF2B5EF4-FFF2-40B4-BE49-F238E27FC236}">
                    <a16:creationId xmlns:a16="http://schemas.microsoft.com/office/drawing/2014/main" id="{25B76293-8183-F44C-B7FD-D9AB1F0A441D}"/>
                  </a:ext>
                </a:extLst>
              </p14:cNvPr>
              <p14:cNvContentPartPr/>
              <p14:nvPr/>
            </p14:nvContentPartPr>
            <p14:xfrm>
              <a:off x="11603822" y="7415236"/>
              <a:ext cx="999448" cy="50474"/>
            </p14:xfrm>
          </p:contentPart>
        </mc:Choice>
        <mc:Fallback xmlns="">
          <p:pic>
            <p:nvPicPr>
              <p:cNvPr id="87" name="Ink 86">
                <a:extLst>
                  <a:ext uri="{FF2B5EF4-FFF2-40B4-BE49-F238E27FC236}">
                    <a16:creationId xmlns:a16="http://schemas.microsoft.com/office/drawing/2014/main" id="{25B76293-8183-F44C-B7FD-D9AB1F0A441D}"/>
                  </a:ext>
                </a:extLst>
              </p:cNvPr>
              <p:cNvPicPr/>
              <p:nvPr/>
            </p:nvPicPr>
            <p:blipFill>
              <a:blip r:embed="rId13"/>
              <a:stretch>
                <a:fillRect/>
              </a:stretch>
            </p:blipFill>
            <p:spPr>
              <a:xfrm>
                <a:off x="11567832" y="7343642"/>
                <a:ext cx="1071069" cy="193305"/>
              </a:xfrm>
              <a:prstGeom prst="rect">
                <a:avLst/>
              </a:prstGeom>
            </p:spPr>
          </p:pic>
        </mc:Fallback>
      </mc:AlternateContent>
      <p:pic>
        <p:nvPicPr>
          <p:cNvPr id="88" name="Picture 87" descr="Graphical user interface, text, application, Word&#10;&#10;Description automatically generated">
            <a:extLst>
              <a:ext uri="{FF2B5EF4-FFF2-40B4-BE49-F238E27FC236}">
                <a16:creationId xmlns:a16="http://schemas.microsoft.com/office/drawing/2014/main" id="{A01FBB8A-C5DE-534E-9CAE-C76DF8A0C1E1}"/>
              </a:ext>
            </a:extLst>
          </p:cNvPr>
          <p:cNvPicPr>
            <a:picLocks noChangeAspect="1"/>
          </p:cNvPicPr>
          <p:nvPr/>
        </p:nvPicPr>
        <p:blipFill rotWithShape="1">
          <a:blip r:embed="rId6">
            <a:extLst>
              <a:ext uri="{28A0092B-C50C-407E-A947-70E740481C1C}">
                <a14:useLocalDpi xmlns:a14="http://schemas.microsoft.com/office/drawing/2010/main" val="0"/>
              </a:ext>
            </a:extLst>
          </a:blip>
          <a:srcRect l="18824" t="43523" r="44811" b="32734"/>
          <a:stretch/>
        </p:blipFill>
        <p:spPr>
          <a:xfrm>
            <a:off x="2087013" y="7333230"/>
            <a:ext cx="4515614" cy="1842610"/>
          </a:xfrm>
          <a:prstGeom prst="rect">
            <a:avLst/>
          </a:prstGeom>
          <a:ln>
            <a:noFill/>
          </a:ln>
          <a:effectLst>
            <a:outerShdw blurRad="292100" dist="139700" dir="2700000" sx="1000" sy="1000" algn="tl" rotWithShape="0">
              <a:srgbClr val="333333">
                <a:alpha val="65000"/>
              </a:srgbClr>
            </a:outerShdw>
          </a:effectLst>
        </p:spPr>
      </p:pic>
      <p:sp>
        <p:nvSpPr>
          <p:cNvPr id="89" name="TextBox 88">
            <a:extLst>
              <a:ext uri="{FF2B5EF4-FFF2-40B4-BE49-F238E27FC236}">
                <a16:creationId xmlns:a16="http://schemas.microsoft.com/office/drawing/2014/main" id="{CA0497F8-3D39-1E44-B152-11FD9873B23E}"/>
              </a:ext>
            </a:extLst>
          </p:cNvPr>
          <p:cNvSpPr txBox="1"/>
          <p:nvPr/>
        </p:nvSpPr>
        <p:spPr>
          <a:xfrm>
            <a:off x="6746650" y="7486431"/>
            <a:ext cx="1802090" cy="830997"/>
          </a:xfrm>
          <a:prstGeom prst="rect">
            <a:avLst/>
          </a:prstGeom>
          <a:solidFill>
            <a:srgbClr val="E6E6E6"/>
          </a:solidFill>
          <a:ln>
            <a:solidFill>
              <a:schemeClr val="accent2">
                <a:lumMod val="60000"/>
                <a:lumOff val="40000"/>
              </a:schemeClr>
            </a:solidFill>
          </a:ln>
        </p:spPr>
        <p:txBody>
          <a:bodyPr wrap="square" rtlCol="0">
            <a:spAutoFit/>
          </a:bodyPr>
          <a:lstStyle/>
          <a:p>
            <a:r>
              <a:rPr lang="x-none" sz="1200" b="1" dirty="0"/>
              <a:t>Civic Curiculum</a:t>
            </a:r>
          </a:p>
          <a:p>
            <a:r>
              <a:rPr lang="x-none" sz="1200" dirty="0"/>
              <a:t>Grade 3: Lesson 4: </a:t>
            </a:r>
            <a:endParaRPr lang="en-US" sz="1200" dirty="0"/>
          </a:p>
          <a:p>
            <a:r>
              <a:rPr lang="x-none" sz="1200" dirty="0"/>
              <a:t>Our Arabic Language</a:t>
            </a:r>
            <a:br>
              <a:rPr lang="x-none" sz="1200" dirty="0"/>
            </a:br>
            <a:r>
              <a:rPr lang="x-none" sz="1200" i="1" dirty="0"/>
              <a:t>The language of culture </a:t>
            </a:r>
          </a:p>
        </p:txBody>
      </p:sp>
      <p:pic>
        <p:nvPicPr>
          <p:cNvPr id="90" name="Picture 89" descr="Graphical user interface, application, Word&#10;&#10;Description automatically generated">
            <a:extLst>
              <a:ext uri="{FF2B5EF4-FFF2-40B4-BE49-F238E27FC236}">
                <a16:creationId xmlns:a16="http://schemas.microsoft.com/office/drawing/2014/main" id="{74D0F614-D964-AA48-B61A-697C035753D5}"/>
              </a:ext>
            </a:extLst>
          </p:cNvPr>
          <p:cNvPicPr>
            <a:picLocks noChangeAspect="1"/>
          </p:cNvPicPr>
          <p:nvPr/>
        </p:nvPicPr>
        <p:blipFill rotWithShape="1">
          <a:blip r:embed="rId14">
            <a:extLst>
              <a:ext uri="{28A0092B-C50C-407E-A947-70E740481C1C}">
                <a14:useLocalDpi xmlns:a14="http://schemas.microsoft.com/office/drawing/2010/main" val="0"/>
              </a:ext>
            </a:extLst>
          </a:blip>
          <a:srcRect l="17191" t="33827" r="46297" b="58465"/>
          <a:stretch/>
        </p:blipFill>
        <p:spPr>
          <a:xfrm>
            <a:off x="2109796" y="9175840"/>
            <a:ext cx="3489513" cy="544268"/>
          </a:xfrm>
          <a:prstGeom prst="rect">
            <a:avLst/>
          </a:prstGeom>
          <a:ln>
            <a:noFill/>
          </a:ln>
          <a:effectLst>
            <a:outerShdw blurRad="292100" dist="139700" dir="2700000" sx="7000" sy="7000" algn="tl" rotWithShape="0">
              <a:srgbClr val="333333">
                <a:alpha val="65000"/>
              </a:srgbClr>
            </a:outerShdw>
          </a:effectLst>
        </p:spPr>
      </p:pic>
      <p:sp>
        <p:nvSpPr>
          <p:cNvPr id="91" name="TextBox 90">
            <a:extLst>
              <a:ext uri="{FF2B5EF4-FFF2-40B4-BE49-F238E27FC236}">
                <a16:creationId xmlns:a16="http://schemas.microsoft.com/office/drawing/2014/main" id="{405FA886-43B8-3C4C-ADC6-639E1B09D900}"/>
              </a:ext>
            </a:extLst>
          </p:cNvPr>
          <p:cNvSpPr txBox="1"/>
          <p:nvPr/>
        </p:nvSpPr>
        <p:spPr>
          <a:xfrm>
            <a:off x="6746650" y="8842120"/>
            <a:ext cx="1802090" cy="830997"/>
          </a:xfrm>
          <a:prstGeom prst="rect">
            <a:avLst/>
          </a:prstGeom>
          <a:solidFill>
            <a:srgbClr val="E6E6E6"/>
          </a:solidFill>
          <a:ln>
            <a:solidFill>
              <a:schemeClr val="accent2">
                <a:lumMod val="60000"/>
                <a:lumOff val="40000"/>
              </a:schemeClr>
            </a:solidFill>
          </a:ln>
        </p:spPr>
        <p:txBody>
          <a:bodyPr wrap="square" rtlCol="0">
            <a:spAutoFit/>
          </a:bodyPr>
          <a:lstStyle/>
          <a:p>
            <a:r>
              <a:rPr lang="x-none" sz="1200" b="1" dirty="0"/>
              <a:t>Civic Curiculum</a:t>
            </a:r>
          </a:p>
          <a:p>
            <a:r>
              <a:rPr lang="x-none" sz="1200" dirty="0"/>
              <a:t>Grade 4</a:t>
            </a:r>
            <a:r>
              <a:rPr lang="en-US" sz="1200" dirty="0"/>
              <a:t>-</a:t>
            </a:r>
            <a:r>
              <a:rPr lang="x-none" sz="1200" dirty="0"/>
              <a:t>Lesson 2: </a:t>
            </a:r>
            <a:endParaRPr lang="en-US" sz="1200" dirty="0"/>
          </a:p>
          <a:p>
            <a:r>
              <a:rPr lang="x-none" sz="1200" i="1" dirty="0"/>
              <a:t>Unity and Respect</a:t>
            </a:r>
            <a:r>
              <a:rPr lang="en-US" sz="1200" i="1" dirty="0"/>
              <a:t> </a:t>
            </a:r>
            <a:r>
              <a:rPr lang="x-none" sz="1200" i="1" dirty="0"/>
              <a:t>between People</a:t>
            </a:r>
          </a:p>
        </p:txBody>
      </p:sp>
      <p:cxnSp>
        <p:nvCxnSpPr>
          <p:cNvPr id="92" name="Straight Connector 91">
            <a:extLst>
              <a:ext uri="{FF2B5EF4-FFF2-40B4-BE49-F238E27FC236}">
                <a16:creationId xmlns:a16="http://schemas.microsoft.com/office/drawing/2014/main" id="{4E6C8C96-14B6-624F-B988-2FEEF0B70539}"/>
              </a:ext>
            </a:extLst>
          </p:cNvPr>
          <p:cNvCxnSpPr>
            <a:cxnSpLocks/>
            <a:endCxn id="89" idx="1"/>
          </p:cNvCxnSpPr>
          <p:nvPr/>
        </p:nvCxnSpPr>
        <p:spPr>
          <a:xfrm>
            <a:off x="6430180" y="7901929"/>
            <a:ext cx="316470" cy="1"/>
          </a:xfrm>
          <a:prstGeom prst="line">
            <a:avLst/>
          </a:prstGeom>
          <a:ln>
            <a:solidFill>
              <a:schemeClr val="accent2">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93" name="Straight Connector 92">
            <a:extLst>
              <a:ext uri="{FF2B5EF4-FFF2-40B4-BE49-F238E27FC236}">
                <a16:creationId xmlns:a16="http://schemas.microsoft.com/office/drawing/2014/main" id="{2FFA403F-8D42-F94F-98AB-B334FD003C28}"/>
              </a:ext>
            </a:extLst>
          </p:cNvPr>
          <p:cNvCxnSpPr>
            <a:cxnSpLocks/>
            <a:endCxn id="91" idx="1"/>
          </p:cNvCxnSpPr>
          <p:nvPr/>
        </p:nvCxnSpPr>
        <p:spPr>
          <a:xfrm>
            <a:off x="6430180" y="9257619"/>
            <a:ext cx="316470" cy="0"/>
          </a:xfrm>
          <a:prstGeom prst="line">
            <a:avLst/>
          </a:prstGeom>
          <a:ln>
            <a:solidFill>
              <a:schemeClr val="accent2">
                <a:lumMod val="60000"/>
                <a:lumOff val="40000"/>
              </a:schemeClr>
            </a:solidFill>
          </a:ln>
        </p:spPr>
        <p:style>
          <a:lnRef idx="3">
            <a:schemeClr val="accent2"/>
          </a:lnRef>
          <a:fillRef idx="0">
            <a:schemeClr val="accent2"/>
          </a:fillRef>
          <a:effectRef idx="2">
            <a:schemeClr val="accent2"/>
          </a:effectRef>
          <a:fontRef idx="minor">
            <a:schemeClr val="tx1"/>
          </a:fontRef>
        </p:style>
      </p:cxnSp>
      <p:sp>
        <p:nvSpPr>
          <p:cNvPr id="94" name="TextBox 93">
            <a:extLst>
              <a:ext uri="{FF2B5EF4-FFF2-40B4-BE49-F238E27FC236}">
                <a16:creationId xmlns:a16="http://schemas.microsoft.com/office/drawing/2014/main" id="{79A30E47-5BB0-5345-BA48-F6B94B27AC34}"/>
              </a:ext>
            </a:extLst>
          </p:cNvPr>
          <p:cNvSpPr txBox="1"/>
          <p:nvPr/>
        </p:nvSpPr>
        <p:spPr>
          <a:xfrm>
            <a:off x="1971398" y="9713656"/>
            <a:ext cx="4299421" cy="246221"/>
          </a:xfrm>
          <a:prstGeom prst="rect">
            <a:avLst/>
          </a:prstGeom>
          <a:noFill/>
        </p:spPr>
        <p:txBody>
          <a:bodyPr wrap="square" rtlCol="0">
            <a:spAutoFit/>
          </a:bodyPr>
          <a:lstStyle/>
          <a:p>
            <a:pPr algn="ctr"/>
            <a:r>
              <a:rPr lang="en-US" sz="1000" b="1" dirty="0"/>
              <a:t>Figure A.13: </a:t>
            </a:r>
            <a:r>
              <a:rPr lang="en-US" sz="1000" dirty="0"/>
              <a:t>Curriculum Mapping - Example C</a:t>
            </a:r>
          </a:p>
        </p:txBody>
      </p:sp>
      <p:sp>
        <p:nvSpPr>
          <p:cNvPr id="95" name="Rectangle 94">
            <a:extLst>
              <a:ext uri="{FF2B5EF4-FFF2-40B4-BE49-F238E27FC236}">
                <a16:creationId xmlns:a16="http://schemas.microsoft.com/office/drawing/2014/main" id="{465D749F-E768-C64E-B7F4-FF7C68D33FF3}"/>
              </a:ext>
            </a:extLst>
          </p:cNvPr>
          <p:cNvSpPr/>
          <p:nvPr/>
        </p:nvSpPr>
        <p:spPr>
          <a:xfrm>
            <a:off x="2112178" y="7333231"/>
            <a:ext cx="4307124" cy="2386873"/>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15">
            <p14:nvContentPartPr>
              <p14:cNvPr id="99" name="Ink 98">
                <a:extLst>
                  <a:ext uri="{FF2B5EF4-FFF2-40B4-BE49-F238E27FC236}">
                    <a16:creationId xmlns:a16="http://schemas.microsoft.com/office/drawing/2014/main" id="{FC571262-8280-7840-B80A-4A5B68A3A1EC}"/>
                  </a:ext>
                </a:extLst>
              </p14:cNvPr>
              <p14:cNvContentPartPr/>
              <p14:nvPr/>
            </p14:nvContentPartPr>
            <p14:xfrm>
              <a:off x="9195408" y="1583439"/>
              <a:ext cx="2462671" cy="206046"/>
            </p14:xfrm>
          </p:contentPart>
        </mc:Choice>
        <mc:Fallback xmlns="">
          <p:pic>
            <p:nvPicPr>
              <p:cNvPr id="99" name="Ink 98">
                <a:extLst>
                  <a:ext uri="{FF2B5EF4-FFF2-40B4-BE49-F238E27FC236}">
                    <a16:creationId xmlns:a16="http://schemas.microsoft.com/office/drawing/2014/main" id="{FC571262-8280-7840-B80A-4A5B68A3A1EC}"/>
                  </a:ext>
                </a:extLst>
              </p:cNvPr>
              <p:cNvPicPr/>
              <p:nvPr/>
            </p:nvPicPr>
            <p:blipFill>
              <a:blip r:embed="rId16"/>
              <a:stretch>
                <a:fillRect/>
              </a:stretch>
            </p:blipFill>
            <p:spPr>
              <a:xfrm>
                <a:off x="9177403" y="1547354"/>
                <a:ext cx="2498320" cy="277855"/>
              </a:xfrm>
              <a:prstGeom prst="rect">
                <a:avLst/>
              </a:prstGeom>
            </p:spPr>
          </p:pic>
        </mc:Fallback>
      </mc:AlternateContent>
      <p:sp>
        <p:nvSpPr>
          <p:cNvPr id="42" name="TextBox 41">
            <a:extLst>
              <a:ext uri="{FF2B5EF4-FFF2-40B4-BE49-F238E27FC236}">
                <a16:creationId xmlns:a16="http://schemas.microsoft.com/office/drawing/2014/main" id="{63A2DFA2-4428-4B0F-957D-33393320A67B}"/>
              </a:ext>
            </a:extLst>
          </p:cNvPr>
          <p:cNvSpPr txBox="1"/>
          <p:nvPr/>
        </p:nvSpPr>
        <p:spPr>
          <a:xfrm>
            <a:off x="12512204" y="9501836"/>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A</a:t>
            </a:r>
          </a:p>
        </p:txBody>
      </p:sp>
      <p:sp>
        <p:nvSpPr>
          <p:cNvPr id="43" name="Slide Number Placeholder 1">
            <a:extLst>
              <a:ext uri="{FF2B5EF4-FFF2-40B4-BE49-F238E27FC236}">
                <a16:creationId xmlns:a16="http://schemas.microsoft.com/office/drawing/2014/main" id="{2A627B66-7984-4F76-958F-34417599B2BB}"/>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55</a:t>
            </a:fld>
            <a:endParaRPr lang="en-US" dirty="0"/>
          </a:p>
        </p:txBody>
      </p:sp>
      <mc:AlternateContent xmlns:mc="http://schemas.openxmlformats.org/markup-compatibility/2006" xmlns:p14="http://schemas.microsoft.com/office/powerpoint/2010/main">
        <mc:Choice Requires="p14">
          <p:contentPart p14:bwMode="auto" r:id="rId17">
            <p14:nvContentPartPr>
              <p14:cNvPr id="45" name="Ink 44">
                <a:extLst>
                  <a:ext uri="{FF2B5EF4-FFF2-40B4-BE49-F238E27FC236}">
                    <a16:creationId xmlns:a16="http://schemas.microsoft.com/office/drawing/2014/main" id="{357B77C3-5AFA-445C-8A8A-6EFA6CC1570E}"/>
                  </a:ext>
                </a:extLst>
              </p14:cNvPr>
              <p14:cNvContentPartPr/>
              <p14:nvPr/>
            </p14:nvContentPartPr>
            <p14:xfrm>
              <a:off x="3397871" y="7798032"/>
              <a:ext cx="1479960" cy="58320"/>
            </p14:xfrm>
          </p:contentPart>
        </mc:Choice>
        <mc:Fallback xmlns="">
          <p:pic>
            <p:nvPicPr>
              <p:cNvPr id="45" name="Ink 44">
                <a:extLst>
                  <a:ext uri="{FF2B5EF4-FFF2-40B4-BE49-F238E27FC236}">
                    <a16:creationId xmlns:a16="http://schemas.microsoft.com/office/drawing/2014/main" id="{357B77C3-5AFA-445C-8A8A-6EFA6CC1570E}"/>
                  </a:ext>
                </a:extLst>
              </p:cNvPr>
              <p:cNvPicPr/>
              <p:nvPr/>
            </p:nvPicPr>
            <p:blipFill>
              <a:blip r:embed="rId18"/>
              <a:stretch>
                <a:fillRect/>
              </a:stretch>
            </p:blipFill>
            <p:spPr>
              <a:xfrm>
                <a:off x="3361871" y="7726032"/>
                <a:ext cx="1551600" cy="201960"/>
              </a:xfrm>
              <a:prstGeom prst="rect">
                <a:avLst/>
              </a:prstGeom>
            </p:spPr>
          </p:pic>
        </mc:Fallback>
      </mc:AlternateContent>
    </p:spTree>
    <p:extLst>
      <p:ext uri="{BB962C8B-B14F-4D97-AF65-F5344CB8AC3E}">
        <p14:creationId xmlns:p14="http://schemas.microsoft.com/office/powerpoint/2010/main" val="1225957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502F91-8BA7-4E66-94DB-0BAE770A6586}"/>
              </a:ext>
            </a:extLst>
          </p:cNvPr>
          <p:cNvSpPr/>
          <p:nvPr/>
        </p:nvSpPr>
        <p:spPr>
          <a:xfrm>
            <a:off x="0" y="0"/>
            <a:ext cx="6858000"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b="1" dirty="0">
              <a:solidFill>
                <a:schemeClr val="bg1"/>
              </a:solidFill>
            </a:endParaRPr>
          </a:p>
        </p:txBody>
      </p:sp>
      <p:sp>
        <p:nvSpPr>
          <p:cNvPr id="11" name="Title 1">
            <a:extLst>
              <a:ext uri="{FF2B5EF4-FFF2-40B4-BE49-F238E27FC236}">
                <a16:creationId xmlns:a16="http://schemas.microsoft.com/office/drawing/2014/main" id="{44694D43-9E2D-469A-BAF8-E656DD270631}"/>
              </a:ext>
            </a:extLst>
          </p:cNvPr>
          <p:cNvSpPr txBox="1">
            <a:spLocks/>
          </p:cNvSpPr>
          <p:nvPr/>
        </p:nvSpPr>
        <p:spPr>
          <a:xfrm>
            <a:off x="713750" y="1540443"/>
            <a:ext cx="5430499" cy="287734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a:solidFill>
                  <a:schemeClr val="bg1"/>
                </a:solidFill>
              </a:rPr>
              <a:t>Appendix B </a:t>
            </a:r>
            <a:br>
              <a:rPr lang="en-US" dirty="0">
                <a:solidFill>
                  <a:schemeClr val="bg1"/>
                </a:solidFill>
              </a:rPr>
            </a:br>
            <a:r>
              <a:rPr lang="en-US" dirty="0">
                <a:solidFill>
                  <a:schemeClr val="bg1"/>
                </a:solidFill>
              </a:rPr>
              <a:t>Educators’ General Tools</a:t>
            </a:r>
          </a:p>
        </p:txBody>
      </p:sp>
      <p:sp>
        <p:nvSpPr>
          <p:cNvPr id="6" name="Oval 5">
            <a:extLst>
              <a:ext uri="{FF2B5EF4-FFF2-40B4-BE49-F238E27FC236}">
                <a16:creationId xmlns:a16="http://schemas.microsoft.com/office/drawing/2014/main" id="{32E0B028-56DE-8840-AEAF-E928D3A179E1}"/>
              </a:ext>
            </a:extLst>
          </p:cNvPr>
          <p:cNvSpPr/>
          <p:nvPr/>
        </p:nvSpPr>
        <p:spPr>
          <a:xfrm>
            <a:off x="10176846" y="2577088"/>
            <a:ext cx="823664" cy="804054"/>
          </a:xfrm>
          <a:prstGeom prst="ellipse">
            <a:avLst/>
          </a:prstGeom>
          <a:solidFill>
            <a:srgbClr val="E5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BA5E6246-2EA8-6C4C-BFC3-50872A25B543}"/>
              </a:ext>
            </a:extLst>
          </p:cNvPr>
          <p:cNvSpPr/>
          <p:nvPr/>
        </p:nvSpPr>
        <p:spPr>
          <a:xfrm>
            <a:off x="11410240" y="1953578"/>
            <a:ext cx="638717" cy="623510"/>
          </a:xfrm>
          <a:prstGeom prst="ellipse">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009CFFC8-EA2C-0B4D-B627-3FB05463E36A}"/>
              </a:ext>
            </a:extLst>
          </p:cNvPr>
          <p:cNvSpPr/>
          <p:nvPr/>
        </p:nvSpPr>
        <p:spPr>
          <a:xfrm>
            <a:off x="11467686" y="3181502"/>
            <a:ext cx="377950" cy="368952"/>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BE87E1B-F272-FA4C-BFA8-CAD1F490039F}"/>
              </a:ext>
            </a:extLst>
          </p:cNvPr>
          <p:cNvSpPr/>
          <p:nvPr/>
        </p:nvSpPr>
        <p:spPr>
          <a:xfrm>
            <a:off x="10329245" y="641889"/>
            <a:ext cx="1121203" cy="1094509"/>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D46BEE6-B683-FF4C-95AC-0D91D6EDD900}"/>
              </a:ext>
            </a:extLst>
          </p:cNvPr>
          <p:cNvSpPr txBox="1"/>
          <p:nvPr/>
        </p:nvSpPr>
        <p:spPr>
          <a:xfrm>
            <a:off x="7596642" y="6331149"/>
            <a:ext cx="4248994" cy="3416320"/>
          </a:xfrm>
          <a:prstGeom prst="rect">
            <a:avLst/>
          </a:prstGeom>
          <a:noFill/>
        </p:spPr>
        <p:txBody>
          <a:bodyPr wrap="square" rtlCol="0">
            <a:spAutoFit/>
          </a:bodyPr>
          <a:lstStyle/>
          <a:p>
            <a:r>
              <a:rPr lang="en-US" sz="3600" b="1" dirty="0">
                <a:solidFill>
                  <a:schemeClr val="accent2">
                    <a:lumMod val="60000"/>
                    <a:lumOff val="40000"/>
                  </a:schemeClr>
                </a:solidFill>
              </a:rPr>
              <a:t>Appendix Content</a:t>
            </a:r>
          </a:p>
          <a:p>
            <a:pPr marL="285750" indent="-285750">
              <a:buFont typeface="Arial" panose="020B0604020202020204" pitchFamily="34" charset="0"/>
              <a:buChar char="•"/>
            </a:pPr>
            <a:endParaRPr lang="en-US" sz="1200" dirty="0"/>
          </a:p>
          <a:p>
            <a:r>
              <a:rPr lang="en-US" sz="1200" dirty="0"/>
              <a:t>B.1. Non-Academic Skills</a:t>
            </a:r>
          </a:p>
          <a:p>
            <a:endParaRPr lang="en-US" sz="1200" dirty="0"/>
          </a:p>
          <a:p>
            <a:r>
              <a:rPr lang="en-US" sz="1200" dirty="0"/>
              <a:t>B.2. Activities’ Strategies &amp; Instructions</a:t>
            </a:r>
          </a:p>
          <a:p>
            <a:endParaRPr lang="en-US" sz="1200" dirty="0"/>
          </a:p>
          <a:p>
            <a:r>
              <a:rPr lang="en-US" sz="1200" dirty="0"/>
              <a:t>B.3. Managing Students’ Behavioral Challenges</a:t>
            </a:r>
          </a:p>
          <a:p>
            <a:endParaRPr lang="en-US" sz="1200" dirty="0"/>
          </a:p>
          <a:p>
            <a:r>
              <a:rPr lang="en-US" sz="1200" dirty="0"/>
              <a:t>B.4. IFERB Projects’ Questions Bank</a:t>
            </a:r>
          </a:p>
          <a:p>
            <a:endParaRPr lang="en-US" sz="1200" dirty="0"/>
          </a:p>
          <a:p>
            <a:r>
              <a:rPr lang="en-US" sz="1200" dirty="0"/>
              <a:t>B.5 21</a:t>
            </a:r>
            <a:r>
              <a:rPr lang="en-US" sz="1200" baseline="30000" dirty="0"/>
              <a:t>st</a:t>
            </a:r>
            <a:r>
              <a:rPr lang="en-US" sz="1200" dirty="0"/>
              <a:t> Century Rubric</a:t>
            </a:r>
          </a:p>
          <a:p>
            <a:pPr marL="742950" lvl="1" indent="-285750">
              <a:buFont typeface="Arial" panose="020B0604020202020204" pitchFamily="34" charset="0"/>
              <a:buChar char="•"/>
            </a:pPr>
            <a:endParaRPr lang="en-US" sz="1200" dirty="0"/>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p:txBody>
      </p:sp>
    </p:spTree>
    <p:extLst>
      <p:ext uri="{BB962C8B-B14F-4D97-AF65-F5344CB8AC3E}">
        <p14:creationId xmlns:p14="http://schemas.microsoft.com/office/powerpoint/2010/main" val="3432712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B0C2709-CE27-9C46-8787-20210797F25E}"/>
              </a:ext>
            </a:extLst>
          </p:cNvPr>
          <p:cNvSpPr/>
          <p:nvPr/>
        </p:nvSpPr>
        <p:spPr>
          <a:xfrm>
            <a:off x="11658281" y="0"/>
            <a:ext cx="2057719" cy="10515600"/>
          </a:xfrm>
          <a:prstGeom prst="rect">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21772"/>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B – Educators’ General Tools</a:t>
            </a:r>
          </a:p>
        </p:txBody>
      </p:sp>
      <p:sp>
        <p:nvSpPr>
          <p:cNvPr id="4" name="TextBox 3">
            <a:extLst>
              <a:ext uri="{FF2B5EF4-FFF2-40B4-BE49-F238E27FC236}">
                <a16:creationId xmlns:a16="http://schemas.microsoft.com/office/drawing/2014/main" id="{D3138A21-6E9A-AD47-A3C6-7FF64C17B718}"/>
              </a:ext>
            </a:extLst>
          </p:cNvPr>
          <p:cNvSpPr txBox="1"/>
          <p:nvPr/>
        </p:nvSpPr>
        <p:spPr>
          <a:xfrm>
            <a:off x="12329698" y="9499937"/>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B</a:t>
            </a:r>
          </a:p>
        </p:txBody>
      </p:sp>
      <p:sp>
        <p:nvSpPr>
          <p:cNvPr id="5" name="Google Shape;120;p54">
            <a:extLst>
              <a:ext uri="{FF2B5EF4-FFF2-40B4-BE49-F238E27FC236}">
                <a16:creationId xmlns:a16="http://schemas.microsoft.com/office/drawing/2014/main" id="{7ADE0272-1F60-3649-A4B9-75310100ED4B}"/>
              </a:ext>
            </a:extLst>
          </p:cNvPr>
          <p:cNvSpPr txBox="1">
            <a:spLocks/>
          </p:cNvSpPr>
          <p:nvPr/>
        </p:nvSpPr>
        <p:spPr>
          <a:xfrm>
            <a:off x="2014651" y="161776"/>
            <a:ext cx="5285547"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800" b="1" dirty="0">
                <a:solidFill>
                  <a:schemeClr val="tx1">
                    <a:lumMod val="75000"/>
                    <a:lumOff val="25000"/>
                  </a:schemeClr>
                </a:solidFill>
                <a:latin typeface="+mn-lt"/>
                <a:sym typeface="Lustria"/>
              </a:rPr>
              <a:t>B.1. Non-Academic Skills</a:t>
            </a:r>
          </a:p>
        </p:txBody>
      </p:sp>
      <p:sp>
        <p:nvSpPr>
          <p:cNvPr id="6" name="Content Placeholder 2">
            <a:extLst>
              <a:ext uri="{FF2B5EF4-FFF2-40B4-BE49-F238E27FC236}">
                <a16:creationId xmlns:a16="http://schemas.microsoft.com/office/drawing/2014/main" id="{13D85EF6-3BF0-B449-A0F1-0EB9CA8F2EA7}"/>
              </a:ext>
            </a:extLst>
          </p:cNvPr>
          <p:cNvSpPr txBox="1">
            <a:spLocks/>
          </p:cNvSpPr>
          <p:nvPr/>
        </p:nvSpPr>
        <p:spPr>
          <a:xfrm>
            <a:off x="1961484" y="602912"/>
            <a:ext cx="9485449" cy="4964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buFont typeface="Wingdings" pitchFamily="2" charset="2"/>
              <a:buChar char="§"/>
            </a:pPr>
            <a:r>
              <a:rPr lang="en-US" sz="1100" dirty="0"/>
              <a:t>There are two main non-academic skills related to IFERB: 21st century skills and Social-Emotional Learning (SEL) Skills.</a:t>
            </a:r>
          </a:p>
        </p:txBody>
      </p:sp>
      <p:sp>
        <p:nvSpPr>
          <p:cNvPr id="32" name="Google Shape;120;p54">
            <a:extLst>
              <a:ext uri="{FF2B5EF4-FFF2-40B4-BE49-F238E27FC236}">
                <a16:creationId xmlns:a16="http://schemas.microsoft.com/office/drawing/2014/main" id="{76356B9F-216E-9641-8FFD-ABCC463040AA}"/>
              </a:ext>
            </a:extLst>
          </p:cNvPr>
          <p:cNvSpPr txBox="1">
            <a:spLocks/>
          </p:cNvSpPr>
          <p:nvPr/>
        </p:nvSpPr>
        <p:spPr>
          <a:xfrm>
            <a:off x="1950443" y="5171899"/>
            <a:ext cx="5285547" cy="471395"/>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800" b="1" dirty="0">
                <a:solidFill>
                  <a:schemeClr val="tx1">
                    <a:lumMod val="75000"/>
                    <a:lumOff val="25000"/>
                  </a:schemeClr>
                </a:solidFill>
                <a:latin typeface="Calibri" panose="020F0502020204030204" pitchFamily="34" charset="0"/>
                <a:ea typeface="Lustria"/>
                <a:cs typeface="Calibri" panose="020F0502020204030204" pitchFamily="34" charset="0"/>
                <a:sym typeface="Lustria"/>
              </a:rPr>
              <a:t>B.2. Activities’ Strategies &amp; Instructions (1/4)</a:t>
            </a:r>
          </a:p>
        </p:txBody>
      </p:sp>
      <p:sp>
        <p:nvSpPr>
          <p:cNvPr id="33" name="Content Placeholder 2">
            <a:extLst>
              <a:ext uri="{FF2B5EF4-FFF2-40B4-BE49-F238E27FC236}">
                <a16:creationId xmlns:a16="http://schemas.microsoft.com/office/drawing/2014/main" id="{B82EBE87-F078-A347-BA04-9C87170B68C5}"/>
              </a:ext>
            </a:extLst>
          </p:cNvPr>
          <p:cNvSpPr txBox="1">
            <a:spLocks/>
          </p:cNvSpPr>
          <p:nvPr/>
        </p:nvSpPr>
        <p:spPr>
          <a:xfrm>
            <a:off x="1931346" y="5568420"/>
            <a:ext cx="5555484" cy="1780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Char char="§"/>
            </a:pPr>
            <a:r>
              <a:rPr lang="en-US" sz="1050" dirty="0"/>
              <a:t>As you already know by now, </a:t>
            </a:r>
            <a:r>
              <a:rPr lang="en-US" sz="1050" i="1" dirty="0"/>
              <a:t>Activity and Description </a:t>
            </a:r>
            <a:r>
              <a:rPr lang="en-US" sz="1050" dirty="0"/>
              <a:t>block in </a:t>
            </a:r>
            <a:r>
              <a:rPr lang="en-US" sz="1050" i="1" dirty="0"/>
              <a:t>Project Document </a:t>
            </a:r>
            <a:r>
              <a:rPr lang="en-US" sz="1050" dirty="0"/>
              <a:t>already describes how to deliver an activity.</a:t>
            </a:r>
          </a:p>
          <a:p>
            <a:pPr>
              <a:lnSpc>
                <a:spcPct val="100000"/>
              </a:lnSpc>
              <a:buFont typeface="Wingdings" pitchFamily="2" charset="2"/>
              <a:buChar char="§"/>
            </a:pPr>
            <a:r>
              <a:rPr lang="en-US" sz="1050" dirty="0"/>
              <a:t>You can change an activity if you have an alternative that might be more engaging to your students and still relevant for the projects.</a:t>
            </a:r>
          </a:p>
          <a:p>
            <a:pPr>
              <a:lnSpc>
                <a:spcPct val="100000"/>
              </a:lnSpc>
              <a:buFont typeface="Wingdings" pitchFamily="2" charset="2"/>
              <a:buChar char="§"/>
            </a:pPr>
            <a:r>
              <a:rPr lang="en-US" sz="1050" dirty="0"/>
              <a:t>When you change the way you deliver an activity (i.e., the learning strategy), you will also need to adjust your instructions set.</a:t>
            </a:r>
          </a:p>
          <a:p>
            <a:pPr>
              <a:lnSpc>
                <a:spcPct val="100000"/>
              </a:lnSpc>
              <a:buFont typeface="Wingdings" pitchFamily="2" charset="2"/>
              <a:buChar char="§"/>
            </a:pPr>
            <a:r>
              <a:rPr lang="en-US" sz="1050" dirty="0"/>
              <a:t>To do so, you will need to apply the following steps, which will be discussed in details hereafter:</a:t>
            </a:r>
          </a:p>
          <a:p>
            <a:pPr>
              <a:lnSpc>
                <a:spcPct val="100000"/>
              </a:lnSpc>
              <a:buFont typeface="Wingdings" pitchFamily="2" charset="2"/>
              <a:buChar char="§"/>
            </a:pPr>
            <a:endParaRPr lang="en-US" sz="1050" dirty="0"/>
          </a:p>
          <a:p>
            <a:pPr>
              <a:lnSpc>
                <a:spcPct val="120000"/>
              </a:lnSpc>
              <a:buFont typeface="Wingdings" pitchFamily="2" charset="2"/>
              <a:buChar char="§"/>
            </a:pPr>
            <a:endParaRPr lang="en-US" sz="1050" dirty="0"/>
          </a:p>
          <a:p>
            <a:pPr marL="0" indent="0">
              <a:lnSpc>
                <a:spcPct val="120000"/>
              </a:lnSpc>
              <a:buNone/>
            </a:pPr>
            <a:endParaRPr lang="en-US" sz="1050" dirty="0"/>
          </a:p>
          <a:p>
            <a:pPr>
              <a:lnSpc>
                <a:spcPct val="120000"/>
              </a:lnSpc>
              <a:buFont typeface="Wingdings" pitchFamily="2" charset="2"/>
              <a:buChar char="§"/>
            </a:pPr>
            <a:endParaRPr lang="en-US" sz="1050" dirty="0"/>
          </a:p>
          <a:p>
            <a:pPr>
              <a:lnSpc>
                <a:spcPct val="120000"/>
              </a:lnSpc>
              <a:buFont typeface="Wingdings" pitchFamily="2" charset="2"/>
              <a:buChar char="§"/>
            </a:pPr>
            <a:endParaRPr lang="en-US" sz="1050" dirty="0"/>
          </a:p>
        </p:txBody>
      </p:sp>
      <p:sp>
        <p:nvSpPr>
          <p:cNvPr id="44" name="TextBox 43">
            <a:extLst>
              <a:ext uri="{FF2B5EF4-FFF2-40B4-BE49-F238E27FC236}">
                <a16:creationId xmlns:a16="http://schemas.microsoft.com/office/drawing/2014/main" id="{E8C1D1FC-2480-134C-83CA-B8D031568A3A}"/>
              </a:ext>
            </a:extLst>
          </p:cNvPr>
          <p:cNvSpPr txBox="1"/>
          <p:nvPr/>
        </p:nvSpPr>
        <p:spPr>
          <a:xfrm>
            <a:off x="1958326" y="7399652"/>
            <a:ext cx="5394625" cy="912237"/>
          </a:xfrm>
          <a:prstGeom prst="rect">
            <a:avLst/>
          </a:prstGeom>
          <a:noFill/>
        </p:spPr>
        <p:txBody>
          <a:bodyPr wrap="square">
            <a:spAutoFit/>
          </a:bodyPr>
          <a:lstStyle/>
          <a:p>
            <a:pPr lvl="1">
              <a:lnSpc>
                <a:spcPct val="120000"/>
              </a:lnSpc>
            </a:pPr>
            <a:r>
              <a:rPr lang="en-US" sz="900" b="1" dirty="0">
                <a:solidFill>
                  <a:srgbClr val="C55A11"/>
                </a:solidFill>
              </a:rPr>
              <a:t>Step 1: </a:t>
            </a:r>
            <a:r>
              <a:rPr lang="en-US" sz="900" dirty="0"/>
              <a:t>Read and understand the contextualized Daily Activity you want to adjust </a:t>
            </a:r>
          </a:p>
          <a:p>
            <a:pPr lvl="1">
              <a:lnSpc>
                <a:spcPct val="120000"/>
              </a:lnSpc>
            </a:pPr>
            <a:r>
              <a:rPr lang="en-US" sz="900" b="1" dirty="0">
                <a:solidFill>
                  <a:srgbClr val="C55A11"/>
                </a:solidFill>
              </a:rPr>
              <a:t>Step 2: </a:t>
            </a:r>
            <a:r>
              <a:rPr lang="en-US" sz="900" dirty="0"/>
              <a:t>Write down main elements/points that students need to understand &amp; complete the activity</a:t>
            </a:r>
          </a:p>
          <a:p>
            <a:pPr lvl="1">
              <a:lnSpc>
                <a:spcPct val="120000"/>
              </a:lnSpc>
            </a:pPr>
            <a:r>
              <a:rPr lang="en-US" sz="900" b="1" dirty="0">
                <a:solidFill>
                  <a:srgbClr val="C55A11"/>
                </a:solidFill>
              </a:rPr>
              <a:t>Step 3: </a:t>
            </a:r>
            <a:r>
              <a:rPr lang="en-US" sz="900" dirty="0"/>
              <a:t>Choose your strategy</a:t>
            </a:r>
          </a:p>
          <a:p>
            <a:pPr lvl="1">
              <a:lnSpc>
                <a:spcPct val="120000"/>
              </a:lnSpc>
            </a:pPr>
            <a:r>
              <a:rPr lang="en-US" sz="900" b="1" dirty="0">
                <a:solidFill>
                  <a:srgbClr val="C55A11"/>
                </a:solidFill>
              </a:rPr>
              <a:t>Step 4: </a:t>
            </a:r>
            <a:r>
              <a:rPr lang="en-US" sz="900" dirty="0"/>
              <a:t>Draft your sentences to create meaningful and simple </a:t>
            </a:r>
            <a:r>
              <a:rPr lang="en-US" sz="900" b="1" dirty="0"/>
              <a:t>instructions</a:t>
            </a:r>
          </a:p>
          <a:p>
            <a:pPr lvl="1">
              <a:lnSpc>
                <a:spcPct val="120000"/>
              </a:lnSpc>
            </a:pPr>
            <a:r>
              <a:rPr lang="en-US" sz="900" b="1" dirty="0">
                <a:solidFill>
                  <a:srgbClr val="C55A11"/>
                </a:solidFill>
              </a:rPr>
              <a:t>Step 5: </a:t>
            </a:r>
            <a:r>
              <a:rPr lang="en-US" sz="900" dirty="0"/>
              <a:t>Review and modify</a:t>
            </a:r>
          </a:p>
        </p:txBody>
      </p:sp>
      <p:sp>
        <p:nvSpPr>
          <p:cNvPr id="46" name="Rectangle 45">
            <a:extLst>
              <a:ext uri="{FF2B5EF4-FFF2-40B4-BE49-F238E27FC236}">
                <a16:creationId xmlns:a16="http://schemas.microsoft.com/office/drawing/2014/main" id="{A8C70F99-B2FD-7F42-AE09-EE1AEAFCF3A3}"/>
              </a:ext>
            </a:extLst>
          </p:cNvPr>
          <p:cNvSpPr/>
          <p:nvPr/>
        </p:nvSpPr>
        <p:spPr>
          <a:xfrm>
            <a:off x="2050643" y="8762969"/>
            <a:ext cx="5436187" cy="1789080"/>
          </a:xfrm>
          <a:prstGeom prst="rect">
            <a:avLst/>
          </a:prstGeom>
        </p:spPr>
        <p:txBody>
          <a:bodyPr wrap="square">
            <a:spAutoFit/>
          </a:bodyPr>
          <a:lstStyle/>
          <a:p>
            <a:pPr marL="171450" indent="-171450">
              <a:spcBef>
                <a:spcPts val="1000"/>
              </a:spcBef>
              <a:buFont typeface="Wingdings" pitchFamily="2" charset="2"/>
              <a:buChar char="§"/>
            </a:pPr>
            <a:r>
              <a:rPr lang="en-US" sz="1050" dirty="0"/>
              <a:t>The </a:t>
            </a:r>
            <a:r>
              <a:rPr lang="en-US" sz="1050" i="1" dirty="0"/>
              <a:t>Day 1 </a:t>
            </a:r>
            <a:r>
              <a:rPr lang="en-US" sz="1050" dirty="0"/>
              <a:t>activity from </a:t>
            </a:r>
            <a:r>
              <a:rPr lang="en-US" sz="1050" i="1" dirty="0"/>
              <a:t>Water is Life </a:t>
            </a:r>
            <a:r>
              <a:rPr lang="en-US" sz="1050" dirty="0"/>
              <a:t>project will be used for this example, as in Figure B.1.</a:t>
            </a:r>
          </a:p>
          <a:p>
            <a:pPr marL="171450" indent="-171450">
              <a:spcBef>
                <a:spcPts val="1000"/>
              </a:spcBef>
              <a:buFont typeface="Wingdings" pitchFamily="2" charset="2"/>
              <a:buChar char="§"/>
            </a:pPr>
            <a:r>
              <a:rPr lang="en-US" sz="1050" dirty="0"/>
              <a:t>The main objective of </a:t>
            </a:r>
            <a:r>
              <a:rPr lang="en-US" sz="1050" i="1" dirty="0"/>
              <a:t>Day 1 </a:t>
            </a:r>
            <a:r>
              <a:rPr lang="en-US" sz="1050" dirty="0"/>
              <a:t>activities of this project is to </a:t>
            </a:r>
            <a:r>
              <a:rPr lang="en-US" sz="1050" dirty="0">
                <a:highlight>
                  <a:srgbClr val="FFFF00"/>
                </a:highlight>
              </a:rPr>
              <a:t>“…find out the different ways we use water!” </a:t>
            </a:r>
          </a:p>
          <a:p>
            <a:pPr marL="171450" indent="-171450">
              <a:spcBef>
                <a:spcPts val="1000"/>
              </a:spcBef>
              <a:buFont typeface="Wingdings" pitchFamily="2" charset="2"/>
              <a:buChar char="§"/>
            </a:pPr>
            <a:r>
              <a:rPr lang="en-US" sz="1050" dirty="0"/>
              <a:t>In the first activity, though, we start by talking about </a:t>
            </a:r>
            <a:r>
              <a:rPr lang="en-US" sz="1050" dirty="0">
                <a:highlight>
                  <a:srgbClr val="B4C7E7"/>
                </a:highlight>
              </a:rPr>
              <a:t>“what happens when you don’t drink water for a long time</a:t>
            </a:r>
            <a:r>
              <a:rPr lang="en-US" sz="1050" dirty="0"/>
              <a:t>?”. </a:t>
            </a:r>
          </a:p>
          <a:p>
            <a:pPr marL="171450" indent="-171450">
              <a:spcBef>
                <a:spcPts val="1000"/>
              </a:spcBef>
              <a:buFont typeface="Wingdings" pitchFamily="2" charset="2"/>
              <a:buChar char="§"/>
            </a:pPr>
            <a:r>
              <a:rPr lang="en-US" sz="1050" dirty="0"/>
              <a:t>When reading the rest of the activity’s questions, you can see how they relate to the main lesson objective: </a:t>
            </a:r>
            <a:r>
              <a:rPr lang="en-US" sz="1050" u="sng" dirty="0"/>
              <a:t>one way we use water </a:t>
            </a:r>
            <a:r>
              <a:rPr lang="en-US" sz="1050" dirty="0"/>
              <a:t>is drinking it to stay alive. </a:t>
            </a:r>
          </a:p>
          <a:p>
            <a:pPr marL="171450" indent="-171450">
              <a:lnSpc>
                <a:spcPct val="120000"/>
              </a:lnSpc>
              <a:buFont typeface="Wingdings" pitchFamily="2" charset="2"/>
              <a:buChar char="§"/>
            </a:pPr>
            <a:endParaRPr lang="en-US" sz="1050" dirty="0"/>
          </a:p>
        </p:txBody>
      </p:sp>
      <p:sp>
        <p:nvSpPr>
          <p:cNvPr id="52" name="TextBox 51">
            <a:extLst>
              <a:ext uri="{FF2B5EF4-FFF2-40B4-BE49-F238E27FC236}">
                <a16:creationId xmlns:a16="http://schemas.microsoft.com/office/drawing/2014/main" id="{65E66932-AB1B-154A-BB61-F2EF95ABF332}"/>
              </a:ext>
            </a:extLst>
          </p:cNvPr>
          <p:cNvSpPr txBox="1"/>
          <p:nvPr/>
        </p:nvSpPr>
        <p:spPr>
          <a:xfrm>
            <a:off x="11932885" y="1103400"/>
            <a:ext cx="1614398" cy="338554"/>
          </a:xfrm>
          <a:prstGeom prst="rect">
            <a:avLst/>
          </a:prstGeom>
          <a:noFill/>
        </p:spPr>
        <p:txBody>
          <a:bodyPr wrap="square" rtlCol="0">
            <a:spAutoFit/>
          </a:bodyPr>
          <a:lstStyle/>
          <a:p>
            <a:pPr algn="ctr"/>
            <a:r>
              <a:rPr lang="en-US" sz="1600" b="1" dirty="0">
                <a:solidFill>
                  <a:srgbClr val="D9232D"/>
                </a:solidFill>
              </a:rPr>
              <a:t>Extra Reading</a:t>
            </a:r>
          </a:p>
        </p:txBody>
      </p:sp>
      <p:pic>
        <p:nvPicPr>
          <p:cNvPr id="53" name="Graphic 52" descr="Storytelling with solid fill">
            <a:extLst>
              <a:ext uri="{FF2B5EF4-FFF2-40B4-BE49-F238E27FC236}">
                <a16:creationId xmlns:a16="http://schemas.microsoft.com/office/drawing/2014/main" id="{0F97C3FA-5452-6C4A-91E0-3D5F7A3FF48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392308" y="323054"/>
            <a:ext cx="677412" cy="724143"/>
          </a:xfrm>
          <a:prstGeom prst="rect">
            <a:avLst/>
          </a:prstGeom>
        </p:spPr>
      </p:pic>
      <p:sp>
        <p:nvSpPr>
          <p:cNvPr id="54" name="TextBox 53">
            <a:extLst>
              <a:ext uri="{FF2B5EF4-FFF2-40B4-BE49-F238E27FC236}">
                <a16:creationId xmlns:a16="http://schemas.microsoft.com/office/drawing/2014/main" id="{603FA704-EBAD-BA45-9D71-65B74C86E4D0}"/>
              </a:ext>
            </a:extLst>
          </p:cNvPr>
          <p:cNvSpPr txBox="1"/>
          <p:nvPr/>
        </p:nvSpPr>
        <p:spPr>
          <a:xfrm>
            <a:off x="11778308" y="1451324"/>
            <a:ext cx="1785034" cy="1754326"/>
          </a:xfrm>
          <a:prstGeom prst="rect">
            <a:avLst/>
          </a:prstGeom>
          <a:noFill/>
        </p:spPr>
        <p:txBody>
          <a:bodyPr wrap="square" rtlCol="0">
            <a:spAutoFit/>
          </a:bodyPr>
          <a:lstStyle/>
          <a:p>
            <a:pPr algn="ctr"/>
            <a:r>
              <a:rPr lang="en-US" sz="900" dirty="0"/>
              <a:t>1) 21</a:t>
            </a:r>
            <a:r>
              <a:rPr lang="en-US" sz="900" baseline="30000" dirty="0"/>
              <a:t>st</a:t>
            </a:r>
            <a:r>
              <a:rPr lang="en-US" sz="900" dirty="0"/>
              <a:t> Century Skills:</a:t>
            </a:r>
          </a:p>
          <a:p>
            <a:pPr algn="ctr"/>
            <a:r>
              <a:rPr lang="en-US" sz="900" dirty="0">
                <a:hlinkClick r:id="rId4"/>
              </a:rPr>
              <a:t>https://www.aeseducation.com/blog/what-are-21st-century-skills</a:t>
            </a:r>
            <a:r>
              <a:rPr lang="en-US" sz="900" dirty="0"/>
              <a:t> </a:t>
            </a:r>
          </a:p>
          <a:p>
            <a:pPr algn="ctr"/>
            <a:endParaRPr lang="en-US" sz="900" dirty="0"/>
          </a:p>
          <a:p>
            <a:pPr algn="ctr"/>
            <a:r>
              <a:rPr lang="en-US" sz="900" dirty="0"/>
              <a:t>2) 4Cs:</a:t>
            </a:r>
          </a:p>
          <a:p>
            <a:pPr algn="ctr"/>
            <a:r>
              <a:rPr lang="en-US" sz="900" dirty="0">
                <a:hlinkClick r:id="rId5"/>
              </a:rPr>
              <a:t>https://www.aeseducation.com/blog/four-cs-21st-century-skills</a:t>
            </a:r>
            <a:r>
              <a:rPr lang="en-US" sz="900" dirty="0"/>
              <a:t> </a:t>
            </a:r>
          </a:p>
          <a:p>
            <a:pPr algn="ctr"/>
            <a:endParaRPr lang="en-US" sz="900" dirty="0"/>
          </a:p>
          <a:p>
            <a:pPr algn="ctr"/>
            <a:r>
              <a:rPr lang="en-US" sz="900" dirty="0"/>
              <a:t>3) SEL:</a:t>
            </a:r>
          </a:p>
          <a:p>
            <a:pPr algn="ctr"/>
            <a:r>
              <a:rPr lang="en-US" sz="900" dirty="0">
                <a:hlinkClick r:id="rId6"/>
              </a:rPr>
              <a:t>https://www.cfchildren.org/what-is-social-emotional-learning</a:t>
            </a:r>
            <a:endParaRPr lang="en-US" sz="900" dirty="0"/>
          </a:p>
          <a:p>
            <a:endParaRPr lang="en-US" sz="900" dirty="0"/>
          </a:p>
        </p:txBody>
      </p:sp>
      <p:sp>
        <p:nvSpPr>
          <p:cNvPr id="56" name="Google Shape;120;p54">
            <a:extLst>
              <a:ext uri="{FF2B5EF4-FFF2-40B4-BE49-F238E27FC236}">
                <a16:creationId xmlns:a16="http://schemas.microsoft.com/office/drawing/2014/main" id="{878C0D1E-46B3-3848-BF03-96C3D0FF7B83}"/>
              </a:ext>
            </a:extLst>
          </p:cNvPr>
          <p:cNvSpPr txBox="1">
            <a:spLocks/>
          </p:cNvSpPr>
          <p:nvPr/>
        </p:nvSpPr>
        <p:spPr>
          <a:xfrm>
            <a:off x="2096715" y="8454297"/>
            <a:ext cx="5764648" cy="431026"/>
          </a:xfrm>
          <a:prstGeom prst="rect">
            <a:avLst/>
          </a:prstGeom>
          <a:noFill/>
          <a:ln>
            <a:noFill/>
          </a:ln>
        </p:spPr>
        <p:txBody>
          <a:bodyPr spcFirstLastPara="1" vert="horz" wrap="square" lIns="91425" tIns="45700" rIns="91425" bIns="45700" rtlCol="0" anchor="ctr" anchorCtr="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400" b="1" dirty="0">
                <a:solidFill>
                  <a:schemeClr val="accent2">
                    <a:lumMod val="75000"/>
                  </a:schemeClr>
                </a:solidFill>
                <a:latin typeface="+mn-lt"/>
                <a:sym typeface="Lustria"/>
              </a:rPr>
              <a:t>Step 1: Read and understand contextualized Daily Activities you want to adjust</a:t>
            </a:r>
          </a:p>
        </p:txBody>
      </p:sp>
      <p:grpSp>
        <p:nvGrpSpPr>
          <p:cNvPr id="75" name="Group 74">
            <a:extLst>
              <a:ext uri="{FF2B5EF4-FFF2-40B4-BE49-F238E27FC236}">
                <a16:creationId xmlns:a16="http://schemas.microsoft.com/office/drawing/2014/main" id="{173C6AC7-D54D-0D48-8A1A-1C5993BA69EC}"/>
              </a:ext>
            </a:extLst>
          </p:cNvPr>
          <p:cNvGrpSpPr/>
          <p:nvPr/>
        </p:nvGrpSpPr>
        <p:grpSpPr>
          <a:xfrm>
            <a:off x="2123820" y="921789"/>
            <a:ext cx="9470952" cy="3968051"/>
            <a:chOff x="602263" y="808965"/>
            <a:chExt cx="10547459" cy="4419076"/>
          </a:xfrm>
        </p:grpSpPr>
        <p:sp>
          <p:nvSpPr>
            <p:cNvPr id="76" name="Rectangle 75">
              <a:extLst>
                <a:ext uri="{FF2B5EF4-FFF2-40B4-BE49-F238E27FC236}">
                  <a16:creationId xmlns:a16="http://schemas.microsoft.com/office/drawing/2014/main" id="{F54A90D9-4930-474F-B57F-B3555C70894D}"/>
                </a:ext>
              </a:extLst>
            </p:cNvPr>
            <p:cNvSpPr/>
            <p:nvPr/>
          </p:nvSpPr>
          <p:spPr>
            <a:xfrm>
              <a:off x="602263" y="824055"/>
              <a:ext cx="8218959" cy="440398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81BB0851-26A4-E647-BEF8-2554D013EC28}"/>
                </a:ext>
              </a:extLst>
            </p:cNvPr>
            <p:cNvSpPr txBox="1"/>
            <p:nvPr/>
          </p:nvSpPr>
          <p:spPr>
            <a:xfrm>
              <a:off x="3745362" y="840095"/>
              <a:ext cx="1879109" cy="377035"/>
            </a:xfrm>
            <a:prstGeom prst="rect">
              <a:avLst/>
            </a:prstGeom>
            <a:noFill/>
          </p:spPr>
          <p:txBody>
            <a:bodyPr wrap="none" rtlCol="0">
              <a:spAutoFit/>
            </a:bodyPr>
            <a:lstStyle/>
            <a:p>
              <a:r>
                <a:rPr lang="en-US" sz="1600" b="1" dirty="0">
                  <a:solidFill>
                    <a:srgbClr val="C43E38"/>
                  </a:solidFill>
                </a:rPr>
                <a:t>21</a:t>
              </a:r>
              <a:r>
                <a:rPr lang="en-US" sz="1600" b="1" baseline="30000" dirty="0">
                  <a:solidFill>
                    <a:srgbClr val="C43E38"/>
                  </a:solidFill>
                </a:rPr>
                <a:t>st</a:t>
              </a:r>
              <a:r>
                <a:rPr lang="en-US" sz="1600" b="1" dirty="0">
                  <a:solidFill>
                    <a:srgbClr val="C43E38"/>
                  </a:solidFill>
                </a:rPr>
                <a:t> Century Skills</a:t>
              </a:r>
            </a:p>
          </p:txBody>
        </p:sp>
        <p:sp>
          <p:nvSpPr>
            <p:cNvPr id="78" name="Rectangle 77">
              <a:extLst>
                <a:ext uri="{FF2B5EF4-FFF2-40B4-BE49-F238E27FC236}">
                  <a16:creationId xmlns:a16="http://schemas.microsoft.com/office/drawing/2014/main" id="{9FB623D6-7EC7-ED4C-A824-E3ACF98C439F}"/>
                </a:ext>
              </a:extLst>
            </p:cNvPr>
            <p:cNvSpPr/>
            <p:nvPr/>
          </p:nvSpPr>
          <p:spPr>
            <a:xfrm>
              <a:off x="8921248" y="808965"/>
              <a:ext cx="2057719" cy="44162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39C30369-262A-D443-A0D0-7BBB79BAC12A}"/>
                </a:ext>
              </a:extLst>
            </p:cNvPr>
            <p:cNvSpPr txBox="1"/>
            <p:nvPr/>
          </p:nvSpPr>
          <p:spPr>
            <a:xfrm>
              <a:off x="8750492" y="868008"/>
              <a:ext cx="2399230" cy="646331"/>
            </a:xfrm>
            <a:prstGeom prst="rect">
              <a:avLst/>
            </a:prstGeom>
            <a:noFill/>
          </p:spPr>
          <p:txBody>
            <a:bodyPr wrap="square" rtlCol="0">
              <a:spAutoFit/>
            </a:bodyPr>
            <a:lstStyle/>
            <a:p>
              <a:pPr algn="ctr"/>
              <a:r>
                <a:rPr lang="en-US" sz="1600" b="1" dirty="0">
                  <a:solidFill>
                    <a:srgbClr val="C43E38"/>
                  </a:solidFill>
                </a:rPr>
                <a:t>Social-Emotional Learning (SEL) Skills </a:t>
              </a:r>
            </a:p>
          </p:txBody>
        </p:sp>
        <p:sp>
          <p:nvSpPr>
            <p:cNvPr id="80" name="TextBox 79">
              <a:extLst>
                <a:ext uri="{FF2B5EF4-FFF2-40B4-BE49-F238E27FC236}">
                  <a16:creationId xmlns:a16="http://schemas.microsoft.com/office/drawing/2014/main" id="{4CA1478D-E2B3-BB4A-934F-53AA45528E15}"/>
                </a:ext>
              </a:extLst>
            </p:cNvPr>
            <p:cNvSpPr txBox="1"/>
            <p:nvPr/>
          </p:nvSpPr>
          <p:spPr>
            <a:xfrm>
              <a:off x="744822" y="1173888"/>
              <a:ext cx="7836198" cy="411312"/>
            </a:xfrm>
            <a:prstGeom prst="rect">
              <a:avLst/>
            </a:prstGeom>
            <a:noFill/>
          </p:spPr>
          <p:txBody>
            <a:bodyPr wrap="square">
              <a:spAutoFit/>
            </a:bodyPr>
            <a:lstStyle/>
            <a:p>
              <a:pPr>
                <a:buClr>
                  <a:schemeClr val="tx1"/>
                </a:buClr>
              </a:pPr>
              <a:r>
                <a:rPr lang="en-US" sz="900" b="1" dirty="0">
                  <a:solidFill>
                    <a:srgbClr val="C43E38"/>
                  </a:solidFill>
                </a:rPr>
                <a:t>21</a:t>
              </a:r>
              <a:r>
                <a:rPr lang="en-US" sz="900" b="1" baseline="30000" dirty="0">
                  <a:solidFill>
                    <a:srgbClr val="C43E38"/>
                  </a:solidFill>
                </a:rPr>
                <a:t>st</a:t>
              </a:r>
              <a:r>
                <a:rPr lang="en-US" sz="900" b="1" dirty="0">
                  <a:solidFill>
                    <a:srgbClr val="C43E38"/>
                  </a:solidFill>
                </a:rPr>
                <a:t> century skills </a:t>
              </a:r>
              <a:r>
                <a:rPr lang="en-US" sz="900" dirty="0"/>
                <a:t>are important skills to help today’s students to stay up-to-date with current competitive markets; especially in the age of the internet. These skills are grouped in three categories as follows </a:t>
              </a:r>
              <a:r>
                <a:rPr lang="en-US" sz="900" b="1" u="sng" dirty="0">
                  <a:solidFill>
                    <a:srgbClr val="E2AC00"/>
                  </a:solidFill>
                </a:rPr>
                <a:t>[sources:1,2]</a:t>
              </a:r>
              <a:r>
                <a:rPr lang="en-US" sz="900" dirty="0"/>
                <a:t>:</a:t>
              </a:r>
            </a:p>
          </p:txBody>
        </p:sp>
        <p:sp>
          <p:nvSpPr>
            <p:cNvPr id="81" name="Rectangle 80">
              <a:extLst>
                <a:ext uri="{FF2B5EF4-FFF2-40B4-BE49-F238E27FC236}">
                  <a16:creationId xmlns:a16="http://schemas.microsoft.com/office/drawing/2014/main" id="{427BC92C-F599-CC43-BDE0-6A0F20138147}"/>
                </a:ext>
              </a:extLst>
            </p:cNvPr>
            <p:cNvSpPr/>
            <p:nvPr/>
          </p:nvSpPr>
          <p:spPr>
            <a:xfrm>
              <a:off x="8929735" y="1847869"/>
              <a:ext cx="2040744" cy="1743234"/>
            </a:xfrm>
            <a:prstGeom prst="rect">
              <a:avLst/>
            </a:prstGeom>
          </p:spPr>
          <p:txBody>
            <a:bodyPr wrap="square">
              <a:spAutoFit/>
            </a:bodyPr>
            <a:lstStyle/>
            <a:p>
              <a:pPr>
                <a:lnSpc>
                  <a:spcPct val="120000"/>
                </a:lnSpc>
                <a:buClr>
                  <a:schemeClr val="tx1"/>
                </a:buClr>
              </a:pPr>
              <a:r>
                <a:rPr lang="en-US" sz="900" b="1" dirty="0">
                  <a:solidFill>
                    <a:srgbClr val="C43E38"/>
                  </a:solidFill>
                </a:rPr>
                <a:t>Social-Emotional Learning (SEL) </a:t>
              </a:r>
              <a:r>
                <a:rPr lang="en-US" sz="900" dirty="0"/>
                <a:t>“</a:t>
              </a:r>
              <a:r>
                <a:rPr lang="en-US" sz="900" dirty="0">
                  <a:solidFill>
                    <a:srgbClr val="222222"/>
                  </a:solidFill>
                </a:rPr>
                <a:t>is the process of developing the self-awareness, self-control, and interpersonal skills that are vital for school, work, and life success. People with strong </a:t>
              </a:r>
              <a:r>
                <a:rPr lang="en-US" sz="900" b="1" dirty="0">
                  <a:solidFill>
                    <a:srgbClr val="222222"/>
                  </a:solidFill>
                </a:rPr>
                <a:t>social</a:t>
              </a:r>
              <a:r>
                <a:rPr lang="en-US" sz="900" dirty="0">
                  <a:solidFill>
                    <a:srgbClr val="222222"/>
                  </a:solidFill>
                </a:rPr>
                <a:t>-</a:t>
              </a:r>
              <a:r>
                <a:rPr lang="en-US" sz="900" b="1" dirty="0">
                  <a:solidFill>
                    <a:srgbClr val="222222"/>
                  </a:solidFill>
                </a:rPr>
                <a:t>emotional</a:t>
              </a:r>
              <a:r>
                <a:rPr lang="en-US" sz="900" dirty="0">
                  <a:solidFill>
                    <a:srgbClr val="222222"/>
                  </a:solidFill>
                </a:rPr>
                <a:t> skills are better able to cope with everyday challenges and benefit academically, professionally, and socially” </a:t>
              </a:r>
              <a:br>
                <a:rPr lang="en-US" sz="900" dirty="0">
                  <a:solidFill>
                    <a:srgbClr val="222222"/>
                  </a:solidFill>
                </a:rPr>
              </a:br>
              <a:r>
                <a:rPr lang="en-US" sz="900" b="1" u="sng" dirty="0">
                  <a:solidFill>
                    <a:srgbClr val="E2AC00"/>
                  </a:solidFill>
                </a:rPr>
                <a:t>[sources: 3]</a:t>
              </a:r>
              <a:endParaRPr lang="en-US" sz="900" dirty="0"/>
            </a:p>
          </p:txBody>
        </p:sp>
        <p:sp>
          <p:nvSpPr>
            <p:cNvPr id="82" name="Rectangle 81">
              <a:extLst>
                <a:ext uri="{FF2B5EF4-FFF2-40B4-BE49-F238E27FC236}">
                  <a16:creationId xmlns:a16="http://schemas.microsoft.com/office/drawing/2014/main" id="{EF4A7F14-C776-D643-B381-B155BFE9673E}"/>
                </a:ext>
              </a:extLst>
            </p:cNvPr>
            <p:cNvSpPr/>
            <p:nvPr/>
          </p:nvSpPr>
          <p:spPr>
            <a:xfrm>
              <a:off x="679190" y="1669218"/>
              <a:ext cx="2567115" cy="3402427"/>
            </a:xfrm>
            <a:prstGeom prst="rect">
              <a:avLst/>
            </a:prstGeom>
            <a:solidFill>
              <a:srgbClr val="F6F2E4"/>
            </a:solidFill>
            <a:ln>
              <a:solidFill>
                <a:srgbClr val="F6E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4EAFF19C-6468-3545-84FE-ACB4D0CD7F65}"/>
                </a:ext>
              </a:extLst>
            </p:cNvPr>
            <p:cNvSpPr/>
            <p:nvPr/>
          </p:nvSpPr>
          <p:spPr>
            <a:xfrm>
              <a:off x="3367578" y="1652638"/>
              <a:ext cx="2567115" cy="3416808"/>
            </a:xfrm>
            <a:prstGeom prst="rect">
              <a:avLst/>
            </a:prstGeom>
            <a:solidFill>
              <a:srgbClr val="F6F2E4"/>
            </a:solidFill>
            <a:ln>
              <a:solidFill>
                <a:srgbClr val="F6E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8148A9E4-D8E2-8E45-B335-BB88D6C1F74F}"/>
                </a:ext>
              </a:extLst>
            </p:cNvPr>
            <p:cNvSpPr/>
            <p:nvPr/>
          </p:nvSpPr>
          <p:spPr>
            <a:xfrm>
              <a:off x="6061104" y="1661970"/>
              <a:ext cx="2618662" cy="3408716"/>
            </a:xfrm>
            <a:prstGeom prst="rect">
              <a:avLst/>
            </a:prstGeom>
            <a:solidFill>
              <a:srgbClr val="F6F2E4"/>
            </a:solidFill>
            <a:ln>
              <a:solidFill>
                <a:srgbClr val="F6E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C8D3D5EA-385D-5A4B-ACDF-D1D6EC34BB6F}"/>
                </a:ext>
              </a:extLst>
            </p:cNvPr>
            <p:cNvSpPr txBox="1"/>
            <p:nvPr/>
          </p:nvSpPr>
          <p:spPr>
            <a:xfrm>
              <a:off x="1272002" y="1715152"/>
              <a:ext cx="1871025" cy="430887"/>
            </a:xfrm>
            <a:prstGeom prst="rect">
              <a:avLst/>
            </a:prstGeom>
            <a:noFill/>
          </p:spPr>
          <p:txBody>
            <a:bodyPr wrap="none" rtlCol="0">
              <a:spAutoFit/>
            </a:bodyPr>
            <a:lstStyle/>
            <a:p>
              <a:pPr algn="ctr"/>
              <a:r>
                <a:rPr lang="en-US" sz="1100" b="1" dirty="0"/>
                <a:t>Learning Skills </a:t>
              </a:r>
            </a:p>
            <a:p>
              <a:pPr algn="ctr"/>
              <a:r>
                <a:rPr lang="en-US" sz="1100" b="1" dirty="0"/>
                <a:t>(known as the four C’s – 4Cs)</a:t>
              </a:r>
            </a:p>
          </p:txBody>
        </p:sp>
        <p:sp>
          <p:nvSpPr>
            <p:cNvPr id="86" name="TextBox 85">
              <a:extLst>
                <a:ext uri="{FF2B5EF4-FFF2-40B4-BE49-F238E27FC236}">
                  <a16:creationId xmlns:a16="http://schemas.microsoft.com/office/drawing/2014/main" id="{7D8AB4A4-7C90-374E-BBB5-AFD6DB399F1E}"/>
                </a:ext>
              </a:extLst>
            </p:cNvPr>
            <p:cNvSpPr txBox="1"/>
            <p:nvPr/>
          </p:nvSpPr>
          <p:spPr>
            <a:xfrm>
              <a:off x="690536" y="2370436"/>
              <a:ext cx="2567114" cy="2622112"/>
            </a:xfrm>
            <a:prstGeom prst="rect">
              <a:avLst/>
            </a:prstGeom>
            <a:noFill/>
          </p:spPr>
          <p:txBody>
            <a:bodyPr wrap="square">
              <a:spAutoFit/>
            </a:bodyPr>
            <a:lstStyle/>
            <a:p>
              <a:r>
                <a:rPr lang="en-US" sz="1050" b="1" i="1" dirty="0">
                  <a:solidFill>
                    <a:schemeClr val="tx1">
                      <a:lumMod val="85000"/>
                      <a:lumOff val="15000"/>
                    </a:schemeClr>
                  </a:solidFill>
                </a:rPr>
                <a:t>C</a:t>
              </a:r>
              <a:r>
                <a:rPr lang="en-US" sz="1050" i="1" dirty="0">
                  <a:solidFill>
                    <a:schemeClr val="tx1">
                      <a:lumMod val="85000"/>
                      <a:lumOff val="15000"/>
                    </a:schemeClr>
                  </a:solidFill>
                </a:rPr>
                <a:t>ritical Thinking </a:t>
              </a:r>
              <a:r>
                <a:rPr lang="en-US" sz="1050" dirty="0">
                  <a:solidFill>
                    <a:schemeClr val="tx1">
                      <a:lumMod val="85000"/>
                      <a:lumOff val="15000"/>
                    </a:schemeClr>
                  </a:solidFill>
                </a:rPr>
                <a:t>–  is about problem solving and considering different perspectives.</a:t>
              </a:r>
              <a:br>
                <a:rPr lang="en-US" sz="1050" dirty="0">
                  <a:solidFill>
                    <a:schemeClr val="tx1">
                      <a:lumMod val="85000"/>
                      <a:lumOff val="15000"/>
                    </a:schemeClr>
                  </a:solidFill>
                </a:rPr>
              </a:br>
              <a:endParaRPr lang="en-US" sz="1050" dirty="0">
                <a:solidFill>
                  <a:schemeClr val="tx1">
                    <a:lumMod val="85000"/>
                    <a:lumOff val="15000"/>
                  </a:schemeClr>
                </a:solidFill>
              </a:endParaRPr>
            </a:p>
            <a:p>
              <a:r>
                <a:rPr lang="en-US" sz="1050" b="1" i="1" dirty="0">
                  <a:solidFill>
                    <a:schemeClr val="tx1">
                      <a:lumMod val="85000"/>
                      <a:lumOff val="15000"/>
                    </a:schemeClr>
                  </a:solidFill>
                </a:rPr>
                <a:t>C</a:t>
              </a:r>
              <a:r>
                <a:rPr lang="en-US" sz="1050" i="1" dirty="0">
                  <a:solidFill>
                    <a:schemeClr val="tx1">
                      <a:lumMod val="85000"/>
                      <a:lumOff val="15000"/>
                    </a:schemeClr>
                  </a:solidFill>
                </a:rPr>
                <a:t>reativity</a:t>
              </a:r>
              <a:r>
                <a:rPr lang="en-US" sz="1050" dirty="0">
                  <a:solidFill>
                    <a:schemeClr val="tx1">
                      <a:lumMod val="85000"/>
                      <a:lumOff val="15000"/>
                    </a:schemeClr>
                  </a:solidFill>
                </a:rPr>
                <a:t> – is about thinking outside the box and trying to capitalize on students’ inner strengths to foster innovation.</a:t>
              </a:r>
              <a:br>
                <a:rPr lang="en-US" sz="1050" dirty="0">
                  <a:solidFill>
                    <a:schemeClr val="tx1">
                      <a:lumMod val="85000"/>
                      <a:lumOff val="15000"/>
                    </a:schemeClr>
                  </a:solidFill>
                </a:rPr>
              </a:br>
              <a:endParaRPr lang="en-US" sz="1050" dirty="0">
                <a:solidFill>
                  <a:schemeClr val="tx1">
                    <a:lumMod val="85000"/>
                    <a:lumOff val="15000"/>
                  </a:schemeClr>
                </a:solidFill>
              </a:endParaRPr>
            </a:p>
            <a:p>
              <a:r>
                <a:rPr lang="en-US" sz="1050" b="1" i="1" dirty="0">
                  <a:solidFill>
                    <a:schemeClr val="tx1">
                      <a:lumMod val="85000"/>
                      <a:lumOff val="15000"/>
                    </a:schemeClr>
                  </a:solidFill>
                </a:rPr>
                <a:t>C</a:t>
              </a:r>
              <a:r>
                <a:rPr lang="en-US" sz="1050" i="1" dirty="0">
                  <a:solidFill>
                    <a:schemeClr val="tx1">
                      <a:lumMod val="85000"/>
                      <a:lumOff val="15000"/>
                    </a:schemeClr>
                  </a:solidFill>
                </a:rPr>
                <a:t>ollaboration </a:t>
              </a:r>
              <a:r>
                <a:rPr lang="en-US" sz="1050" dirty="0">
                  <a:solidFill>
                    <a:schemeClr val="tx1">
                      <a:lumMod val="85000"/>
                      <a:lumOff val="15000"/>
                    </a:schemeClr>
                  </a:solidFill>
                </a:rPr>
                <a:t>– is about working together to achieve one goal.</a:t>
              </a:r>
              <a:br>
                <a:rPr lang="en-US" sz="1050" dirty="0">
                  <a:solidFill>
                    <a:schemeClr val="tx1">
                      <a:lumMod val="85000"/>
                      <a:lumOff val="15000"/>
                    </a:schemeClr>
                  </a:solidFill>
                </a:rPr>
              </a:br>
              <a:endParaRPr lang="en-US" sz="1050" dirty="0">
                <a:solidFill>
                  <a:schemeClr val="tx1">
                    <a:lumMod val="85000"/>
                    <a:lumOff val="15000"/>
                  </a:schemeClr>
                </a:solidFill>
              </a:endParaRPr>
            </a:p>
            <a:p>
              <a:r>
                <a:rPr lang="en-US" sz="1050" b="1" i="1" dirty="0">
                  <a:solidFill>
                    <a:schemeClr val="tx1">
                      <a:lumMod val="85000"/>
                      <a:lumOff val="15000"/>
                    </a:schemeClr>
                  </a:solidFill>
                </a:rPr>
                <a:t>C</a:t>
              </a:r>
              <a:r>
                <a:rPr lang="en-US" sz="1050" i="1" dirty="0">
                  <a:solidFill>
                    <a:schemeClr val="tx1">
                      <a:lumMod val="85000"/>
                      <a:lumOff val="15000"/>
                    </a:schemeClr>
                  </a:solidFill>
                </a:rPr>
                <a:t>ommunication</a:t>
              </a:r>
              <a:r>
                <a:rPr lang="en-US" sz="1050" dirty="0">
                  <a:solidFill>
                    <a:schemeClr val="tx1">
                      <a:lumMod val="85000"/>
                      <a:lumOff val="15000"/>
                    </a:schemeClr>
                  </a:solidFill>
                </a:rPr>
                <a:t> – is about expressing ideas in a clear way; i.e., talking clearly. </a:t>
              </a:r>
            </a:p>
          </p:txBody>
        </p:sp>
        <p:sp>
          <p:nvSpPr>
            <p:cNvPr id="87" name="TextBox 86">
              <a:extLst>
                <a:ext uri="{FF2B5EF4-FFF2-40B4-BE49-F238E27FC236}">
                  <a16:creationId xmlns:a16="http://schemas.microsoft.com/office/drawing/2014/main" id="{5C1DBC43-BF31-034C-88A3-8DEC818B4986}"/>
                </a:ext>
              </a:extLst>
            </p:cNvPr>
            <p:cNvSpPr txBox="1"/>
            <p:nvPr/>
          </p:nvSpPr>
          <p:spPr>
            <a:xfrm>
              <a:off x="4044915" y="1722645"/>
              <a:ext cx="1473153" cy="291346"/>
            </a:xfrm>
            <a:prstGeom prst="rect">
              <a:avLst/>
            </a:prstGeom>
            <a:noFill/>
          </p:spPr>
          <p:txBody>
            <a:bodyPr wrap="none" rtlCol="0">
              <a:spAutoFit/>
            </a:bodyPr>
            <a:lstStyle/>
            <a:p>
              <a:pPr algn="ctr"/>
              <a:r>
                <a:rPr lang="en-US" sz="1100" b="1" dirty="0"/>
                <a:t>Literacy Skills (IMT)</a:t>
              </a:r>
            </a:p>
          </p:txBody>
        </p:sp>
        <p:sp>
          <p:nvSpPr>
            <p:cNvPr id="88" name="TextBox 87">
              <a:extLst>
                <a:ext uri="{FF2B5EF4-FFF2-40B4-BE49-F238E27FC236}">
                  <a16:creationId xmlns:a16="http://schemas.microsoft.com/office/drawing/2014/main" id="{F79A1A43-1152-4E44-9CAE-28ADF8E37867}"/>
                </a:ext>
              </a:extLst>
            </p:cNvPr>
            <p:cNvSpPr txBox="1"/>
            <p:nvPr/>
          </p:nvSpPr>
          <p:spPr>
            <a:xfrm>
              <a:off x="6780289" y="1703503"/>
              <a:ext cx="1361416" cy="291346"/>
            </a:xfrm>
            <a:prstGeom prst="rect">
              <a:avLst/>
            </a:prstGeom>
            <a:noFill/>
          </p:spPr>
          <p:txBody>
            <a:bodyPr wrap="square" rtlCol="0">
              <a:spAutoFit/>
            </a:bodyPr>
            <a:lstStyle/>
            <a:p>
              <a:r>
                <a:rPr lang="en-US" sz="1100" b="1" dirty="0"/>
                <a:t>Life Skills (FLIPS)</a:t>
              </a:r>
            </a:p>
          </p:txBody>
        </p:sp>
        <p:sp>
          <p:nvSpPr>
            <p:cNvPr id="89" name="TextBox 88">
              <a:extLst>
                <a:ext uri="{FF2B5EF4-FFF2-40B4-BE49-F238E27FC236}">
                  <a16:creationId xmlns:a16="http://schemas.microsoft.com/office/drawing/2014/main" id="{C1093D40-6C90-794F-BC94-04C49A4E86D1}"/>
                </a:ext>
              </a:extLst>
            </p:cNvPr>
            <p:cNvSpPr txBox="1"/>
            <p:nvPr/>
          </p:nvSpPr>
          <p:spPr>
            <a:xfrm>
              <a:off x="3379723" y="2335260"/>
              <a:ext cx="2532281" cy="2082266"/>
            </a:xfrm>
            <a:prstGeom prst="rect">
              <a:avLst/>
            </a:prstGeom>
            <a:noFill/>
          </p:spPr>
          <p:txBody>
            <a:bodyPr wrap="square">
              <a:spAutoFit/>
            </a:bodyPr>
            <a:lstStyle/>
            <a:p>
              <a:r>
                <a:rPr lang="en-US" sz="1050" b="1" i="1" dirty="0">
                  <a:solidFill>
                    <a:schemeClr val="tx1">
                      <a:lumMod val="85000"/>
                      <a:lumOff val="15000"/>
                    </a:schemeClr>
                  </a:solidFill>
                </a:rPr>
                <a:t>I</a:t>
              </a:r>
              <a:r>
                <a:rPr lang="en-US" sz="1050" i="1" dirty="0">
                  <a:solidFill>
                    <a:schemeClr val="tx1">
                      <a:lumMod val="85000"/>
                      <a:lumOff val="15000"/>
                    </a:schemeClr>
                  </a:solidFill>
                </a:rPr>
                <a:t>nformation Literacy </a:t>
              </a:r>
              <a:r>
                <a:rPr lang="en-US" sz="1050" dirty="0">
                  <a:solidFill>
                    <a:schemeClr val="tx1">
                      <a:lumMod val="85000"/>
                      <a:lumOff val="15000"/>
                    </a:schemeClr>
                  </a:solidFill>
                </a:rPr>
                <a:t>– “ Understanding facts, figures, statistics, and data.”</a:t>
              </a:r>
              <a:br>
                <a:rPr lang="en-US" sz="1050" dirty="0">
                  <a:solidFill>
                    <a:schemeClr val="tx1">
                      <a:lumMod val="85000"/>
                      <a:lumOff val="15000"/>
                    </a:schemeClr>
                  </a:solidFill>
                </a:rPr>
              </a:br>
              <a:endParaRPr lang="en-US" sz="1050" dirty="0">
                <a:solidFill>
                  <a:schemeClr val="tx1">
                    <a:lumMod val="85000"/>
                    <a:lumOff val="15000"/>
                  </a:schemeClr>
                </a:solidFill>
              </a:endParaRPr>
            </a:p>
            <a:p>
              <a:r>
                <a:rPr lang="en-US" sz="1050" b="1" i="1" dirty="0">
                  <a:solidFill>
                    <a:schemeClr val="tx1">
                      <a:lumMod val="85000"/>
                      <a:lumOff val="15000"/>
                    </a:schemeClr>
                  </a:solidFill>
                </a:rPr>
                <a:t>M</a:t>
              </a:r>
              <a:r>
                <a:rPr lang="en-US" sz="1050" i="1" dirty="0">
                  <a:solidFill>
                    <a:schemeClr val="tx1">
                      <a:lumMod val="85000"/>
                      <a:lumOff val="15000"/>
                    </a:schemeClr>
                  </a:solidFill>
                </a:rPr>
                <a:t>edia Literacy </a:t>
              </a:r>
              <a:r>
                <a:rPr lang="en-US" sz="1050" dirty="0">
                  <a:solidFill>
                    <a:schemeClr val="tx1">
                      <a:lumMod val="85000"/>
                      <a:lumOff val="15000"/>
                    </a:schemeClr>
                  </a:solidFill>
                </a:rPr>
                <a:t>– “Understanding the methods and outlets in which information is published.”</a:t>
              </a:r>
              <a:br>
                <a:rPr lang="en-US" sz="1050" dirty="0">
                  <a:solidFill>
                    <a:schemeClr val="tx1">
                      <a:lumMod val="85000"/>
                      <a:lumOff val="15000"/>
                    </a:schemeClr>
                  </a:solidFill>
                </a:rPr>
              </a:br>
              <a:endParaRPr lang="en-US" sz="1050" dirty="0">
                <a:solidFill>
                  <a:schemeClr val="tx1">
                    <a:lumMod val="85000"/>
                    <a:lumOff val="15000"/>
                  </a:schemeClr>
                </a:solidFill>
              </a:endParaRPr>
            </a:p>
            <a:p>
              <a:r>
                <a:rPr lang="en-US" sz="1050" b="1" i="1" dirty="0">
                  <a:solidFill>
                    <a:schemeClr val="tx1">
                      <a:lumMod val="85000"/>
                      <a:lumOff val="15000"/>
                    </a:schemeClr>
                  </a:solidFill>
                </a:rPr>
                <a:t>T</a:t>
              </a:r>
              <a:r>
                <a:rPr lang="en-US" sz="1050" i="1" dirty="0">
                  <a:solidFill>
                    <a:schemeClr val="tx1">
                      <a:lumMod val="85000"/>
                      <a:lumOff val="15000"/>
                    </a:schemeClr>
                  </a:solidFill>
                </a:rPr>
                <a:t>echnology Literacy </a:t>
              </a:r>
              <a:r>
                <a:rPr lang="en-US" sz="1050" dirty="0">
                  <a:solidFill>
                    <a:schemeClr val="tx1">
                      <a:lumMod val="85000"/>
                      <a:lumOff val="15000"/>
                    </a:schemeClr>
                  </a:solidFill>
                </a:rPr>
                <a:t>– “Understanding the machines that make the Information Age possible.”</a:t>
              </a:r>
            </a:p>
          </p:txBody>
        </p:sp>
        <p:sp>
          <p:nvSpPr>
            <p:cNvPr id="90" name="TextBox 89">
              <a:extLst>
                <a:ext uri="{FF2B5EF4-FFF2-40B4-BE49-F238E27FC236}">
                  <a16:creationId xmlns:a16="http://schemas.microsoft.com/office/drawing/2014/main" id="{03E9EB07-EF9A-884C-9090-4909419324C0}"/>
                </a:ext>
              </a:extLst>
            </p:cNvPr>
            <p:cNvSpPr txBox="1"/>
            <p:nvPr/>
          </p:nvSpPr>
          <p:spPr>
            <a:xfrm>
              <a:off x="6051430" y="2370436"/>
              <a:ext cx="2679302" cy="2442162"/>
            </a:xfrm>
            <a:prstGeom prst="rect">
              <a:avLst/>
            </a:prstGeom>
            <a:noFill/>
          </p:spPr>
          <p:txBody>
            <a:bodyPr wrap="square">
              <a:spAutoFit/>
            </a:bodyPr>
            <a:lstStyle/>
            <a:p>
              <a:r>
                <a:rPr lang="en-US" sz="1050" b="1" i="1" dirty="0">
                  <a:solidFill>
                    <a:schemeClr val="tx1">
                      <a:lumMod val="85000"/>
                      <a:lumOff val="15000"/>
                    </a:schemeClr>
                  </a:solidFill>
                </a:rPr>
                <a:t>F</a:t>
              </a:r>
              <a:r>
                <a:rPr lang="en-US" sz="1050" i="1" dirty="0">
                  <a:solidFill>
                    <a:schemeClr val="tx1">
                      <a:lumMod val="85000"/>
                      <a:lumOff val="15000"/>
                    </a:schemeClr>
                  </a:solidFill>
                </a:rPr>
                <a:t>lexibility</a:t>
              </a:r>
              <a:r>
                <a:rPr lang="en-US" sz="1050" dirty="0">
                  <a:solidFill>
                    <a:schemeClr val="tx1">
                      <a:lumMod val="85000"/>
                      <a:lumOff val="15000"/>
                    </a:schemeClr>
                  </a:solidFill>
                </a:rPr>
                <a:t> – changing the plan as needed.</a:t>
              </a:r>
              <a:br>
                <a:rPr lang="en-US" sz="1050" dirty="0">
                  <a:solidFill>
                    <a:schemeClr val="tx1">
                      <a:lumMod val="85000"/>
                      <a:lumOff val="15000"/>
                    </a:schemeClr>
                  </a:solidFill>
                </a:rPr>
              </a:br>
              <a:endParaRPr lang="en-US" sz="1050" dirty="0">
                <a:solidFill>
                  <a:schemeClr val="tx1">
                    <a:lumMod val="85000"/>
                    <a:lumOff val="15000"/>
                  </a:schemeClr>
                </a:solidFill>
              </a:endParaRPr>
            </a:p>
            <a:p>
              <a:r>
                <a:rPr lang="en-US" sz="1050" b="1" i="1" dirty="0">
                  <a:solidFill>
                    <a:schemeClr val="tx1">
                      <a:lumMod val="85000"/>
                      <a:lumOff val="15000"/>
                    </a:schemeClr>
                  </a:solidFill>
                </a:rPr>
                <a:t>L</a:t>
              </a:r>
              <a:r>
                <a:rPr lang="en-US" sz="1050" i="1" dirty="0">
                  <a:solidFill>
                    <a:schemeClr val="tx1">
                      <a:lumMod val="85000"/>
                      <a:lumOff val="15000"/>
                    </a:schemeClr>
                  </a:solidFill>
                </a:rPr>
                <a:t>eadership</a:t>
              </a:r>
              <a:r>
                <a:rPr lang="en-US" sz="1050" dirty="0">
                  <a:solidFill>
                    <a:schemeClr val="tx1">
                      <a:lumMod val="85000"/>
                      <a:lumOff val="15000"/>
                    </a:schemeClr>
                  </a:solidFill>
                </a:rPr>
                <a:t> – “Motivating a team to accomplish a goal.”</a:t>
              </a:r>
              <a:br>
                <a:rPr lang="en-US" sz="1050" dirty="0">
                  <a:solidFill>
                    <a:schemeClr val="tx1">
                      <a:lumMod val="85000"/>
                      <a:lumOff val="15000"/>
                    </a:schemeClr>
                  </a:solidFill>
                </a:rPr>
              </a:br>
              <a:endParaRPr lang="en-US" sz="1050" dirty="0">
                <a:solidFill>
                  <a:schemeClr val="tx1">
                    <a:lumMod val="85000"/>
                    <a:lumOff val="15000"/>
                  </a:schemeClr>
                </a:solidFill>
              </a:endParaRPr>
            </a:p>
            <a:p>
              <a:r>
                <a:rPr lang="en-US" sz="1050" b="1" i="1" dirty="0">
                  <a:solidFill>
                    <a:schemeClr val="tx1">
                      <a:lumMod val="85000"/>
                      <a:lumOff val="15000"/>
                    </a:schemeClr>
                  </a:solidFill>
                </a:rPr>
                <a:t>I</a:t>
              </a:r>
              <a:r>
                <a:rPr lang="en-US" sz="1050" i="1" dirty="0">
                  <a:solidFill>
                    <a:schemeClr val="tx1">
                      <a:lumMod val="85000"/>
                      <a:lumOff val="15000"/>
                    </a:schemeClr>
                  </a:solidFill>
                </a:rPr>
                <a:t>nitiative</a:t>
              </a:r>
              <a:r>
                <a:rPr lang="en-US" sz="1050" dirty="0">
                  <a:solidFill>
                    <a:schemeClr val="tx1">
                      <a:lumMod val="85000"/>
                      <a:lumOff val="15000"/>
                    </a:schemeClr>
                  </a:solidFill>
                </a:rPr>
                <a:t> – “Starting projects, strategies, and plans on one’s own.”</a:t>
              </a:r>
              <a:br>
                <a:rPr lang="en-US" sz="1050" dirty="0">
                  <a:solidFill>
                    <a:schemeClr val="tx1">
                      <a:lumMod val="85000"/>
                      <a:lumOff val="15000"/>
                    </a:schemeClr>
                  </a:solidFill>
                </a:rPr>
              </a:br>
              <a:endParaRPr lang="en-US" sz="1050" dirty="0">
                <a:solidFill>
                  <a:schemeClr val="tx1">
                    <a:lumMod val="85000"/>
                    <a:lumOff val="15000"/>
                  </a:schemeClr>
                </a:solidFill>
              </a:endParaRPr>
            </a:p>
            <a:p>
              <a:r>
                <a:rPr lang="en-US" sz="1050" b="1" i="1" dirty="0">
                  <a:solidFill>
                    <a:schemeClr val="tx1">
                      <a:lumMod val="85000"/>
                      <a:lumOff val="15000"/>
                    </a:schemeClr>
                  </a:solidFill>
                </a:rPr>
                <a:t>P</a:t>
              </a:r>
              <a:r>
                <a:rPr lang="en-US" sz="1050" i="1" dirty="0">
                  <a:solidFill>
                    <a:schemeClr val="tx1">
                      <a:lumMod val="85000"/>
                      <a:lumOff val="15000"/>
                    </a:schemeClr>
                  </a:solidFill>
                </a:rPr>
                <a:t>roductivity </a:t>
              </a:r>
              <a:r>
                <a:rPr lang="en-US" sz="1050" dirty="0">
                  <a:solidFill>
                    <a:schemeClr val="tx1">
                      <a:lumMod val="85000"/>
                      <a:lumOff val="15000"/>
                    </a:schemeClr>
                  </a:solidFill>
                </a:rPr>
                <a:t>– “Maintaining efficiency in an age of distractions.”</a:t>
              </a:r>
              <a:br>
                <a:rPr lang="en-US" sz="1050" dirty="0">
                  <a:solidFill>
                    <a:schemeClr val="tx1">
                      <a:lumMod val="85000"/>
                      <a:lumOff val="15000"/>
                    </a:schemeClr>
                  </a:solidFill>
                </a:rPr>
              </a:br>
              <a:endParaRPr lang="en-US" sz="1050" dirty="0">
                <a:solidFill>
                  <a:schemeClr val="tx1">
                    <a:lumMod val="85000"/>
                    <a:lumOff val="15000"/>
                  </a:schemeClr>
                </a:solidFill>
              </a:endParaRPr>
            </a:p>
            <a:p>
              <a:r>
                <a:rPr lang="en-US" sz="1050" b="1" i="1" dirty="0">
                  <a:solidFill>
                    <a:schemeClr val="tx1">
                      <a:lumMod val="85000"/>
                      <a:lumOff val="15000"/>
                    </a:schemeClr>
                  </a:solidFill>
                </a:rPr>
                <a:t>S</a:t>
              </a:r>
              <a:r>
                <a:rPr lang="en-US" sz="1050" i="1" dirty="0">
                  <a:solidFill>
                    <a:schemeClr val="tx1">
                      <a:lumMod val="85000"/>
                      <a:lumOff val="15000"/>
                    </a:schemeClr>
                  </a:solidFill>
                </a:rPr>
                <a:t>ocial Skills </a:t>
              </a:r>
              <a:r>
                <a:rPr lang="en-US" sz="1050" dirty="0">
                  <a:solidFill>
                    <a:schemeClr val="tx1">
                      <a:lumMod val="85000"/>
                      <a:lumOff val="15000"/>
                    </a:schemeClr>
                  </a:solidFill>
                </a:rPr>
                <a:t>– “Meeting and networking with others for mutual benefit.”</a:t>
              </a:r>
            </a:p>
          </p:txBody>
        </p:sp>
        <p:pic>
          <p:nvPicPr>
            <p:cNvPr id="91" name="Graphic 90" descr="Idea with solid fill">
              <a:extLst>
                <a:ext uri="{FF2B5EF4-FFF2-40B4-BE49-F238E27FC236}">
                  <a16:creationId xmlns:a16="http://schemas.microsoft.com/office/drawing/2014/main" id="{D051F15B-E648-9A4B-95C0-83ADF0739B2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8807" y="1712114"/>
              <a:ext cx="431026" cy="431026"/>
            </a:xfrm>
            <a:prstGeom prst="rect">
              <a:avLst/>
            </a:prstGeom>
          </p:spPr>
        </p:pic>
        <p:pic>
          <p:nvPicPr>
            <p:cNvPr id="92" name="Graphic 91" descr="Influencer with solid fill">
              <a:extLst>
                <a:ext uri="{FF2B5EF4-FFF2-40B4-BE49-F238E27FC236}">
                  <a16:creationId xmlns:a16="http://schemas.microsoft.com/office/drawing/2014/main" id="{FDDF4254-B179-4C43-AC8F-B616805128F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87762" y="1617604"/>
              <a:ext cx="605399" cy="605399"/>
            </a:xfrm>
            <a:prstGeom prst="rect">
              <a:avLst/>
            </a:prstGeom>
          </p:spPr>
        </p:pic>
        <p:pic>
          <p:nvPicPr>
            <p:cNvPr id="93" name="Picture 2" descr="Leadership - Free business icons">
              <a:extLst>
                <a:ext uri="{FF2B5EF4-FFF2-40B4-BE49-F238E27FC236}">
                  <a16:creationId xmlns:a16="http://schemas.microsoft.com/office/drawing/2014/main" id="{C1E1B36E-ADE7-DA48-AAFF-CBBA10957CA2}"/>
                </a:ext>
              </a:extLst>
            </p:cNvPr>
            <p:cNvPicPr>
              <a:picLocks noChangeAspect="1" noChangeArrowheads="1"/>
            </p:cNvPicPr>
            <p:nvPr/>
          </p:nvPicPr>
          <p:blipFill>
            <a:blip r:embed="rId11" cstate="hqprint">
              <a:biLevel thresh="75000"/>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29697" y="1712114"/>
              <a:ext cx="390156" cy="390155"/>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65A32453-B945-A340-B02F-67AD2EEF3143}"/>
                </a:ext>
              </a:extLst>
            </p:cNvPr>
            <p:cNvSpPr txBox="1"/>
            <p:nvPr/>
          </p:nvSpPr>
          <p:spPr>
            <a:xfrm>
              <a:off x="6024835" y="2063799"/>
              <a:ext cx="1019607" cy="257069"/>
            </a:xfrm>
            <a:prstGeom prst="rect">
              <a:avLst/>
            </a:prstGeom>
            <a:noFill/>
          </p:spPr>
          <p:txBody>
            <a:bodyPr wrap="square">
              <a:spAutoFit/>
            </a:bodyPr>
            <a:lstStyle/>
            <a:p>
              <a:r>
                <a:rPr lang="en-US" sz="900" b="1" u="sng" dirty="0">
                  <a:solidFill>
                    <a:srgbClr val="E2AC00"/>
                  </a:solidFill>
                </a:rPr>
                <a:t>[sources: 5]</a:t>
              </a:r>
              <a:endParaRPr lang="en-US" sz="900" dirty="0"/>
            </a:p>
          </p:txBody>
        </p:sp>
      </p:grpSp>
      <p:pic>
        <p:nvPicPr>
          <p:cNvPr id="55" name="Graphic 54" descr="Lightbulb with solid fill">
            <a:extLst>
              <a:ext uri="{FF2B5EF4-FFF2-40B4-BE49-F238E27FC236}">
                <a16:creationId xmlns:a16="http://schemas.microsoft.com/office/drawing/2014/main" id="{376352B0-1AF2-7F4D-8A80-6934137AF23E}"/>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28205" y="4246103"/>
            <a:ext cx="398987" cy="398987"/>
          </a:xfrm>
          <a:prstGeom prst="rect">
            <a:avLst/>
          </a:prstGeom>
        </p:spPr>
      </p:pic>
      <p:pic>
        <p:nvPicPr>
          <p:cNvPr id="95" name="Graphic 94" descr="Lightbulb with solid fill">
            <a:extLst>
              <a:ext uri="{FF2B5EF4-FFF2-40B4-BE49-F238E27FC236}">
                <a16:creationId xmlns:a16="http://schemas.microsoft.com/office/drawing/2014/main" id="{840D2475-C6B0-F14F-82A7-332AEB2ECEB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449801" y="5415678"/>
            <a:ext cx="519872" cy="519872"/>
          </a:xfrm>
          <a:prstGeom prst="rect">
            <a:avLst/>
          </a:prstGeom>
        </p:spPr>
      </p:pic>
      <p:sp>
        <p:nvSpPr>
          <p:cNvPr id="96" name="Rectangle 95">
            <a:extLst>
              <a:ext uri="{FF2B5EF4-FFF2-40B4-BE49-F238E27FC236}">
                <a16:creationId xmlns:a16="http://schemas.microsoft.com/office/drawing/2014/main" id="{D21C463C-01AF-E04A-ADD0-B548A0AD8623}"/>
              </a:ext>
            </a:extLst>
          </p:cNvPr>
          <p:cNvSpPr/>
          <p:nvPr/>
        </p:nvSpPr>
        <p:spPr>
          <a:xfrm>
            <a:off x="11619285" y="5935550"/>
            <a:ext cx="2089641" cy="2308324"/>
          </a:xfrm>
          <a:prstGeom prst="rect">
            <a:avLst/>
          </a:prstGeom>
        </p:spPr>
        <p:txBody>
          <a:bodyPr wrap="square">
            <a:spAutoFit/>
          </a:bodyPr>
          <a:lstStyle/>
          <a:p>
            <a:pPr algn="ctr"/>
            <a:r>
              <a:rPr lang="en-US" sz="1600" b="1" dirty="0">
                <a:solidFill>
                  <a:srgbClr val="D9232D"/>
                </a:solidFill>
              </a:rPr>
              <a:t> Tip: </a:t>
            </a:r>
          </a:p>
          <a:p>
            <a:pPr marL="171450" indent="-171450" algn="ctr">
              <a:buFont typeface="Arial" panose="020B0604020202020204" pitchFamily="34" charset="0"/>
              <a:buChar char="•"/>
            </a:pPr>
            <a:r>
              <a:rPr lang="en-US" sz="900" dirty="0"/>
              <a:t>IFERB projects focus on the 4C’s of the 21st century skills and on Social-Emotional Learning (SEL). </a:t>
            </a:r>
          </a:p>
          <a:p>
            <a:pPr marL="171450" indent="-171450" algn="ctr">
              <a:buFont typeface="Arial" panose="020B0604020202020204" pitchFamily="34" charset="0"/>
              <a:buChar char="•"/>
            </a:pPr>
            <a:endParaRPr lang="en-US" sz="900" dirty="0"/>
          </a:p>
          <a:p>
            <a:pPr marL="171450" indent="-171450" algn="ctr">
              <a:buFont typeface="Arial" panose="020B0604020202020204" pitchFamily="34" charset="0"/>
              <a:buChar char="•"/>
            </a:pPr>
            <a:r>
              <a:rPr lang="en-US" sz="900" dirty="0"/>
              <a:t>If your targeted skill is SEL related, IFERB online filter can help you find related projects as SEL is one of the included subjects under the Subject Filter.</a:t>
            </a:r>
          </a:p>
          <a:p>
            <a:pPr marL="171450" indent="-171450" algn="ctr">
              <a:buFont typeface="Arial" panose="020B0604020202020204" pitchFamily="34" charset="0"/>
              <a:buChar char="•"/>
            </a:pPr>
            <a:endParaRPr lang="en-US" sz="900" dirty="0"/>
          </a:p>
          <a:p>
            <a:pPr marL="171450" indent="-171450" algn="ctr">
              <a:buFont typeface="Arial" panose="020B0604020202020204" pitchFamily="34" charset="0"/>
              <a:buChar char="•"/>
            </a:pPr>
            <a:r>
              <a:rPr lang="en-US" sz="900" dirty="0"/>
              <a:t>However, 21st century skills are already embedded in all projects’ activities. </a:t>
            </a:r>
          </a:p>
          <a:p>
            <a:pPr marL="171450" indent="-171450" algn="ctr">
              <a:buFont typeface="Arial" panose="020B0604020202020204" pitchFamily="34" charset="0"/>
              <a:buChar char="•"/>
            </a:pPr>
            <a:endParaRPr lang="en-US" sz="1100" dirty="0"/>
          </a:p>
        </p:txBody>
      </p:sp>
      <p:pic>
        <p:nvPicPr>
          <p:cNvPr id="97" name="Graphic 96" descr="Storytelling with solid fill">
            <a:extLst>
              <a:ext uri="{FF2B5EF4-FFF2-40B4-BE49-F238E27FC236}">
                <a16:creationId xmlns:a16="http://schemas.microsoft.com/office/drawing/2014/main" id="{B965D40C-551A-8E4D-B055-165F982F1C8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8755" y="4196589"/>
            <a:ext cx="384913" cy="411466"/>
          </a:xfrm>
          <a:prstGeom prst="rect">
            <a:avLst/>
          </a:prstGeom>
        </p:spPr>
      </p:pic>
      <p:grpSp>
        <p:nvGrpSpPr>
          <p:cNvPr id="98" name="Group 97">
            <a:extLst>
              <a:ext uri="{FF2B5EF4-FFF2-40B4-BE49-F238E27FC236}">
                <a16:creationId xmlns:a16="http://schemas.microsoft.com/office/drawing/2014/main" id="{41DA2D13-0A47-E547-B27F-EA6C00CF6EB2}"/>
              </a:ext>
            </a:extLst>
          </p:cNvPr>
          <p:cNvGrpSpPr/>
          <p:nvPr/>
        </p:nvGrpSpPr>
        <p:grpSpPr>
          <a:xfrm>
            <a:off x="7696213" y="7838097"/>
            <a:ext cx="3830695" cy="2310684"/>
            <a:chOff x="9768163" y="7336758"/>
            <a:chExt cx="3361286" cy="1900596"/>
          </a:xfrm>
          <a:effectLst/>
        </p:grpSpPr>
        <p:grpSp>
          <p:nvGrpSpPr>
            <p:cNvPr id="99" name="Group 98">
              <a:extLst>
                <a:ext uri="{FF2B5EF4-FFF2-40B4-BE49-F238E27FC236}">
                  <a16:creationId xmlns:a16="http://schemas.microsoft.com/office/drawing/2014/main" id="{8939FE33-3AB7-184E-8ED2-C0EF12B084D6}"/>
                </a:ext>
              </a:extLst>
            </p:cNvPr>
            <p:cNvGrpSpPr/>
            <p:nvPr/>
          </p:nvGrpSpPr>
          <p:grpSpPr>
            <a:xfrm>
              <a:off x="9768163" y="7336758"/>
              <a:ext cx="3361286" cy="1900596"/>
              <a:chOff x="9417456" y="2192932"/>
              <a:chExt cx="3361286" cy="1900596"/>
            </a:xfrm>
          </p:grpSpPr>
          <p:pic>
            <p:nvPicPr>
              <p:cNvPr id="106" name="Picture 105">
                <a:extLst>
                  <a:ext uri="{FF2B5EF4-FFF2-40B4-BE49-F238E27FC236}">
                    <a16:creationId xmlns:a16="http://schemas.microsoft.com/office/drawing/2014/main" id="{365D96B3-5C7F-1E48-89F9-D73DBEBE2D6B}"/>
                  </a:ext>
                </a:extLst>
              </p:cNvPr>
              <p:cNvPicPr>
                <a:picLocks noChangeAspect="1"/>
              </p:cNvPicPr>
              <p:nvPr/>
            </p:nvPicPr>
            <p:blipFill rotWithShape="1">
              <a:blip r:embed="rId15"/>
              <a:srcRect l="23027" t="26514" r="24398" b="33019"/>
              <a:stretch/>
            </p:blipFill>
            <p:spPr>
              <a:xfrm>
                <a:off x="9417456" y="2192932"/>
                <a:ext cx="3361286" cy="1686580"/>
              </a:xfrm>
              <a:prstGeom prst="rect">
                <a:avLst/>
              </a:prstGeom>
              <a:ln w="19050">
                <a:solidFill>
                  <a:srgbClr val="F4B183"/>
                </a:solidFill>
              </a:ln>
              <a:effectLst/>
            </p:spPr>
          </p:pic>
          <p:sp>
            <p:nvSpPr>
              <p:cNvPr id="103" name="TextBox 102">
                <a:extLst>
                  <a:ext uri="{FF2B5EF4-FFF2-40B4-BE49-F238E27FC236}">
                    <a16:creationId xmlns:a16="http://schemas.microsoft.com/office/drawing/2014/main" id="{B0BBFBDD-890A-B54E-8E64-892EF2B2ABBE}"/>
                  </a:ext>
                </a:extLst>
              </p:cNvPr>
              <p:cNvSpPr txBox="1"/>
              <p:nvPr/>
            </p:nvSpPr>
            <p:spPr>
              <a:xfrm>
                <a:off x="9797669" y="3891005"/>
                <a:ext cx="2632702" cy="202523"/>
              </a:xfrm>
              <a:prstGeom prst="rect">
                <a:avLst/>
              </a:prstGeom>
              <a:noFill/>
            </p:spPr>
            <p:txBody>
              <a:bodyPr wrap="square" rtlCol="0">
                <a:spAutoFit/>
              </a:bodyPr>
              <a:lstStyle/>
              <a:p>
                <a:pPr algn="ctr"/>
                <a:r>
                  <a:rPr lang="en-US" sz="1000" b="1" dirty="0"/>
                  <a:t>Figure B.1: </a:t>
                </a:r>
                <a:r>
                  <a:rPr lang="en-US" sz="1000" i="1" dirty="0"/>
                  <a:t>Water is Life </a:t>
                </a:r>
                <a:r>
                  <a:rPr lang="en-US" sz="1000" dirty="0"/>
                  <a:t>Daily Activity Example</a:t>
                </a:r>
              </a:p>
            </p:txBody>
          </p:sp>
        </p:grpSp>
        <mc:AlternateContent xmlns:mc="http://schemas.openxmlformats.org/markup-compatibility/2006" xmlns:p14="http://schemas.microsoft.com/office/powerpoint/2010/main">
          <mc:Choice Requires="p14">
            <p:contentPart p14:bwMode="auto" r:id="rId16">
              <p14:nvContentPartPr>
                <p14:cNvPr id="100" name="Ink 99">
                  <a:extLst>
                    <a:ext uri="{FF2B5EF4-FFF2-40B4-BE49-F238E27FC236}">
                      <a16:creationId xmlns:a16="http://schemas.microsoft.com/office/drawing/2014/main" id="{4AB4163F-D55E-1640-8C38-587138DCD03E}"/>
                    </a:ext>
                  </a:extLst>
                </p14:cNvPr>
                <p14:cNvContentPartPr/>
                <p14:nvPr/>
              </p14:nvContentPartPr>
              <p14:xfrm>
                <a:off x="10370560" y="7691880"/>
                <a:ext cx="1284120" cy="44640"/>
              </p14:xfrm>
            </p:contentPart>
          </mc:Choice>
          <mc:Fallback xmlns="">
            <p:pic>
              <p:nvPicPr>
                <p:cNvPr id="100" name="Ink 99">
                  <a:extLst>
                    <a:ext uri="{FF2B5EF4-FFF2-40B4-BE49-F238E27FC236}">
                      <a16:creationId xmlns:a16="http://schemas.microsoft.com/office/drawing/2014/main" id="{4AB4163F-D55E-1640-8C38-587138DCD03E}"/>
                    </a:ext>
                  </a:extLst>
                </p:cNvPr>
                <p:cNvPicPr/>
                <p:nvPr/>
              </p:nvPicPr>
              <p:blipFill>
                <a:blip r:embed="rId19"/>
                <a:stretch>
                  <a:fillRect/>
                </a:stretch>
              </p:blipFill>
              <p:spPr>
                <a:xfrm>
                  <a:off x="10334560" y="7619880"/>
                  <a:ext cx="1355760" cy="188280"/>
                </a:xfrm>
                <a:prstGeom prst="rect">
                  <a:avLst/>
                </a:prstGeom>
              </p:spPr>
            </p:pic>
          </mc:Fallback>
        </mc:AlternateContent>
      </p:grpSp>
      <p:pic>
        <p:nvPicPr>
          <p:cNvPr id="51" name="Picture 50">
            <a:extLst>
              <a:ext uri="{FF2B5EF4-FFF2-40B4-BE49-F238E27FC236}">
                <a16:creationId xmlns:a16="http://schemas.microsoft.com/office/drawing/2014/main" id="{7A89814A-A017-F842-8CF0-3C72F0FF51CF}"/>
              </a:ext>
            </a:extLst>
          </p:cNvPr>
          <p:cNvPicPr>
            <a:picLocks noChangeAspect="1"/>
          </p:cNvPicPr>
          <p:nvPr/>
        </p:nvPicPr>
        <p:blipFill rotWithShape="1">
          <a:blip r:embed="rId20">
            <a:extLst>
              <a:ext uri="{BEBA8EAE-BF5A-486C-A8C5-ECC9F3942E4B}">
                <a14:imgProps xmlns:a14="http://schemas.microsoft.com/office/drawing/2010/main">
                  <a14:imgLayer r:embed="rId21">
                    <a14:imgEffect>
                      <a14:sharpenSoften amount="30000"/>
                    </a14:imgEffect>
                    <a14:imgEffect>
                      <a14:colorTemperature colorTemp="6927"/>
                    </a14:imgEffect>
                    <a14:imgEffect>
                      <a14:saturation sat="209000"/>
                    </a14:imgEffect>
                    <a14:imgEffect>
                      <a14:brightnessContrast bright="20000" contrast="3000"/>
                    </a14:imgEffect>
                  </a14:imgLayer>
                </a14:imgProps>
              </a:ext>
            </a:extLst>
          </a:blip>
          <a:srcRect l="16114" r="26061" b="16536"/>
          <a:stretch/>
        </p:blipFill>
        <p:spPr>
          <a:xfrm>
            <a:off x="7705436" y="5325151"/>
            <a:ext cx="3791856" cy="2291056"/>
          </a:xfrm>
          <a:prstGeom prst="rect">
            <a:avLst/>
          </a:prstGeom>
        </p:spPr>
      </p:pic>
      <mc:AlternateContent xmlns:mc="http://schemas.openxmlformats.org/markup-compatibility/2006" xmlns:p14="http://schemas.microsoft.com/office/powerpoint/2010/main">
        <mc:Choice Requires="p14">
          <p:contentPart p14:bwMode="auto" r:id="rId22">
            <p14:nvContentPartPr>
              <p14:cNvPr id="2" name="Ink 1">
                <a:extLst>
                  <a:ext uri="{FF2B5EF4-FFF2-40B4-BE49-F238E27FC236}">
                    <a16:creationId xmlns:a16="http://schemas.microsoft.com/office/drawing/2014/main" id="{8EE398F4-3C5B-4D7A-BB60-809C6D7F9D6C}"/>
                  </a:ext>
                </a:extLst>
              </p14:cNvPr>
              <p14:cNvContentPartPr/>
              <p14:nvPr/>
            </p14:nvContentPartPr>
            <p14:xfrm>
              <a:off x="8648329" y="8874102"/>
              <a:ext cx="2207095" cy="45719"/>
            </p14:xfrm>
          </p:contentPart>
        </mc:Choice>
        <mc:Fallback xmlns="">
          <p:pic>
            <p:nvPicPr>
              <p:cNvPr id="2" name="Ink 1">
                <a:extLst>
                  <a:ext uri="{FF2B5EF4-FFF2-40B4-BE49-F238E27FC236}">
                    <a16:creationId xmlns:a16="http://schemas.microsoft.com/office/drawing/2014/main" id="{8EE398F4-3C5B-4D7A-BB60-809C6D7F9D6C}"/>
                  </a:ext>
                </a:extLst>
              </p:cNvPr>
              <p:cNvPicPr/>
              <p:nvPr/>
            </p:nvPicPr>
            <p:blipFill>
              <a:blip r:embed="rId23"/>
              <a:stretch>
                <a:fillRect/>
              </a:stretch>
            </p:blipFill>
            <p:spPr>
              <a:xfrm>
                <a:off x="8612330" y="8802104"/>
                <a:ext cx="2278733" cy="189356"/>
              </a:xfrm>
              <a:prstGeom prst="rect">
                <a:avLst/>
              </a:prstGeom>
            </p:spPr>
          </p:pic>
        </mc:Fallback>
      </mc:AlternateContent>
      <p:sp>
        <p:nvSpPr>
          <p:cNvPr id="58" name="Slide Number Placeholder 1">
            <a:extLst>
              <a:ext uri="{FF2B5EF4-FFF2-40B4-BE49-F238E27FC236}">
                <a16:creationId xmlns:a16="http://schemas.microsoft.com/office/drawing/2014/main" id="{C61B661F-EA7E-4493-81CC-39F72A91B50C}"/>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57</a:t>
            </a:fld>
            <a:endParaRPr lang="en-US" dirty="0"/>
          </a:p>
        </p:txBody>
      </p:sp>
    </p:spTree>
    <p:extLst>
      <p:ext uri="{BB962C8B-B14F-4D97-AF65-F5344CB8AC3E}">
        <p14:creationId xmlns:p14="http://schemas.microsoft.com/office/powerpoint/2010/main" val="479751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B – Educators’ General Tools</a:t>
            </a:r>
          </a:p>
        </p:txBody>
      </p:sp>
      <p:sp>
        <p:nvSpPr>
          <p:cNvPr id="14" name="Rectangle 13">
            <a:extLst>
              <a:ext uri="{FF2B5EF4-FFF2-40B4-BE49-F238E27FC236}">
                <a16:creationId xmlns:a16="http://schemas.microsoft.com/office/drawing/2014/main" id="{F55727CC-C2B3-EE4E-9760-59FC00757AA8}"/>
              </a:ext>
            </a:extLst>
          </p:cNvPr>
          <p:cNvSpPr/>
          <p:nvPr/>
        </p:nvSpPr>
        <p:spPr>
          <a:xfrm>
            <a:off x="11658281" y="0"/>
            <a:ext cx="2057719" cy="10515600"/>
          </a:xfrm>
          <a:prstGeom prst="rect">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1395D04-7EA9-EE40-8AF0-DB7B455CD3A2}"/>
              </a:ext>
            </a:extLst>
          </p:cNvPr>
          <p:cNvSpPr txBox="1"/>
          <p:nvPr/>
        </p:nvSpPr>
        <p:spPr>
          <a:xfrm>
            <a:off x="12329698" y="9499937"/>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B</a:t>
            </a:r>
          </a:p>
        </p:txBody>
      </p:sp>
      <p:pic>
        <p:nvPicPr>
          <p:cNvPr id="16" name="Graphic 15" descr="Lightbulb with solid fill">
            <a:extLst>
              <a:ext uri="{FF2B5EF4-FFF2-40B4-BE49-F238E27FC236}">
                <a16:creationId xmlns:a16="http://schemas.microsoft.com/office/drawing/2014/main" id="{EE5271F5-9106-DB48-9325-5D320CA11FCA}"/>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27204" y="1302497"/>
            <a:ext cx="519872" cy="519872"/>
          </a:xfrm>
          <a:prstGeom prst="rect">
            <a:avLst/>
          </a:prstGeom>
        </p:spPr>
      </p:pic>
      <p:sp>
        <p:nvSpPr>
          <p:cNvPr id="17" name="Title 1">
            <a:extLst>
              <a:ext uri="{FF2B5EF4-FFF2-40B4-BE49-F238E27FC236}">
                <a16:creationId xmlns:a16="http://schemas.microsoft.com/office/drawing/2014/main" id="{1A4D6B63-C9C7-0D4A-99EB-203CFE282A01}"/>
              </a:ext>
            </a:extLst>
          </p:cNvPr>
          <p:cNvSpPr txBox="1">
            <a:spLocks/>
          </p:cNvSpPr>
          <p:nvPr/>
        </p:nvSpPr>
        <p:spPr>
          <a:xfrm>
            <a:off x="3095747" y="2583874"/>
            <a:ext cx="5357800" cy="90611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i="1" dirty="0">
                <a:solidFill>
                  <a:srgbClr val="44C503"/>
                </a:solidFill>
              </a:rPr>
              <a:t>Exercise: </a:t>
            </a:r>
            <a:r>
              <a:rPr lang="en-US" sz="1200" i="1" dirty="0"/>
              <a:t>Choose an activity. Read it, understand its essence and write down the main takeaways you need to make sure your students learn.</a:t>
            </a:r>
          </a:p>
        </p:txBody>
      </p:sp>
      <p:sp>
        <p:nvSpPr>
          <p:cNvPr id="18" name="Rectangle 17">
            <a:extLst>
              <a:ext uri="{FF2B5EF4-FFF2-40B4-BE49-F238E27FC236}">
                <a16:creationId xmlns:a16="http://schemas.microsoft.com/office/drawing/2014/main" id="{E59A9054-A3BD-5A4E-BCE8-7449A2E204E8}"/>
              </a:ext>
            </a:extLst>
          </p:cNvPr>
          <p:cNvSpPr/>
          <p:nvPr/>
        </p:nvSpPr>
        <p:spPr>
          <a:xfrm>
            <a:off x="2689356" y="2436064"/>
            <a:ext cx="5952878" cy="841120"/>
          </a:xfrm>
          <a:prstGeom prst="rect">
            <a:avLst/>
          </a:prstGeom>
          <a:noFill/>
          <a:ln>
            <a:solidFill>
              <a:schemeClr val="tx1">
                <a:lumMod val="65000"/>
                <a:lumOff val="3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Pencil with solid fill">
            <a:extLst>
              <a:ext uri="{FF2B5EF4-FFF2-40B4-BE49-F238E27FC236}">
                <a16:creationId xmlns:a16="http://schemas.microsoft.com/office/drawing/2014/main" id="{615CC305-FBA5-B243-BB8C-F4D095F74AC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4169" y="2514396"/>
            <a:ext cx="443262" cy="443262"/>
          </a:xfrm>
          <a:prstGeom prst="rect">
            <a:avLst/>
          </a:prstGeom>
        </p:spPr>
      </p:pic>
      <p:sp>
        <p:nvSpPr>
          <p:cNvPr id="20" name="Google Shape;120;p54">
            <a:extLst>
              <a:ext uri="{FF2B5EF4-FFF2-40B4-BE49-F238E27FC236}">
                <a16:creationId xmlns:a16="http://schemas.microsoft.com/office/drawing/2014/main" id="{B0BFF4EC-120B-2548-ADCB-0606C55F4AC2}"/>
              </a:ext>
            </a:extLst>
          </p:cNvPr>
          <p:cNvSpPr txBox="1">
            <a:spLocks/>
          </p:cNvSpPr>
          <p:nvPr/>
        </p:nvSpPr>
        <p:spPr>
          <a:xfrm>
            <a:off x="2124941" y="257087"/>
            <a:ext cx="5285547" cy="431026"/>
          </a:xfrm>
          <a:prstGeom prst="rect">
            <a:avLst/>
          </a:prstGeom>
          <a:noFill/>
          <a:ln>
            <a:noFill/>
          </a:ln>
        </p:spPr>
        <p:txBody>
          <a:bodyPr spcFirstLastPara="1" vert="horz" wrap="square" lIns="91425" tIns="45700" rIns="91425" bIns="45700" rtlCol="0" anchor="ctr" anchorCtr="0">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chemeClr val="tx1">
                    <a:lumMod val="75000"/>
                    <a:lumOff val="25000"/>
                  </a:schemeClr>
                </a:solidFill>
                <a:latin typeface="Lustria"/>
                <a:ea typeface="Lustria"/>
                <a:cs typeface="Lustria"/>
                <a:sym typeface="Lustria"/>
              </a:rPr>
              <a:t>B.2. Activities’ Strategies &amp; Instructions (2/4)</a:t>
            </a:r>
            <a:endParaRPr lang="en-US" sz="2000" b="1" dirty="0">
              <a:solidFill>
                <a:schemeClr val="tx1">
                  <a:lumMod val="75000"/>
                  <a:lumOff val="25000"/>
                </a:schemeClr>
              </a:solidFill>
            </a:endParaRPr>
          </a:p>
        </p:txBody>
      </p:sp>
      <p:sp>
        <p:nvSpPr>
          <p:cNvPr id="21" name="Rectangle 20">
            <a:extLst>
              <a:ext uri="{FF2B5EF4-FFF2-40B4-BE49-F238E27FC236}">
                <a16:creationId xmlns:a16="http://schemas.microsoft.com/office/drawing/2014/main" id="{FD8187CD-C434-6644-9A68-1D4F46141AEE}"/>
              </a:ext>
            </a:extLst>
          </p:cNvPr>
          <p:cNvSpPr/>
          <p:nvPr/>
        </p:nvSpPr>
        <p:spPr>
          <a:xfrm>
            <a:off x="2124941" y="956404"/>
            <a:ext cx="7081708" cy="1326132"/>
          </a:xfrm>
          <a:prstGeom prst="rect">
            <a:avLst/>
          </a:prstGeom>
        </p:spPr>
        <p:txBody>
          <a:bodyPr wrap="square">
            <a:spAutoFit/>
          </a:bodyPr>
          <a:lstStyle/>
          <a:p>
            <a:pPr marL="171450" indent="-171450">
              <a:spcBef>
                <a:spcPts val="1000"/>
              </a:spcBef>
              <a:buFont typeface="Wingdings" panose="05000000000000000000" pitchFamily="2" charset="2"/>
              <a:buChar char="§"/>
            </a:pPr>
            <a:r>
              <a:rPr lang="en-US" sz="1100" dirty="0"/>
              <a:t>After understanding the </a:t>
            </a:r>
            <a:r>
              <a:rPr lang="en-US" sz="1100" i="1" dirty="0"/>
              <a:t>Daily Activity </a:t>
            </a:r>
            <a:r>
              <a:rPr lang="en-US" sz="1100" dirty="0"/>
              <a:t>and its main objective, you will need to write down the main elements needed for your students to understand the essence of this activity.</a:t>
            </a:r>
          </a:p>
          <a:p>
            <a:pPr marL="171450" indent="-171450">
              <a:spcBef>
                <a:spcPts val="1000"/>
              </a:spcBef>
              <a:buFont typeface="Wingdings" panose="05000000000000000000" pitchFamily="2" charset="2"/>
              <a:buChar char="§"/>
            </a:pPr>
            <a:r>
              <a:rPr lang="en-US" sz="1100" dirty="0"/>
              <a:t>For example, by the end of the first day activity, students need to have two main takeaways:</a:t>
            </a:r>
            <a:br>
              <a:rPr lang="en-US" sz="1100" dirty="0"/>
            </a:br>
            <a:endParaRPr lang="en-US" sz="1100" dirty="0"/>
          </a:p>
          <a:p>
            <a:pPr marL="628650" lvl="1" indent="-171450">
              <a:lnSpc>
                <a:spcPct val="120000"/>
              </a:lnSpc>
              <a:buFont typeface="Arial" panose="020B0604020202020204" pitchFamily="34" charset="0"/>
              <a:buChar char="•"/>
            </a:pPr>
            <a:r>
              <a:rPr lang="en-US" sz="1100" b="1" dirty="0">
                <a:solidFill>
                  <a:srgbClr val="C55A11"/>
                </a:solidFill>
              </a:rPr>
              <a:t>Takeaway 1: </a:t>
            </a:r>
            <a:r>
              <a:rPr lang="en-US" sz="1100" dirty="0"/>
              <a:t>All living things (humans, animals, plants) need water to </a:t>
            </a:r>
            <a:r>
              <a:rPr lang="en-US" sz="1100" b="1" dirty="0"/>
              <a:t>survive</a:t>
            </a:r>
            <a:r>
              <a:rPr lang="en-US" sz="1100" dirty="0"/>
              <a:t>.</a:t>
            </a:r>
          </a:p>
          <a:p>
            <a:pPr marL="628650" lvl="1" indent="-171450">
              <a:lnSpc>
                <a:spcPct val="120000"/>
              </a:lnSpc>
              <a:buFont typeface="Arial" panose="020B0604020202020204" pitchFamily="34" charset="0"/>
              <a:buChar char="•"/>
            </a:pPr>
            <a:r>
              <a:rPr lang="en-US" sz="1100" b="1" dirty="0">
                <a:solidFill>
                  <a:srgbClr val="C55A11"/>
                </a:solidFill>
              </a:rPr>
              <a:t>Takeaway 2: </a:t>
            </a:r>
            <a:r>
              <a:rPr lang="en-US" sz="1100" dirty="0"/>
              <a:t>Human body is </a:t>
            </a:r>
            <a:r>
              <a:rPr lang="en-US" sz="1100" b="1" dirty="0"/>
              <a:t>mostly </a:t>
            </a:r>
            <a:r>
              <a:rPr lang="en-US" sz="1100" dirty="0"/>
              <a:t>water (60%)</a:t>
            </a:r>
          </a:p>
        </p:txBody>
      </p:sp>
      <p:sp>
        <p:nvSpPr>
          <p:cNvPr id="22" name="Google Shape;120;p54">
            <a:extLst>
              <a:ext uri="{FF2B5EF4-FFF2-40B4-BE49-F238E27FC236}">
                <a16:creationId xmlns:a16="http://schemas.microsoft.com/office/drawing/2014/main" id="{4CF26F46-EB2F-DC4A-A406-501E3B01885C}"/>
              </a:ext>
            </a:extLst>
          </p:cNvPr>
          <p:cNvSpPr txBox="1">
            <a:spLocks/>
          </p:cNvSpPr>
          <p:nvPr/>
        </p:nvSpPr>
        <p:spPr>
          <a:xfrm>
            <a:off x="2148767" y="600380"/>
            <a:ext cx="11235976"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400" b="1" dirty="0">
                <a:solidFill>
                  <a:srgbClr val="C55A11"/>
                </a:solidFill>
                <a:latin typeface="+mn-lt"/>
                <a:ea typeface="Lustria"/>
                <a:cs typeface="Lustria"/>
                <a:sym typeface="Lustria"/>
              </a:rPr>
              <a:t>Step 2: </a:t>
            </a:r>
            <a:r>
              <a:rPr lang="en-US" sz="1400" b="1" dirty="0">
                <a:solidFill>
                  <a:srgbClr val="C55A11"/>
                </a:solidFill>
              </a:rPr>
              <a:t>Write down main elements/points that students need to understand &amp; complete the activity</a:t>
            </a:r>
          </a:p>
        </p:txBody>
      </p:sp>
      <p:sp>
        <p:nvSpPr>
          <p:cNvPr id="23" name="Content Placeholder 2">
            <a:extLst>
              <a:ext uri="{FF2B5EF4-FFF2-40B4-BE49-F238E27FC236}">
                <a16:creationId xmlns:a16="http://schemas.microsoft.com/office/drawing/2014/main" id="{F017012F-6F4E-E645-A13D-6A455E549193}"/>
              </a:ext>
            </a:extLst>
          </p:cNvPr>
          <p:cNvSpPr txBox="1">
            <a:spLocks/>
          </p:cNvSpPr>
          <p:nvPr/>
        </p:nvSpPr>
        <p:spPr>
          <a:xfrm>
            <a:off x="2124942" y="4340639"/>
            <a:ext cx="9006573" cy="58028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
            </a:pPr>
            <a:r>
              <a:rPr lang="en-US" sz="1100" dirty="0"/>
              <a:t>After identifying the main takeaways of the activity, you will need to choose a strategy that best fits your students’ age group and their learning level.</a:t>
            </a:r>
          </a:p>
          <a:p>
            <a:pPr>
              <a:lnSpc>
                <a:spcPct val="120000"/>
              </a:lnSpc>
              <a:buFont typeface="Wingdings" panose="05000000000000000000" pitchFamily="2" charset="2"/>
              <a:buChar char="§"/>
            </a:pPr>
            <a:r>
              <a:rPr lang="en-US" sz="1100" dirty="0"/>
              <a:t>There are a lot of available strategies that you can use for your lesson plan. The following are some of the strategies that you can easily apply right away:</a:t>
            </a:r>
            <a:br>
              <a:rPr lang="en-US" sz="1100" dirty="0"/>
            </a:br>
            <a:endParaRPr lang="en-US" sz="1100" dirty="0"/>
          </a:p>
          <a:p>
            <a:pPr lvl="1">
              <a:lnSpc>
                <a:spcPct val="100000"/>
              </a:lnSpc>
              <a:spcBef>
                <a:spcPts val="1000"/>
              </a:spcBef>
            </a:pPr>
            <a:r>
              <a:rPr lang="en-US" sz="1100" b="1" dirty="0">
                <a:sym typeface="Wingdings" panose="05000000000000000000" pitchFamily="2" charset="2"/>
              </a:rPr>
              <a:t>Using examples: </a:t>
            </a:r>
            <a:r>
              <a:rPr lang="en-US" sz="1100" dirty="0">
                <a:sym typeface="Wingdings" panose="05000000000000000000" pitchFamily="2" charset="2"/>
              </a:rPr>
              <a:t>Use examples to explain your activity and/or its elements. For instance, to explain that “all living things need water to survive”, you can use two pots where one has a green plant and the other has a dead plant. You can use this example t</a:t>
            </a:r>
            <a:r>
              <a:rPr lang="en-US" sz="1100" dirty="0"/>
              <a:t>o spark the conversation and try to answer the question “why did the plant die?”</a:t>
            </a:r>
            <a:r>
              <a:rPr lang="en-US" sz="1100" dirty="0">
                <a:sym typeface="Wingdings" panose="05000000000000000000" pitchFamily="2" charset="2"/>
              </a:rPr>
              <a:t> This strategy works with all ages and all subjects.</a:t>
            </a:r>
          </a:p>
          <a:p>
            <a:pPr lvl="1">
              <a:lnSpc>
                <a:spcPct val="100000"/>
              </a:lnSpc>
              <a:spcBef>
                <a:spcPts val="1000"/>
              </a:spcBef>
              <a:buFont typeface="Wingdings" pitchFamily="2" charset="2"/>
              <a:buChar char="§"/>
            </a:pPr>
            <a:r>
              <a:rPr lang="en-US" sz="1100" b="1" dirty="0">
                <a:sym typeface="Wingdings" panose="05000000000000000000" pitchFamily="2" charset="2"/>
              </a:rPr>
              <a:t>Brainstorming: </a:t>
            </a:r>
            <a:r>
              <a:rPr lang="en-US" sz="1100" dirty="0">
                <a:sym typeface="Wingdings" panose="05000000000000000000" pitchFamily="2" charset="2"/>
              </a:rPr>
              <a:t>You can divide students into groups where they collaborate to find an answer to a question you ask them. You can also present a problem hoping that they can work together to find multiple solutions. The key for succeeding using this strategy is to make sure that you ask open-ended questions and to make sure that students understand that there is no one right answer. Also, remember to emphasize that there are no “stupid” ideas and that all ideas are welcomed as you can build on them. An example question from </a:t>
            </a:r>
            <a:r>
              <a:rPr lang="en-US" sz="1100" i="1" dirty="0">
                <a:sym typeface="Wingdings" panose="05000000000000000000" pitchFamily="2" charset="2"/>
              </a:rPr>
              <a:t>Water is Life</a:t>
            </a:r>
            <a:r>
              <a:rPr lang="en-US" sz="1100" dirty="0">
                <a:sym typeface="Wingdings" panose="05000000000000000000" pitchFamily="2" charset="2"/>
              </a:rPr>
              <a:t> project is “what happens when you don’t drink water for a long time?” This strategy works best for ages 8+ years old; i.e., level 2 and 3 in IFERB resources bank.</a:t>
            </a:r>
          </a:p>
          <a:p>
            <a:pPr lvl="1">
              <a:lnSpc>
                <a:spcPct val="100000"/>
              </a:lnSpc>
              <a:spcBef>
                <a:spcPts val="1000"/>
              </a:spcBef>
              <a:buFont typeface="Wingdings" pitchFamily="2" charset="2"/>
              <a:buChar char="§"/>
            </a:pPr>
            <a:r>
              <a:rPr lang="en-US" sz="1100" b="1" dirty="0">
                <a:sym typeface="Wingdings" panose="05000000000000000000" pitchFamily="2" charset="2"/>
              </a:rPr>
              <a:t>Riddles: </a:t>
            </a:r>
            <a:r>
              <a:rPr lang="en-US" sz="1100" dirty="0">
                <a:sym typeface="Wingdings" panose="05000000000000000000" pitchFamily="2" charset="2"/>
              </a:rPr>
              <a:t>Unlike </a:t>
            </a:r>
            <a:r>
              <a:rPr lang="en-US" sz="1100" i="1" dirty="0">
                <a:sym typeface="Wingdings" panose="05000000000000000000" pitchFamily="2" charset="2"/>
              </a:rPr>
              <a:t>Brainstorming</a:t>
            </a:r>
            <a:r>
              <a:rPr lang="en-US" sz="1100" dirty="0">
                <a:sym typeface="Wingdings" panose="05000000000000000000" pitchFamily="2" charset="2"/>
              </a:rPr>
              <a:t>, this strategy has one right answer. After starting the riddle (or asking the question), you need to give hints and tips so students can figure out the right answer. For example, you can have an item hidden in a box while the students need to guess what is in the box based on the clues you give. These clues can be a description of this item, a tip on how to use it and/or any other helpful information.  A riddle can be used for the </a:t>
            </a:r>
            <a:r>
              <a:rPr lang="en-US" sz="1100" i="1" dirty="0">
                <a:sym typeface="Wingdings" panose="05000000000000000000" pitchFamily="2" charset="2"/>
              </a:rPr>
              <a:t>Water is Life </a:t>
            </a:r>
            <a:r>
              <a:rPr lang="en-US" sz="1100" dirty="0">
                <a:sym typeface="Wingdings" panose="05000000000000000000" pitchFamily="2" charset="2"/>
              </a:rPr>
              <a:t>project, where you can give students tips and descriptions about water to help them figure out that you are talking about water. This strategy works with all ages and all subjects.</a:t>
            </a:r>
            <a:endParaRPr lang="en-US" sz="1100" b="1" dirty="0">
              <a:sym typeface="Wingdings" panose="05000000000000000000" pitchFamily="2" charset="2"/>
            </a:endParaRPr>
          </a:p>
          <a:p>
            <a:pPr lvl="1">
              <a:lnSpc>
                <a:spcPct val="100000"/>
              </a:lnSpc>
              <a:spcBef>
                <a:spcPts val="1000"/>
              </a:spcBef>
              <a:buFont typeface="Wingdings" pitchFamily="2" charset="2"/>
              <a:buChar char="§"/>
            </a:pPr>
            <a:r>
              <a:rPr lang="en-US" sz="1100" b="1" dirty="0">
                <a:sym typeface="Wingdings" panose="05000000000000000000" pitchFamily="2" charset="2"/>
              </a:rPr>
              <a:t>Pairing – or peer learning: </a:t>
            </a:r>
            <a:r>
              <a:rPr lang="en-US" sz="1100" dirty="0">
                <a:sym typeface="Wingdings" panose="05000000000000000000" pitchFamily="2" charset="2"/>
              </a:rPr>
              <a:t>This strategy consists of pairing students together to accomplish one activity or to help each other to accomplish their own separate activities. This strategy is used to build collaboration skills among different students. For instance, you can pair two students to perform the drawing activity from </a:t>
            </a:r>
            <a:r>
              <a:rPr lang="en-US" sz="1100" i="1" dirty="0">
                <a:sym typeface="Wingdings" panose="05000000000000000000" pitchFamily="2" charset="2"/>
              </a:rPr>
              <a:t>Day 1 Activity </a:t>
            </a:r>
            <a:r>
              <a:rPr lang="en-US" sz="1100" dirty="0">
                <a:sym typeface="Wingdings" panose="05000000000000000000" pitchFamily="2" charset="2"/>
              </a:rPr>
              <a:t>of </a:t>
            </a:r>
            <a:r>
              <a:rPr lang="en-US" sz="1100" i="1" dirty="0">
                <a:sym typeface="Wingdings" panose="05000000000000000000" pitchFamily="2" charset="2"/>
              </a:rPr>
              <a:t>Water is Life </a:t>
            </a:r>
            <a:r>
              <a:rPr lang="en-US" sz="1100" dirty="0">
                <a:sym typeface="Wingdings" panose="05000000000000000000" pitchFamily="2" charset="2"/>
              </a:rPr>
              <a:t>project. After each one finishes their own drawing, they pass the drawings to each other to exchange feedback to enhance their work. This strategy works best for ages 8+ years old; i.e., level 2 and 3 in IFERB resources bank.</a:t>
            </a:r>
          </a:p>
          <a:p>
            <a:pPr lvl="1">
              <a:lnSpc>
                <a:spcPct val="120000"/>
              </a:lnSpc>
              <a:buFont typeface="Wingdings" pitchFamily="2" charset="2"/>
              <a:buChar char="§"/>
            </a:pPr>
            <a:endParaRPr lang="en-US" sz="1100" dirty="0"/>
          </a:p>
          <a:p>
            <a:pPr>
              <a:lnSpc>
                <a:spcPct val="100000"/>
              </a:lnSpc>
              <a:buFont typeface="Wingdings" pitchFamily="2" charset="2"/>
              <a:buChar char="§"/>
            </a:pPr>
            <a:r>
              <a:rPr lang="en-US" sz="1100" dirty="0"/>
              <a:t>Please note that </a:t>
            </a:r>
            <a:r>
              <a:rPr lang="en-US" sz="1100" u="sng" dirty="0"/>
              <a:t>not</a:t>
            </a:r>
            <a:r>
              <a:rPr lang="en-US" sz="1100" dirty="0"/>
              <a:t> all strategies can be applicable in remote settings. For example, it will be hard to show your students the plant pots over the phone unless you have coordinated with parents; so that parents can prepare this visual aid at home. You can also try using visualization/imagination techniques instead of visual aids whenever applicable.</a:t>
            </a:r>
          </a:p>
          <a:p>
            <a:pPr>
              <a:lnSpc>
                <a:spcPct val="120000"/>
              </a:lnSpc>
              <a:buFont typeface="Wingdings" pitchFamily="2" charset="2"/>
              <a:buChar char="§"/>
            </a:pPr>
            <a:endParaRPr lang="en-US" sz="1100" dirty="0"/>
          </a:p>
          <a:p>
            <a:pPr>
              <a:lnSpc>
                <a:spcPct val="120000"/>
              </a:lnSpc>
              <a:buFont typeface="Wingdings" pitchFamily="2" charset="2"/>
              <a:buChar char="§"/>
            </a:pPr>
            <a:endParaRPr lang="en-US" sz="1100" dirty="0"/>
          </a:p>
        </p:txBody>
      </p:sp>
      <p:sp>
        <p:nvSpPr>
          <p:cNvPr id="24" name="Google Shape;120;p54">
            <a:extLst>
              <a:ext uri="{FF2B5EF4-FFF2-40B4-BE49-F238E27FC236}">
                <a16:creationId xmlns:a16="http://schemas.microsoft.com/office/drawing/2014/main" id="{2AF9BB53-AAA6-C444-885B-FCB8C033D860}"/>
              </a:ext>
            </a:extLst>
          </p:cNvPr>
          <p:cNvSpPr txBox="1">
            <a:spLocks/>
          </p:cNvSpPr>
          <p:nvPr/>
        </p:nvSpPr>
        <p:spPr>
          <a:xfrm>
            <a:off x="2148767" y="4015124"/>
            <a:ext cx="8688275"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400" b="1" dirty="0">
                <a:solidFill>
                  <a:schemeClr val="accent2">
                    <a:lumMod val="75000"/>
                  </a:schemeClr>
                </a:solidFill>
                <a:latin typeface="+mn-lt"/>
                <a:sym typeface="Lustria"/>
              </a:rPr>
              <a:t>Step 3: Choose your strategy</a:t>
            </a:r>
            <a:endParaRPr lang="en-US" sz="1400" b="1" dirty="0">
              <a:solidFill>
                <a:schemeClr val="accent2">
                  <a:lumMod val="75000"/>
                </a:schemeClr>
              </a:solidFill>
              <a:latin typeface="+mn-lt"/>
            </a:endParaRPr>
          </a:p>
        </p:txBody>
      </p:sp>
      <p:sp>
        <p:nvSpPr>
          <p:cNvPr id="13" name="Rectangle 12">
            <a:extLst>
              <a:ext uri="{FF2B5EF4-FFF2-40B4-BE49-F238E27FC236}">
                <a16:creationId xmlns:a16="http://schemas.microsoft.com/office/drawing/2014/main" id="{28492F53-BB8F-FF46-96D1-39F799718DC3}"/>
              </a:ext>
            </a:extLst>
          </p:cNvPr>
          <p:cNvSpPr/>
          <p:nvPr/>
        </p:nvSpPr>
        <p:spPr>
          <a:xfrm>
            <a:off x="11658281" y="1727138"/>
            <a:ext cx="2057718" cy="1686680"/>
          </a:xfrm>
          <a:prstGeom prst="rect">
            <a:avLst/>
          </a:prstGeom>
        </p:spPr>
        <p:txBody>
          <a:bodyPr wrap="square">
            <a:spAutoFit/>
          </a:bodyPr>
          <a:lstStyle/>
          <a:p>
            <a:pPr algn="ctr">
              <a:lnSpc>
                <a:spcPct val="150000"/>
              </a:lnSpc>
            </a:pPr>
            <a:r>
              <a:rPr lang="en-US" sz="1600" b="1" dirty="0">
                <a:solidFill>
                  <a:srgbClr val="C00000"/>
                </a:solidFill>
              </a:rPr>
              <a:t>Tip:</a:t>
            </a:r>
          </a:p>
          <a:p>
            <a:pPr algn="ctr">
              <a:lnSpc>
                <a:spcPct val="150000"/>
              </a:lnSpc>
            </a:pPr>
            <a:r>
              <a:rPr lang="en-US" sz="900" dirty="0">
                <a:solidFill>
                  <a:schemeClr val="tx1"/>
                </a:solidFill>
              </a:rPr>
              <a:t>You might need to use multiple examples based on the age of your students and the complexity of the topic. The younger your students are and/or the more complex your topic is, the more examples you need to use.</a:t>
            </a:r>
            <a:endParaRPr lang="en-US" sz="900" dirty="0"/>
          </a:p>
        </p:txBody>
      </p:sp>
      <p:pic>
        <p:nvPicPr>
          <p:cNvPr id="26" name="Graphic 25" descr="Lightbulb with solid fill">
            <a:extLst>
              <a:ext uri="{FF2B5EF4-FFF2-40B4-BE49-F238E27FC236}">
                <a16:creationId xmlns:a16="http://schemas.microsoft.com/office/drawing/2014/main" id="{954923CD-0639-084A-A2A3-F52D1CAF218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44090" y="5321637"/>
            <a:ext cx="301244" cy="301244"/>
          </a:xfrm>
          <a:prstGeom prst="rect">
            <a:avLst/>
          </a:prstGeom>
        </p:spPr>
      </p:pic>
      <p:sp>
        <p:nvSpPr>
          <p:cNvPr id="25" name="TextBox 24">
            <a:extLst>
              <a:ext uri="{FF2B5EF4-FFF2-40B4-BE49-F238E27FC236}">
                <a16:creationId xmlns:a16="http://schemas.microsoft.com/office/drawing/2014/main" id="{87EF00EC-5991-4AEB-BA6F-97B1BC77DF29}"/>
              </a:ext>
            </a:extLst>
          </p:cNvPr>
          <p:cNvSpPr txBox="1"/>
          <p:nvPr/>
        </p:nvSpPr>
        <p:spPr>
          <a:xfrm>
            <a:off x="12329698" y="9499937"/>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B</a:t>
            </a:r>
          </a:p>
        </p:txBody>
      </p:sp>
      <p:sp>
        <p:nvSpPr>
          <p:cNvPr id="28" name="Slide Number Placeholder 1">
            <a:extLst>
              <a:ext uri="{FF2B5EF4-FFF2-40B4-BE49-F238E27FC236}">
                <a16:creationId xmlns:a16="http://schemas.microsoft.com/office/drawing/2014/main" id="{14CAF07A-A33E-41CE-B5FD-FBA59BCA79BE}"/>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58</a:t>
            </a:fld>
            <a:endParaRPr lang="en-US" dirty="0"/>
          </a:p>
        </p:txBody>
      </p:sp>
      <p:pic>
        <p:nvPicPr>
          <p:cNvPr id="29" name="Picture 28">
            <a:extLst>
              <a:ext uri="{FF2B5EF4-FFF2-40B4-BE49-F238E27FC236}">
                <a16:creationId xmlns:a16="http://schemas.microsoft.com/office/drawing/2014/main" id="{B843B4A7-E015-41F7-A840-B7558D868808}"/>
              </a:ext>
            </a:extLst>
          </p:cNvPr>
          <p:cNvPicPr>
            <a:picLocks noChangeAspect="1"/>
          </p:cNvPicPr>
          <p:nvPr/>
        </p:nvPicPr>
        <p:blipFill rotWithShape="1">
          <a:blip r:embed="rId6"/>
          <a:srcRect l="38553" r="38519" b="17173"/>
          <a:stretch/>
        </p:blipFill>
        <p:spPr>
          <a:xfrm>
            <a:off x="9290837" y="1097850"/>
            <a:ext cx="2042893" cy="3089261"/>
          </a:xfrm>
          <a:prstGeom prst="rect">
            <a:avLst/>
          </a:prstGeom>
        </p:spPr>
      </p:pic>
    </p:spTree>
    <p:extLst>
      <p:ext uri="{BB962C8B-B14F-4D97-AF65-F5344CB8AC3E}">
        <p14:creationId xmlns:p14="http://schemas.microsoft.com/office/powerpoint/2010/main" val="11029764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58527EE-C0FA-434C-8D92-377AB6FEEC0B}"/>
              </a:ext>
            </a:extLst>
          </p:cNvPr>
          <p:cNvSpPr/>
          <p:nvPr/>
        </p:nvSpPr>
        <p:spPr>
          <a:xfrm>
            <a:off x="2124941" y="5620020"/>
            <a:ext cx="5705373" cy="1713959"/>
          </a:xfrm>
          <a:prstGeom prst="rect">
            <a:avLst/>
          </a:prstGeom>
          <a:solidFill>
            <a:srgbClr val="F6F2E4"/>
          </a:solidFill>
          <a:ln>
            <a:solidFill>
              <a:srgbClr val="F6E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B – Educators’ General Tools</a:t>
            </a:r>
          </a:p>
        </p:txBody>
      </p:sp>
      <p:sp>
        <p:nvSpPr>
          <p:cNvPr id="15" name="TextBox 14">
            <a:extLst>
              <a:ext uri="{FF2B5EF4-FFF2-40B4-BE49-F238E27FC236}">
                <a16:creationId xmlns:a16="http://schemas.microsoft.com/office/drawing/2014/main" id="{11395D04-7EA9-EE40-8AF0-DB7B455CD3A2}"/>
              </a:ext>
            </a:extLst>
          </p:cNvPr>
          <p:cNvSpPr txBox="1"/>
          <p:nvPr/>
        </p:nvSpPr>
        <p:spPr>
          <a:xfrm>
            <a:off x="12329698" y="9499937"/>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B</a:t>
            </a:r>
          </a:p>
        </p:txBody>
      </p:sp>
      <p:sp>
        <p:nvSpPr>
          <p:cNvPr id="20" name="Google Shape;120;p54">
            <a:extLst>
              <a:ext uri="{FF2B5EF4-FFF2-40B4-BE49-F238E27FC236}">
                <a16:creationId xmlns:a16="http://schemas.microsoft.com/office/drawing/2014/main" id="{B0BFF4EC-120B-2548-ADCB-0606C55F4AC2}"/>
              </a:ext>
            </a:extLst>
          </p:cNvPr>
          <p:cNvSpPr txBox="1">
            <a:spLocks/>
          </p:cNvSpPr>
          <p:nvPr/>
        </p:nvSpPr>
        <p:spPr>
          <a:xfrm>
            <a:off x="2124941" y="257087"/>
            <a:ext cx="5285547" cy="431026"/>
          </a:xfrm>
          <a:prstGeom prst="rect">
            <a:avLst/>
          </a:prstGeom>
          <a:noFill/>
          <a:ln>
            <a:noFill/>
          </a:ln>
        </p:spPr>
        <p:txBody>
          <a:bodyPr spcFirstLastPara="1" vert="horz" wrap="square" lIns="91425" tIns="45700" rIns="91425" bIns="45700" rtlCol="0" anchor="ctr" anchorCtr="0">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chemeClr val="tx1">
                    <a:lumMod val="75000"/>
                    <a:lumOff val="25000"/>
                  </a:schemeClr>
                </a:solidFill>
                <a:latin typeface="Lustria"/>
                <a:ea typeface="Lustria"/>
                <a:cs typeface="Lustria"/>
                <a:sym typeface="Lustria"/>
              </a:rPr>
              <a:t>B.2. Activities’ Strategies &amp; Instructions (3/4)</a:t>
            </a:r>
          </a:p>
        </p:txBody>
      </p:sp>
      <p:sp>
        <p:nvSpPr>
          <p:cNvPr id="22" name="Google Shape;120;p54">
            <a:extLst>
              <a:ext uri="{FF2B5EF4-FFF2-40B4-BE49-F238E27FC236}">
                <a16:creationId xmlns:a16="http://schemas.microsoft.com/office/drawing/2014/main" id="{4CF26F46-EB2F-DC4A-A406-501E3B01885C}"/>
              </a:ext>
            </a:extLst>
          </p:cNvPr>
          <p:cNvSpPr txBox="1">
            <a:spLocks/>
          </p:cNvSpPr>
          <p:nvPr/>
        </p:nvSpPr>
        <p:spPr>
          <a:xfrm>
            <a:off x="2148767" y="600380"/>
            <a:ext cx="7327405"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200" b="1" dirty="0">
                <a:solidFill>
                  <a:schemeClr val="accent2">
                    <a:lumMod val="75000"/>
                  </a:schemeClr>
                </a:solidFill>
                <a:latin typeface="+mn-lt"/>
                <a:ea typeface="Lustria"/>
                <a:cs typeface="Lustria"/>
                <a:sym typeface="Lustria"/>
              </a:rPr>
              <a:t>Step 4: Draft &amp; simplify instructions</a:t>
            </a:r>
          </a:p>
        </p:txBody>
      </p:sp>
      <p:sp>
        <p:nvSpPr>
          <p:cNvPr id="37" name="Content Placeholder 2">
            <a:extLst>
              <a:ext uri="{FF2B5EF4-FFF2-40B4-BE49-F238E27FC236}">
                <a16:creationId xmlns:a16="http://schemas.microsoft.com/office/drawing/2014/main" id="{7F55E084-9CF9-AD43-8542-25F62146EB01}"/>
              </a:ext>
            </a:extLst>
          </p:cNvPr>
          <p:cNvSpPr txBox="1">
            <a:spLocks/>
          </p:cNvSpPr>
          <p:nvPr/>
        </p:nvSpPr>
        <p:spPr>
          <a:xfrm>
            <a:off x="1942258" y="1015701"/>
            <a:ext cx="7556538" cy="51372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
            </a:pPr>
            <a:r>
              <a:rPr lang="en-US" sz="1100" dirty="0"/>
              <a:t>Your role as an educator is to find a way to introduce each activity in an engaging way.</a:t>
            </a:r>
          </a:p>
          <a:p>
            <a:pPr>
              <a:lnSpc>
                <a:spcPct val="100000"/>
              </a:lnSpc>
              <a:buFont typeface="Wingdings" panose="05000000000000000000" pitchFamily="2" charset="2"/>
              <a:buChar char="§"/>
            </a:pPr>
            <a:r>
              <a:rPr lang="en-US" sz="1100" dirty="0"/>
              <a:t>For students to be engaged, they need to follow what is being requested from them (i.e., instructions). The moment they feel lost, you have lost their engagement.</a:t>
            </a:r>
          </a:p>
          <a:p>
            <a:pPr>
              <a:lnSpc>
                <a:spcPct val="100000"/>
              </a:lnSpc>
              <a:buFont typeface="Wingdings" panose="05000000000000000000" pitchFamily="2" charset="2"/>
              <a:buChar char="§"/>
            </a:pPr>
            <a:r>
              <a:rPr lang="en-US" sz="1100" dirty="0"/>
              <a:t>If your explanation is too complicated, your students may not understand the activities. Also, if it is too simple and is missing the main points, your students may not learn from the activity.</a:t>
            </a:r>
          </a:p>
          <a:p>
            <a:pPr>
              <a:lnSpc>
                <a:spcPct val="100000"/>
              </a:lnSpc>
              <a:buFont typeface="Wingdings" panose="05000000000000000000" pitchFamily="2" charset="2"/>
              <a:buChar char="§"/>
            </a:pPr>
            <a:r>
              <a:rPr lang="en-US" sz="1100" dirty="0"/>
              <a:t>Typically, your explanation will include a series of instructions that can be statements, questions and/or requests.</a:t>
            </a:r>
          </a:p>
          <a:p>
            <a:pPr>
              <a:lnSpc>
                <a:spcPct val="100000"/>
              </a:lnSpc>
              <a:buFont typeface="Wingdings" panose="05000000000000000000" pitchFamily="2" charset="2"/>
              <a:buChar char="§"/>
            </a:pPr>
            <a:r>
              <a:rPr lang="en-US" sz="1100" dirty="0"/>
              <a:t>The art of breaking down the activity into a set of simplified instructions can be learned by following these general rules:</a:t>
            </a:r>
            <a:br>
              <a:rPr lang="en-US" sz="1100" dirty="0"/>
            </a:br>
            <a:endParaRPr lang="en-US" sz="700" dirty="0"/>
          </a:p>
          <a:p>
            <a:pPr lvl="1">
              <a:lnSpc>
                <a:spcPct val="100000"/>
              </a:lnSpc>
              <a:buClr>
                <a:srgbClr val="F4B183"/>
              </a:buClr>
              <a:buFont typeface="Wingdings" panose="05000000000000000000" pitchFamily="2" charset="2"/>
              <a:buChar char="§"/>
            </a:pPr>
            <a:r>
              <a:rPr lang="en-US" sz="1100" dirty="0"/>
              <a:t>Organize instructions in steps</a:t>
            </a:r>
          </a:p>
          <a:p>
            <a:pPr lvl="1">
              <a:lnSpc>
                <a:spcPct val="100000"/>
              </a:lnSpc>
              <a:buClr>
                <a:srgbClr val="F4B183"/>
              </a:buClr>
              <a:buFont typeface="Wingdings" panose="05000000000000000000" pitchFamily="2" charset="2"/>
              <a:buChar char="§"/>
            </a:pPr>
            <a:r>
              <a:rPr lang="en-US" sz="1100" dirty="0"/>
              <a:t>Deliver one step/instruction at a time</a:t>
            </a:r>
          </a:p>
          <a:p>
            <a:pPr lvl="1">
              <a:lnSpc>
                <a:spcPct val="100000"/>
              </a:lnSpc>
              <a:buClr>
                <a:srgbClr val="F4B183"/>
              </a:buClr>
              <a:buFont typeface="Wingdings" panose="05000000000000000000" pitchFamily="2" charset="2"/>
              <a:buChar char="§"/>
            </a:pPr>
            <a:r>
              <a:rPr lang="en-US" sz="1100" dirty="0"/>
              <a:t>Your instructions need to be broken down to the smallest tasks and then build on them. </a:t>
            </a:r>
          </a:p>
          <a:p>
            <a:pPr lvl="1">
              <a:lnSpc>
                <a:spcPct val="100000"/>
              </a:lnSpc>
              <a:buClr>
                <a:srgbClr val="F4B183"/>
              </a:buClr>
              <a:buFont typeface="Wingdings" panose="05000000000000000000" pitchFamily="2" charset="2"/>
              <a:buChar char="§"/>
            </a:pPr>
            <a:r>
              <a:rPr lang="en-US" sz="1100" dirty="0"/>
              <a:t>Each instruction is a building block. You use these blocks to build the activities that need to be performed by students.</a:t>
            </a:r>
            <a:br>
              <a:rPr lang="en-US" sz="1100" dirty="0"/>
            </a:br>
            <a:r>
              <a:rPr lang="en-US" sz="1100" dirty="0"/>
              <a:t>Figure B.2 is a visual illustration of how an activity is constructed using multiple instructions-blocks.</a:t>
            </a:r>
          </a:p>
          <a:p>
            <a:pPr>
              <a:lnSpc>
                <a:spcPct val="100000"/>
              </a:lnSpc>
              <a:buFont typeface="Wingdings" panose="05000000000000000000" pitchFamily="2" charset="2"/>
              <a:buChar char="§"/>
            </a:pPr>
            <a:r>
              <a:rPr lang="en-US" sz="1100" dirty="0"/>
              <a:t>Let’s try to write down a set of instructions for our example activity from </a:t>
            </a:r>
            <a:r>
              <a:rPr lang="en-US" sz="1100" i="1" dirty="0"/>
              <a:t>Water is Life </a:t>
            </a:r>
            <a:r>
              <a:rPr lang="en-US" sz="1100" dirty="0"/>
              <a:t>project, chosen earlier (Figure B.1).  First, this is what you know about this activity:</a:t>
            </a:r>
            <a:br>
              <a:rPr lang="en-US" sz="1100" dirty="0"/>
            </a:br>
            <a:endParaRPr lang="en-US" sz="500" dirty="0"/>
          </a:p>
          <a:p>
            <a:pPr lvl="1">
              <a:lnSpc>
                <a:spcPct val="100000"/>
              </a:lnSpc>
              <a:buFont typeface="Wingdings" panose="05000000000000000000" pitchFamily="2" charset="2"/>
              <a:buChar char="§"/>
            </a:pPr>
            <a:r>
              <a:rPr lang="en-US" sz="1100" b="1" dirty="0"/>
              <a:t>Objective: </a:t>
            </a:r>
            <a:r>
              <a:rPr lang="en-US" sz="1100" dirty="0"/>
              <a:t>“find out the different ways we use water!” </a:t>
            </a:r>
          </a:p>
          <a:p>
            <a:pPr lvl="1">
              <a:lnSpc>
                <a:spcPct val="100000"/>
              </a:lnSpc>
              <a:buFont typeface="Wingdings" panose="05000000000000000000" pitchFamily="2" charset="2"/>
              <a:buChar char="§"/>
            </a:pPr>
            <a:r>
              <a:rPr lang="en-US" sz="1100" b="1" dirty="0"/>
              <a:t>Main elements: </a:t>
            </a:r>
            <a:r>
              <a:rPr lang="en-US" sz="1100" dirty="0"/>
              <a:t>All living things (humans, animals, plats) need water to </a:t>
            </a:r>
            <a:r>
              <a:rPr lang="en-US" sz="1100" b="1" dirty="0"/>
              <a:t>survive</a:t>
            </a:r>
            <a:r>
              <a:rPr lang="en-US" sz="1100" dirty="0"/>
              <a:t>.</a:t>
            </a:r>
          </a:p>
          <a:p>
            <a:pPr lvl="1">
              <a:lnSpc>
                <a:spcPct val="100000"/>
              </a:lnSpc>
              <a:buFont typeface="Wingdings" panose="05000000000000000000" pitchFamily="2" charset="2"/>
              <a:buChar char="§"/>
            </a:pPr>
            <a:r>
              <a:rPr lang="en-US" sz="1100" b="1" dirty="0"/>
              <a:t>Strategy: </a:t>
            </a:r>
            <a:r>
              <a:rPr lang="en-US" sz="1100" dirty="0"/>
              <a:t>Let’s combine two strategies; Teach by examples + Brainstorming by using two plant pots, where one pot has a living plant and the other has a dead one.</a:t>
            </a:r>
          </a:p>
          <a:p>
            <a:pPr>
              <a:lnSpc>
                <a:spcPct val="120000"/>
              </a:lnSpc>
              <a:buFont typeface="Wingdings" panose="05000000000000000000" pitchFamily="2" charset="2"/>
              <a:buChar char="§"/>
            </a:pPr>
            <a:endParaRPr lang="en-US" sz="1100" dirty="0"/>
          </a:p>
        </p:txBody>
      </p:sp>
      <p:sp>
        <p:nvSpPr>
          <p:cNvPr id="21" name="TextBox 20">
            <a:extLst>
              <a:ext uri="{FF2B5EF4-FFF2-40B4-BE49-F238E27FC236}">
                <a16:creationId xmlns:a16="http://schemas.microsoft.com/office/drawing/2014/main" id="{7954ED97-7E64-4571-AA3C-162FCBC6614D}"/>
              </a:ext>
            </a:extLst>
          </p:cNvPr>
          <p:cNvSpPr txBox="1"/>
          <p:nvPr/>
        </p:nvSpPr>
        <p:spPr>
          <a:xfrm>
            <a:off x="12329698" y="9499937"/>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B</a:t>
            </a:r>
          </a:p>
        </p:txBody>
      </p:sp>
      <p:sp>
        <p:nvSpPr>
          <p:cNvPr id="23" name="Slide Number Placeholder 1">
            <a:extLst>
              <a:ext uri="{FF2B5EF4-FFF2-40B4-BE49-F238E27FC236}">
                <a16:creationId xmlns:a16="http://schemas.microsoft.com/office/drawing/2014/main" id="{51C1B7CA-A614-4F25-878A-C578CE7EB233}"/>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59</a:t>
            </a:fld>
            <a:endParaRPr lang="en-US" dirty="0"/>
          </a:p>
        </p:txBody>
      </p:sp>
      <p:grpSp>
        <p:nvGrpSpPr>
          <p:cNvPr id="52" name="Group 51">
            <a:extLst>
              <a:ext uri="{FF2B5EF4-FFF2-40B4-BE49-F238E27FC236}">
                <a16:creationId xmlns:a16="http://schemas.microsoft.com/office/drawing/2014/main" id="{741D21BB-3A6E-49C1-A1B1-4651D25DAC77}"/>
              </a:ext>
            </a:extLst>
          </p:cNvPr>
          <p:cNvGrpSpPr/>
          <p:nvPr/>
        </p:nvGrpSpPr>
        <p:grpSpPr>
          <a:xfrm>
            <a:off x="9682682" y="1786943"/>
            <a:ext cx="3765215" cy="2666471"/>
            <a:chOff x="8997417" y="1668780"/>
            <a:chExt cx="2167755" cy="1322756"/>
          </a:xfrm>
        </p:grpSpPr>
        <p:grpSp>
          <p:nvGrpSpPr>
            <p:cNvPr id="53" name="Group 52">
              <a:extLst>
                <a:ext uri="{FF2B5EF4-FFF2-40B4-BE49-F238E27FC236}">
                  <a16:creationId xmlns:a16="http://schemas.microsoft.com/office/drawing/2014/main" id="{BE07CB5C-C3B2-48CD-91E2-A0A532991AA6}"/>
                </a:ext>
              </a:extLst>
            </p:cNvPr>
            <p:cNvGrpSpPr/>
            <p:nvPr/>
          </p:nvGrpSpPr>
          <p:grpSpPr>
            <a:xfrm>
              <a:off x="8997417" y="1668780"/>
              <a:ext cx="2120110" cy="1322756"/>
              <a:chOff x="1042985" y="3848987"/>
              <a:chExt cx="2736537" cy="1674629"/>
            </a:xfrm>
          </p:grpSpPr>
          <p:pic>
            <p:nvPicPr>
              <p:cNvPr id="55" name="Graphic 54" descr="Full Brick Wall with solid fill">
                <a:extLst>
                  <a:ext uri="{FF2B5EF4-FFF2-40B4-BE49-F238E27FC236}">
                    <a16:creationId xmlns:a16="http://schemas.microsoft.com/office/drawing/2014/main" id="{34AEE484-4B1F-4681-A681-FAF6EF1C7B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985" y="3848987"/>
                <a:ext cx="1674629" cy="1674629"/>
              </a:xfrm>
              <a:prstGeom prst="rect">
                <a:avLst/>
              </a:prstGeom>
            </p:spPr>
          </p:pic>
          <p:sp>
            <p:nvSpPr>
              <p:cNvPr id="56" name="TextBox 55">
                <a:extLst>
                  <a:ext uri="{FF2B5EF4-FFF2-40B4-BE49-F238E27FC236}">
                    <a16:creationId xmlns:a16="http://schemas.microsoft.com/office/drawing/2014/main" id="{A27B55F2-E56B-4887-A881-AC2A56B2FB69}"/>
                  </a:ext>
                </a:extLst>
              </p:cNvPr>
              <p:cNvSpPr txBox="1"/>
              <p:nvPr/>
            </p:nvSpPr>
            <p:spPr>
              <a:xfrm>
                <a:off x="1243178" y="4095106"/>
                <a:ext cx="1267123" cy="173964"/>
              </a:xfrm>
              <a:prstGeom prst="rect">
                <a:avLst/>
              </a:prstGeom>
              <a:noFill/>
            </p:spPr>
            <p:txBody>
              <a:bodyPr wrap="square" rtlCol="0">
                <a:spAutoFit/>
              </a:bodyPr>
              <a:lstStyle/>
              <a:p>
                <a:pPr algn="ctr"/>
                <a:r>
                  <a:rPr lang="en-US" sz="1200" b="1" dirty="0">
                    <a:solidFill>
                      <a:schemeClr val="bg1"/>
                    </a:solidFill>
                  </a:rPr>
                  <a:t>Activity</a:t>
                </a:r>
              </a:p>
            </p:txBody>
          </p:sp>
          <p:sp>
            <p:nvSpPr>
              <p:cNvPr id="57" name="TextBox 56">
                <a:extLst>
                  <a:ext uri="{FF2B5EF4-FFF2-40B4-BE49-F238E27FC236}">
                    <a16:creationId xmlns:a16="http://schemas.microsoft.com/office/drawing/2014/main" id="{1BCF6C54-684B-4999-9067-498C86D353BC}"/>
                  </a:ext>
                </a:extLst>
              </p:cNvPr>
              <p:cNvSpPr txBox="1"/>
              <p:nvPr/>
            </p:nvSpPr>
            <p:spPr>
              <a:xfrm>
                <a:off x="2745148" y="4357663"/>
                <a:ext cx="1034374" cy="173964"/>
              </a:xfrm>
              <a:prstGeom prst="rect">
                <a:avLst/>
              </a:prstGeom>
              <a:noFill/>
            </p:spPr>
            <p:txBody>
              <a:bodyPr wrap="none" rtlCol="0">
                <a:spAutoFit/>
              </a:bodyPr>
              <a:lstStyle/>
              <a:p>
                <a:r>
                  <a:rPr lang="en-US" sz="1200" b="1" dirty="0">
                    <a:solidFill>
                      <a:srgbClr val="D9232D"/>
                    </a:solidFill>
                  </a:rPr>
                  <a:t>Instructions-blocks</a:t>
                </a:r>
              </a:p>
            </p:txBody>
          </p:sp>
          <p:cxnSp>
            <p:nvCxnSpPr>
              <p:cNvPr id="58" name="Straight Arrow Connector 57">
                <a:extLst>
                  <a:ext uri="{FF2B5EF4-FFF2-40B4-BE49-F238E27FC236}">
                    <a16:creationId xmlns:a16="http://schemas.microsoft.com/office/drawing/2014/main" id="{128E9A39-FA61-4182-AEAF-CB56F1E13907}"/>
                  </a:ext>
                </a:extLst>
              </p:cNvPr>
              <p:cNvCxnSpPr>
                <a:cxnSpLocks/>
                <a:stCxn id="57" idx="1"/>
              </p:cNvCxnSpPr>
              <p:nvPr/>
            </p:nvCxnSpPr>
            <p:spPr>
              <a:xfrm flipH="1" flipV="1">
                <a:off x="1637414" y="4398740"/>
                <a:ext cx="1107734" cy="45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A30CCC4-9C43-4D07-ABA9-CE988AB4D575}"/>
                  </a:ext>
                </a:extLst>
              </p:cNvPr>
              <p:cNvCxnSpPr>
                <a:cxnSpLocks/>
                <a:stCxn id="57" idx="1"/>
              </p:cNvCxnSpPr>
              <p:nvPr/>
            </p:nvCxnSpPr>
            <p:spPr>
              <a:xfrm flipH="1">
                <a:off x="1874054" y="4444645"/>
                <a:ext cx="871093" cy="675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43A9F1F-A65A-44E2-ACB4-B6D278A51AA5}"/>
                  </a:ext>
                </a:extLst>
              </p:cNvPr>
              <p:cNvCxnSpPr>
                <a:cxnSpLocks/>
                <a:stCxn id="57" idx="1"/>
              </p:cNvCxnSpPr>
              <p:nvPr/>
            </p:nvCxnSpPr>
            <p:spPr>
              <a:xfrm flipH="1">
                <a:off x="2205046" y="4444645"/>
                <a:ext cx="540101" cy="290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B7006D7-2891-48B1-9054-EC5DDC3037C6}"/>
                  </a:ext>
                </a:extLst>
              </p:cNvPr>
              <p:cNvSpPr txBox="1"/>
              <p:nvPr/>
            </p:nvSpPr>
            <p:spPr>
              <a:xfrm>
                <a:off x="1436933" y="5097621"/>
                <a:ext cx="583850" cy="175573"/>
              </a:xfrm>
              <a:prstGeom prst="rect">
                <a:avLst/>
              </a:prstGeom>
              <a:noFill/>
            </p:spPr>
            <p:txBody>
              <a:bodyPr wrap="none" rtlCol="0">
                <a:spAutoFit/>
              </a:bodyPr>
              <a:lstStyle/>
              <a:p>
                <a:r>
                  <a:rPr lang="en-US" sz="800" b="1" dirty="0">
                    <a:solidFill>
                      <a:schemeClr val="bg1"/>
                    </a:solidFill>
                  </a:rPr>
                  <a:t>Question 1</a:t>
                </a:r>
              </a:p>
            </p:txBody>
          </p:sp>
          <p:sp>
            <p:nvSpPr>
              <p:cNvPr id="62" name="TextBox 61">
                <a:extLst>
                  <a:ext uri="{FF2B5EF4-FFF2-40B4-BE49-F238E27FC236}">
                    <a16:creationId xmlns:a16="http://schemas.microsoft.com/office/drawing/2014/main" id="{D8466998-8080-4BEE-B60A-642B0667549B}"/>
                  </a:ext>
                </a:extLst>
              </p:cNvPr>
              <p:cNvSpPr txBox="1"/>
              <p:nvPr/>
            </p:nvSpPr>
            <p:spPr>
              <a:xfrm>
                <a:off x="1637414" y="4875488"/>
                <a:ext cx="501748" cy="135306"/>
              </a:xfrm>
              <a:prstGeom prst="rect">
                <a:avLst/>
              </a:prstGeom>
              <a:noFill/>
            </p:spPr>
            <p:txBody>
              <a:bodyPr wrap="none" rtlCol="0">
                <a:spAutoFit/>
              </a:bodyPr>
              <a:lstStyle/>
              <a:p>
                <a:r>
                  <a:rPr lang="en-US" sz="800" b="1" dirty="0">
                    <a:solidFill>
                      <a:schemeClr val="bg1"/>
                    </a:solidFill>
                  </a:rPr>
                  <a:t>statement1</a:t>
                </a:r>
              </a:p>
            </p:txBody>
          </p:sp>
          <p:sp>
            <p:nvSpPr>
              <p:cNvPr id="63" name="TextBox 62">
                <a:extLst>
                  <a:ext uri="{FF2B5EF4-FFF2-40B4-BE49-F238E27FC236}">
                    <a16:creationId xmlns:a16="http://schemas.microsoft.com/office/drawing/2014/main" id="{4E4A0193-D775-4713-839F-8B2C536488AC}"/>
                  </a:ext>
                </a:extLst>
              </p:cNvPr>
              <p:cNvSpPr txBox="1"/>
              <p:nvPr/>
            </p:nvSpPr>
            <p:spPr>
              <a:xfrm>
                <a:off x="1874054" y="4628928"/>
                <a:ext cx="449334" cy="135306"/>
              </a:xfrm>
              <a:prstGeom prst="rect">
                <a:avLst/>
              </a:prstGeom>
              <a:noFill/>
            </p:spPr>
            <p:txBody>
              <a:bodyPr wrap="none" rtlCol="0">
                <a:spAutoFit/>
              </a:bodyPr>
              <a:lstStyle/>
              <a:p>
                <a:r>
                  <a:rPr lang="en-US" sz="800" b="1" dirty="0">
                    <a:solidFill>
                      <a:schemeClr val="bg1"/>
                    </a:solidFill>
                  </a:rPr>
                  <a:t>Request 1</a:t>
                </a:r>
              </a:p>
            </p:txBody>
          </p:sp>
          <p:sp>
            <p:nvSpPr>
              <p:cNvPr id="64" name="TextBox 63">
                <a:extLst>
                  <a:ext uri="{FF2B5EF4-FFF2-40B4-BE49-F238E27FC236}">
                    <a16:creationId xmlns:a16="http://schemas.microsoft.com/office/drawing/2014/main" id="{6ABA82F7-84A1-42AA-A570-583F3FBADBD8}"/>
                  </a:ext>
                </a:extLst>
              </p:cNvPr>
              <p:cNvSpPr txBox="1"/>
              <p:nvPr/>
            </p:nvSpPr>
            <p:spPr>
              <a:xfrm>
                <a:off x="1243178" y="4377721"/>
                <a:ext cx="449334" cy="135306"/>
              </a:xfrm>
              <a:prstGeom prst="rect">
                <a:avLst/>
              </a:prstGeom>
              <a:noFill/>
            </p:spPr>
            <p:txBody>
              <a:bodyPr wrap="none" rtlCol="0">
                <a:spAutoFit/>
              </a:bodyPr>
              <a:lstStyle/>
              <a:p>
                <a:r>
                  <a:rPr lang="en-US" sz="800" b="1" dirty="0">
                    <a:solidFill>
                      <a:schemeClr val="bg1"/>
                    </a:solidFill>
                  </a:rPr>
                  <a:t>Request 2</a:t>
                </a:r>
              </a:p>
            </p:txBody>
          </p:sp>
        </p:grpSp>
        <p:sp>
          <p:nvSpPr>
            <p:cNvPr id="54" name="Rectangle 53">
              <a:extLst>
                <a:ext uri="{FF2B5EF4-FFF2-40B4-BE49-F238E27FC236}">
                  <a16:creationId xmlns:a16="http://schemas.microsoft.com/office/drawing/2014/main" id="{CB28705D-A81D-45B7-AD89-2DB65A0748C6}"/>
                </a:ext>
              </a:extLst>
            </p:cNvPr>
            <p:cNvSpPr/>
            <p:nvPr/>
          </p:nvSpPr>
          <p:spPr>
            <a:xfrm>
              <a:off x="9022080" y="1744218"/>
              <a:ext cx="2143092" cy="1166622"/>
            </a:xfrm>
            <a:prstGeom prst="rect">
              <a:avLst/>
            </a:prstGeom>
            <a:noFill/>
            <a:ln>
              <a:solidFill>
                <a:srgbClr val="F4B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TextBox 27">
            <a:extLst>
              <a:ext uri="{FF2B5EF4-FFF2-40B4-BE49-F238E27FC236}">
                <a16:creationId xmlns:a16="http://schemas.microsoft.com/office/drawing/2014/main" id="{4C0F70DF-DE6C-E544-BD88-612330466C00}"/>
              </a:ext>
            </a:extLst>
          </p:cNvPr>
          <p:cNvSpPr txBox="1"/>
          <p:nvPr/>
        </p:nvSpPr>
        <p:spPr>
          <a:xfrm>
            <a:off x="10177980" y="4352594"/>
            <a:ext cx="2863686" cy="553998"/>
          </a:xfrm>
          <a:prstGeom prst="rect">
            <a:avLst/>
          </a:prstGeom>
          <a:noFill/>
        </p:spPr>
        <p:txBody>
          <a:bodyPr wrap="square" rtlCol="0">
            <a:spAutoFit/>
          </a:bodyPr>
          <a:lstStyle/>
          <a:p>
            <a:pPr algn="ctr"/>
            <a:r>
              <a:rPr lang="en-US" sz="1000" b="1" dirty="0"/>
              <a:t>Figure B.2: </a:t>
            </a:r>
            <a:r>
              <a:rPr lang="en-US" sz="1000" dirty="0"/>
              <a:t>Instructions-Blocks - </a:t>
            </a:r>
            <a:r>
              <a:rPr lang="en-US" sz="1000" i="1" dirty="0"/>
              <a:t>Visual Illustration describing relationship between a set of instructions-blocks and an activity.</a:t>
            </a:r>
            <a:endParaRPr lang="en-US" sz="1000" dirty="0"/>
          </a:p>
        </p:txBody>
      </p:sp>
      <p:sp>
        <p:nvSpPr>
          <p:cNvPr id="29" name="Rectangle 28">
            <a:extLst>
              <a:ext uri="{FF2B5EF4-FFF2-40B4-BE49-F238E27FC236}">
                <a16:creationId xmlns:a16="http://schemas.microsoft.com/office/drawing/2014/main" id="{9491C3C8-A7FB-0446-8FC5-49F09759353C}"/>
              </a:ext>
            </a:extLst>
          </p:cNvPr>
          <p:cNvSpPr/>
          <p:nvPr/>
        </p:nvSpPr>
        <p:spPr>
          <a:xfrm>
            <a:off x="7956739" y="5601822"/>
            <a:ext cx="5491158" cy="1742016"/>
          </a:xfrm>
          <a:prstGeom prst="rect">
            <a:avLst/>
          </a:prstGeom>
          <a:solidFill>
            <a:srgbClr val="F6F2E4"/>
          </a:solidFill>
          <a:ln>
            <a:solidFill>
              <a:srgbClr val="F6E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B1523805-C6E4-7940-8586-5354044E184E}"/>
              </a:ext>
            </a:extLst>
          </p:cNvPr>
          <p:cNvSpPr txBox="1"/>
          <p:nvPr/>
        </p:nvSpPr>
        <p:spPr>
          <a:xfrm>
            <a:off x="8057231" y="5623361"/>
            <a:ext cx="4600941" cy="1607363"/>
          </a:xfrm>
          <a:prstGeom prst="rect">
            <a:avLst/>
          </a:prstGeom>
          <a:noFill/>
        </p:spPr>
        <p:txBody>
          <a:bodyPr wrap="square" rtlCol="0">
            <a:spAutoFit/>
          </a:bodyPr>
          <a:lstStyle/>
          <a:p>
            <a:r>
              <a:rPr lang="en-US" sz="1000" b="1" dirty="0">
                <a:solidFill>
                  <a:srgbClr val="EA7E83"/>
                </a:solidFill>
              </a:rPr>
              <a:t>Instructions Set #2:</a:t>
            </a:r>
          </a:p>
          <a:p>
            <a:pPr marL="285750" indent="-285750">
              <a:lnSpc>
                <a:spcPct val="150000"/>
              </a:lnSpc>
              <a:buFont typeface="Wingdings" panose="05000000000000000000" pitchFamily="2" charset="2"/>
              <a:buChar char="§"/>
            </a:pPr>
            <a:r>
              <a:rPr lang="en-US" sz="1000" dirty="0"/>
              <a:t>These are my two plant pots that I take care of everyday.</a:t>
            </a:r>
          </a:p>
          <a:p>
            <a:pPr marL="285750" indent="-285750">
              <a:lnSpc>
                <a:spcPct val="150000"/>
              </a:lnSpc>
              <a:buFont typeface="Wingdings" panose="05000000000000000000" pitchFamily="2" charset="2"/>
              <a:buChar char="§"/>
            </a:pPr>
            <a:r>
              <a:rPr lang="en-US" sz="1000" dirty="0"/>
              <a:t>Sometimes I forget to water one of them. </a:t>
            </a:r>
          </a:p>
          <a:p>
            <a:pPr marL="285750" indent="-285750">
              <a:lnSpc>
                <a:spcPct val="150000"/>
              </a:lnSpc>
              <a:buFont typeface="Wingdings" panose="05000000000000000000" pitchFamily="2" charset="2"/>
              <a:buChar char="§"/>
            </a:pPr>
            <a:r>
              <a:rPr lang="en-US" sz="1000" dirty="0"/>
              <a:t>Can you guess which one I forget to water?</a:t>
            </a:r>
          </a:p>
          <a:p>
            <a:pPr marL="285750" indent="-285750">
              <a:lnSpc>
                <a:spcPct val="150000"/>
              </a:lnSpc>
              <a:buClr>
                <a:srgbClr val="EA7E83"/>
              </a:buClr>
              <a:buFont typeface="Wingdings" panose="05000000000000000000" pitchFamily="2" charset="2"/>
              <a:buChar char="§"/>
            </a:pPr>
            <a:r>
              <a:rPr lang="en-US" sz="1000" i="1" dirty="0"/>
              <a:t>Wait for their responses to assess if you need more prompting questions</a:t>
            </a:r>
            <a:r>
              <a:rPr lang="en-US" sz="1000" dirty="0"/>
              <a:t>.</a:t>
            </a:r>
          </a:p>
          <a:p>
            <a:pPr marL="285750" indent="-285750">
              <a:lnSpc>
                <a:spcPct val="150000"/>
              </a:lnSpc>
              <a:buFont typeface="Wingdings" panose="05000000000000000000" pitchFamily="2" charset="2"/>
              <a:buChar char="§"/>
            </a:pPr>
            <a:r>
              <a:rPr lang="en-US" sz="1000" dirty="0"/>
              <a:t>How did you guess? </a:t>
            </a:r>
          </a:p>
          <a:p>
            <a:pPr marL="285750" indent="-285750">
              <a:lnSpc>
                <a:spcPct val="150000"/>
              </a:lnSpc>
              <a:buFont typeface="Wingdings" panose="05000000000000000000" pitchFamily="2" charset="2"/>
              <a:buChar char="§"/>
            </a:pPr>
            <a:r>
              <a:rPr lang="en-US" sz="1000" dirty="0"/>
              <a:t>So, plants need water to live.</a:t>
            </a:r>
          </a:p>
        </p:txBody>
      </p:sp>
      <p:sp>
        <p:nvSpPr>
          <p:cNvPr id="31" name="Rectangle 30">
            <a:extLst>
              <a:ext uri="{FF2B5EF4-FFF2-40B4-BE49-F238E27FC236}">
                <a16:creationId xmlns:a16="http://schemas.microsoft.com/office/drawing/2014/main" id="{96087C49-CFE5-E24C-B563-CD1CC477FC06}"/>
              </a:ext>
            </a:extLst>
          </p:cNvPr>
          <p:cNvSpPr/>
          <p:nvPr/>
        </p:nvSpPr>
        <p:spPr>
          <a:xfrm>
            <a:off x="1770679" y="5617296"/>
            <a:ext cx="5705373" cy="1834348"/>
          </a:xfrm>
          <a:prstGeom prst="rect">
            <a:avLst/>
          </a:prstGeom>
        </p:spPr>
        <p:txBody>
          <a:bodyPr wrap="square">
            <a:spAutoFit/>
          </a:bodyPr>
          <a:lstStyle/>
          <a:p>
            <a:pPr lvl="1">
              <a:lnSpc>
                <a:spcPct val="120000"/>
              </a:lnSpc>
            </a:pPr>
            <a:r>
              <a:rPr lang="en-US" sz="1000" b="1" dirty="0">
                <a:solidFill>
                  <a:srgbClr val="EA7E83"/>
                </a:solidFill>
              </a:rPr>
              <a:t>Instructions Set #1:</a:t>
            </a:r>
          </a:p>
          <a:p>
            <a:pPr marL="628650" lvl="1" indent="-171450">
              <a:lnSpc>
                <a:spcPct val="150000"/>
              </a:lnSpc>
              <a:buFont typeface="Wingdings" panose="05000000000000000000" pitchFamily="2" charset="2"/>
              <a:buChar char="§"/>
            </a:pPr>
            <a:r>
              <a:rPr lang="en-US" sz="1000" dirty="0"/>
              <a:t>These are my two plant pots. </a:t>
            </a:r>
          </a:p>
          <a:p>
            <a:pPr marL="628650" lvl="1" indent="-171450">
              <a:lnSpc>
                <a:spcPct val="150000"/>
              </a:lnSpc>
              <a:buFont typeface="Wingdings" panose="05000000000000000000" pitchFamily="2" charset="2"/>
              <a:buChar char="§"/>
            </a:pPr>
            <a:r>
              <a:rPr lang="en-US" sz="1000" dirty="0"/>
              <a:t>Can you tell me what is the color of this plant (pointing at the alive plant)? </a:t>
            </a:r>
          </a:p>
          <a:p>
            <a:pPr marL="628650" lvl="1" indent="-171450">
              <a:lnSpc>
                <a:spcPct val="150000"/>
              </a:lnSpc>
              <a:buFont typeface="Wingdings" panose="05000000000000000000" pitchFamily="2" charset="2"/>
              <a:buChar char="§"/>
            </a:pPr>
            <a:r>
              <a:rPr lang="en-US" sz="1000" dirty="0"/>
              <a:t>What about the color of this plant (pointing at the dead plant)?</a:t>
            </a:r>
          </a:p>
          <a:p>
            <a:pPr marL="628650" lvl="1" indent="-171450">
              <a:lnSpc>
                <a:spcPct val="150000"/>
              </a:lnSpc>
              <a:buFont typeface="Wingdings" panose="05000000000000000000" pitchFamily="2" charset="2"/>
              <a:buChar char="§"/>
            </a:pPr>
            <a:r>
              <a:rPr lang="en-US" sz="1000" dirty="0"/>
              <a:t>What do you think happened to this one? (pointing at the dead one).</a:t>
            </a:r>
          </a:p>
          <a:p>
            <a:pPr marL="628650" lvl="1" indent="-171450">
              <a:lnSpc>
                <a:spcPct val="150000"/>
              </a:lnSpc>
              <a:buClr>
                <a:srgbClr val="EA7E83"/>
              </a:buClr>
              <a:buFont typeface="Wingdings" panose="05000000000000000000" pitchFamily="2" charset="2"/>
              <a:buChar char="§"/>
            </a:pPr>
            <a:r>
              <a:rPr lang="en-US" sz="1000" i="1" dirty="0"/>
              <a:t>Wait and see if their brainstorming reach to the conclusion that plants die without water.</a:t>
            </a:r>
          </a:p>
          <a:p>
            <a:pPr marL="628650" lvl="1" indent="-171450">
              <a:lnSpc>
                <a:spcPct val="150000"/>
              </a:lnSpc>
              <a:buClr>
                <a:srgbClr val="EA7E83"/>
              </a:buClr>
              <a:buFont typeface="Wingdings" panose="05000000000000000000" pitchFamily="2" charset="2"/>
              <a:buChar char="§"/>
            </a:pPr>
            <a:r>
              <a:rPr lang="en-US" sz="1000" i="1" dirty="0"/>
              <a:t>If not, then you will need to prepare more prompting questions.</a:t>
            </a:r>
          </a:p>
          <a:p>
            <a:pPr>
              <a:lnSpc>
                <a:spcPct val="120000"/>
              </a:lnSpc>
            </a:pPr>
            <a:endParaRPr lang="en-US" sz="1000" dirty="0"/>
          </a:p>
        </p:txBody>
      </p:sp>
      <p:sp>
        <p:nvSpPr>
          <p:cNvPr id="32" name="Content Placeholder 2">
            <a:extLst>
              <a:ext uri="{FF2B5EF4-FFF2-40B4-BE49-F238E27FC236}">
                <a16:creationId xmlns:a16="http://schemas.microsoft.com/office/drawing/2014/main" id="{94FE6F82-B261-B24F-8025-3BBAD1C86E9C}"/>
              </a:ext>
            </a:extLst>
          </p:cNvPr>
          <p:cNvSpPr txBox="1">
            <a:spLocks/>
          </p:cNvSpPr>
          <p:nvPr/>
        </p:nvSpPr>
        <p:spPr>
          <a:xfrm>
            <a:off x="1965962" y="8816556"/>
            <a:ext cx="11773743" cy="9078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Char char="§"/>
            </a:pPr>
            <a:r>
              <a:rPr lang="en-US" sz="1050" dirty="0"/>
              <a:t>There are always multiple ways to write instructions. You will need to consider the ages of your students and complexity of topic to create a suitable instructions set.</a:t>
            </a:r>
          </a:p>
          <a:p>
            <a:pPr>
              <a:lnSpc>
                <a:spcPct val="100000"/>
              </a:lnSpc>
              <a:buFont typeface="Wingdings" pitchFamily="2" charset="2"/>
              <a:buChar char="§"/>
            </a:pPr>
            <a:r>
              <a:rPr lang="en-US" sz="1050" dirty="0"/>
              <a:t>Remote learning is also another factor that will determine how detailed and simplified these instructions should be; review Booklet 3 (section 3.2) for further details on this topic.</a:t>
            </a:r>
          </a:p>
        </p:txBody>
      </p:sp>
      <p:sp>
        <p:nvSpPr>
          <p:cNvPr id="33" name="Rectangle 32">
            <a:extLst>
              <a:ext uri="{FF2B5EF4-FFF2-40B4-BE49-F238E27FC236}">
                <a16:creationId xmlns:a16="http://schemas.microsoft.com/office/drawing/2014/main" id="{12C496F0-80AF-7742-AB72-23BE03749456}"/>
              </a:ext>
            </a:extLst>
          </p:cNvPr>
          <p:cNvSpPr/>
          <p:nvPr/>
        </p:nvSpPr>
        <p:spPr>
          <a:xfrm>
            <a:off x="9498796" y="7075111"/>
            <a:ext cx="3949101" cy="261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i="1" dirty="0">
                <a:solidFill>
                  <a:srgbClr val="EA7E83"/>
                </a:solidFill>
              </a:rPr>
              <a:t>Can both instructions sets work in a remote setting?</a:t>
            </a:r>
          </a:p>
        </p:txBody>
      </p:sp>
      <p:sp>
        <p:nvSpPr>
          <p:cNvPr id="35" name="TextBox 34">
            <a:extLst>
              <a:ext uri="{FF2B5EF4-FFF2-40B4-BE49-F238E27FC236}">
                <a16:creationId xmlns:a16="http://schemas.microsoft.com/office/drawing/2014/main" id="{B911CEE4-F17C-1B45-BA40-CED86FFC0F3B}"/>
              </a:ext>
            </a:extLst>
          </p:cNvPr>
          <p:cNvSpPr txBox="1"/>
          <p:nvPr/>
        </p:nvSpPr>
        <p:spPr>
          <a:xfrm>
            <a:off x="6239778" y="7729133"/>
            <a:ext cx="3236393" cy="817245"/>
          </a:xfrm>
          <a:prstGeom prst="wedgeRoundRectCallout">
            <a:avLst>
              <a:gd name="adj1" fmla="val -61557"/>
              <a:gd name="adj2" fmla="val -41025"/>
              <a:gd name="adj3" fmla="val 16667"/>
            </a:avLst>
          </a:prstGeom>
          <a:ln>
            <a:solidFill>
              <a:srgbClr val="EA7E83"/>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50" dirty="0"/>
              <a:t>I learned that telling students “focus with me” does not really help.  What worked for me is to make sure my instructions and story-telling skills are interesting enough for their age group and interests.</a:t>
            </a:r>
          </a:p>
        </p:txBody>
      </p:sp>
      <p:sp>
        <p:nvSpPr>
          <p:cNvPr id="36" name="TextBox 35">
            <a:extLst>
              <a:ext uri="{FF2B5EF4-FFF2-40B4-BE49-F238E27FC236}">
                <a16:creationId xmlns:a16="http://schemas.microsoft.com/office/drawing/2014/main" id="{1FCDB36D-BD59-FA4A-9BBD-432A139D05D9}"/>
              </a:ext>
            </a:extLst>
          </p:cNvPr>
          <p:cNvSpPr txBox="1"/>
          <p:nvPr/>
        </p:nvSpPr>
        <p:spPr>
          <a:xfrm>
            <a:off x="2124941" y="7756588"/>
            <a:ext cx="3139690" cy="817245"/>
          </a:xfrm>
          <a:prstGeom prst="wedgeRoundRectCallout">
            <a:avLst>
              <a:gd name="adj1" fmla="val 57764"/>
              <a:gd name="adj2" fmla="val -41234"/>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50" dirty="0"/>
              <a:t>Notice how I kept the instructions interesting and still built curiosity with students.  </a:t>
            </a:r>
          </a:p>
          <a:p>
            <a:r>
              <a:rPr lang="en-US" sz="1050" dirty="0"/>
              <a:t>I want to make sure that my students will be engaged with me until the activity is over.</a:t>
            </a:r>
          </a:p>
        </p:txBody>
      </p:sp>
      <p:pic>
        <p:nvPicPr>
          <p:cNvPr id="40" name="Picture 39" descr="A picture containing light&#10;&#10;Description automatically generated">
            <a:extLst>
              <a:ext uri="{FF2B5EF4-FFF2-40B4-BE49-F238E27FC236}">
                <a16:creationId xmlns:a16="http://schemas.microsoft.com/office/drawing/2014/main" id="{D5EB4881-3074-4542-BB70-0552E42EB7E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01590" y="7631337"/>
            <a:ext cx="253286" cy="927026"/>
          </a:xfrm>
          <a:prstGeom prst="rect">
            <a:avLst/>
          </a:prstGeom>
        </p:spPr>
      </p:pic>
      <p:sp>
        <p:nvSpPr>
          <p:cNvPr id="41" name="Rectangle 40">
            <a:extLst>
              <a:ext uri="{FF2B5EF4-FFF2-40B4-BE49-F238E27FC236}">
                <a16:creationId xmlns:a16="http://schemas.microsoft.com/office/drawing/2014/main" id="{9F9A7AFF-2033-294E-A43A-D380BDE90BF5}"/>
              </a:ext>
            </a:extLst>
          </p:cNvPr>
          <p:cNvSpPr/>
          <p:nvPr/>
        </p:nvSpPr>
        <p:spPr>
          <a:xfrm>
            <a:off x="9912593" y="7657093"/>
            <a:ext cx="3827112" cy="919493"/>
          </a:xfrm>
          <a:prstGeom prst="rect">
            <a:avLst/>
          </a:prstGeom>
          <a:solidFill>
            <a:srgbClr val="FCF1E4"/>
          </a:solidFill>
          <a:ln>
            <a:solidFill>
              <a:srgbClr val="F6E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61F489E-47F3-F944-AC88-9C81666B8D8E}"/>
              </a:ext>
            </a:extLst>
          </p:cNvPr>
          <p:cNvSpPr/>
          <p:nvPr/>
        </p:nvSpPr>
        <p:spPr>
          <a:xfrm>
            <a:off x="10556727" y="7696589"/>
            <a:ext cx="3159274" cy="900246"/>
          </a:xfrm>
          <a:prstGeom prst="rect">
            <a:avLst/>
          </a:prstGeom>
        </p:spPr>
        <p:txBody>
          <a:bodyPr wrap="square">
            <a:spAutoFit/>
          </a:bodyPr>
          <a:lstStyle/>
          <a:p>
            <a:pPr lvl="0"/>
            <a:r>
              <a:rPr lang="en-US" sz="1050" b="1" dirty="0">
                <a:solidFill>
                  <a:srgbClr val="E61831"/>
                </a:solidFill>
              </a:rPr>
              <a:t>Tip: </a:t>
            </a:r>
          </a:p>
          <a:p>
            <a:pPr lvl="0"/>
            <a:r>
              <a:rPr lang="en-US" sz="1050" dirty="0">
                <a:solidFill>
                  <a:prstClr val="black"/>
                </a:solidFill>
              </a:rPr>
              <a:t>It is recommended to give one instruction at a time and not to move on to the next instruction unless you are sure that all students understood the one you just presented.</a:t>
            </a:r>
          </a:p>
        </p:txBody>
      </p:sp>
      <p:pic>
        <p:nvPicPr>
          <p:cNvPr id="42" name="Graphic 41" descr="Lightbulb with solid fill">
            <a:extLst>
              <a:ext uri="{FF2B5EF4-FFF2-40B4-BE49-F238E27FC236}">
                <a16:creationId xmlns:a16="http://schemas.microsoft.com/office/drawing/2014/main" id="{65E28ED7-6096-0C4D-8C97-291D773A2DC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4724" y="7797963"/>
            <a:ext cx="519872" cy="519872"/>
          </a:xfrm>
          <a:prstGeom prst="rect">
            <a:avLst/>
          </a:prstGeom>
        </p:spPr>
      </p:pic>
      <p:sp>
        <p:nvSpPr>
          <p:cNvPr id="45" name="Rectangle 44">
            <a:extLst>
              <a:ext uri="{FF2B5EF4-FFF2-40B4-BE49-F238E27FC236}">
                <a16:creationId xmlns:a16="http://schemas.microsoft.com/office/drawing/2014/main" id="{0B2FD0DD-A87F-6046-BF0A-6D2FB9E9DC05}"/>
              </a:ext>
            </a:extLst>
          </p:cNvPr>
          <p:cNvSpPr/>
          <p:nvPr/>
        </p:nvSpPr>
        <p:spPr>
          <a:xfrm>
            <a:off x="2130519" y="9500787"/>
            <a:ext cx="9702529" cy="770335"/>
          </a:xfrm>
          <a:prstGeom prst="rect">
            <a:avLst/>
          </a:prstGeom>
          <a:noFill/>
          <a:ln>
            <a:solidFill>
              <a:schemeClr val="tx1">
                <a:lumMod val="65000"/>
                <a:lumOff val="3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Graphic 46" descr="Pencil with solid fill">
            <a:extLst>
              <a:ext uri="{FF2B5EF4-FFF2-40B4-BE49-F238E27FC236}">
                <a16:creationId xmlns:a16="http://schemas.microsoft.com/office/drawing/2014/main" id="{9DFF83A2-0ED7-6E4F-9AF8-259CF46C529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50033" y="9510581"/>
            <a:ext cx="443262" cy="443262"/>
          </a:xfrm>
          <a:prstGeom prst="rect">
            <a:avLst/>
          </a:prstGeom>
        </p:spPr>
      </p:pic>
      <p:sp>
        <p:nvSpPr>
          <p:cNvPr id="6" name="Rectangle 5">
            <a:extLst>
              <a:ext uri="{FF2B5EF4-FFF2-40B4-BE49-F238E27FC236}">
                <a16:creationId xmlns:a16="http://schemas.microsoft.com/office/drawing/2014/main" id="{B84BE272-EAFA-A34B-8308-703135995773}"/>
              </a:ext>
            </a:extLst>
          </p:cNvPr>
          <p:cNvSpPr/>
          <p:nvPr/>
        </p:nvSpPr>
        <p:spPr>
          <a:xfrm>
            <a:off x="3222181" y="9661282"/>
            <a:ext cx="8343786" cy="430887"/>
          </a:xfrm>
          <a:prstGeom prst="rect">
            <a:avLst/>
          </a:prstGeom>
        </p:spPr>
        <p:txBody>
          <a:bodyPr wrap="square">
            <a:spAutoFit/>
          </a:bodyPr>
          <a:lstStyle/>
          <a:p>
            <a:r>
              <a:rPr lang="en-US" sz="1100" i="1" dirty="0"/>
              <a:t>Write down an instructions set for your chosen activity from you contextualized projects. For practice purposes, try to choose a different strategy for delivery; you can choose from the list provided in step 3.</a:t>
            </a:r>
            <a:endParaRPr lang="en-US" sz="1100" dirty="0"/>
          </a:p>
        </p:txBody>
      </p:sp>
      <p:sp>
        <p:nvSpPr>
          <p:cNvPr id="7" name="Rectangle 6">
            <a:extLst>
              <a:ext uri="{FF2B5EF4-FFF2-40B4-BE49-F238E27FC236}">
                <a16:creationId xmlns:a16="http://schemas.microsoft.com/office/drawing/2014/main" id="{F714F4C4-1FEE-BD4F-88B1-C79BFE3A7000}"/>
              </a:ext>
            </a:extLst>
          </p:cNvPr>
          <p:cNvSpPr/>
          <p:nvPr/>
        </p:nvSpPr>
        <p:spPr>
          <a:xfrm>
            <a:off x="2671710" y="9645384"/>
            <a:ext cx="692818" cy="261610"/>
          </a:xfrm>
          <a:prstGeom prst="rect">
            <a:avLst/>
          </a:prstGeom>
        </p:spPr>
        <p:txBody>
          <a:bodyPr wrap="none">
            <a:spAutoFit/>
          </a:bodyPr>
          <a:lstStyle/>
          <a:p>
            <a:r>
              <a:rPr lang="en-US" sz="1100" b="1" i="1" dirty="0">
                <a:solidFill>
                  <a:srgbClr val="44C503"/>
                </a:solidFill>
              </a:rPr>
              <a:t>Exercise:</a:t>
            </a:r>
            <a:endParaRPr lang="en-US" sz="1100" b="1" i="1" dirty="0"/>
          </a:p>
        </p:txBody>
      </p:sp>
    </p:spTree>
    <p:extLst>
      <p:ext uri="{BB962C8B-B14F-4D97-AF65-F5344CB8AC3E}">
        <p14:creationId xmlns:p14="http://schemas.microsoft.com/office/powerpoint/2010/main" val="2420069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D57FF9E1-A786-4F45-A6CC-E8EC4463CBB2}"/>
              </a:ext>
            </a:extLst>
          </p:cNvPr>
          <p:cNvSpPr/>
          <p:nvPr/>
        </p:nvSpPr>
        <p:spPr>
          <a:xfrm>
            <a:off x="11833050" y="-1410"/>
            <a:ext cx="1898320" cy="10515600"/>
          </a:xfrm>
          <a:prstGeom prst="rect">
            <a:avLst/>
          </a:prstGeom>
          <a:solidFill>
            <a:srgbClr val="EEE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1" name="Rectangle 50">
            <a:extLst>
              <a:ext uri="{FF2B5EF4-FFF2-40B4-BE49-F238E27FC236}">
                <a16:creationId xmlns:a16="http://schemas.microsoft.com/office/drawing/2014/main" id="{B0F6A041-8A2D-8449-999B-B6CD2F550F23}"/>
              </a:ext>
            </a:extLst>
          </p:cNvPr>
          <p:cNvSpPr/>
          <p:nvPr/>
        </p:nvSpPr>
        <p:spPr>
          <a:xfrm>
            <a:off x="14767" y="0"/>
            <a:ext cx="1867286" cy="10515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spc="600" dirty="0">
                <a:solidFill>
                  <a:srgbClr val="FDFBF9"/>
                </a:solidFill>
              </a:rPr>
              <a:t>Preface</a:t>
            </a:r>
          </a:p>
        </p:txBody>
      </p:sp>
      <p:sp>
        <p:nvSpPr>
          <p:cNvPr id="55" name="Google Shape;120;p54">
            <a:extLst>
              <a:ext uri="{FF2B5EF4-FFF2-40B4-BE49-F238E27FC236}">
                <a16:creationId xmlns:a16="http://schemas.microsoft.com/office/drawing/2014/main" id="{4E91CDB1-0A69-774B-B243-087760021C6B}"/>
              </a:ext>
            </a:extLst>
          </p:cNvPr>
          <p:cNvSpPr txBox="1">
            <a:spLocks/>
          </p:cNvSpPr>
          <p:nvPr/>
        </p:nvSpPr>
        <p:spPr>
          <a:xfrm>
            <a:off x="2061160" y="356658"/>
            <a:ext cx="5285547" cy="431026"/>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ea typeface="Lustria"/>
                <a:cs typeface="Lustria"/>
                <a:sym typeface="Lustria"/>
              </a:rPr>
              <a:t>III. Icons Used In This Toolkit</a:t>
            </a:r>
            <a:endParaRPr lang="en-US" sz="2000" b="1" dirty="0">
              <a:solidFill>
                <a:srgbClr val="E52831"/>
              </a:solidFill>
            </a:endParaRPr>
          </a:p>
        </p:txBody>
      </p:sp>
      <p:sp>
        <p:nvSpPr>
          <p:cNvPr id="19" name="Rectangle 18">
            <a:extLst>
              <a:ext uri="{FF2B5EF4-FFF2-40B4-BE49-F238E27FC236}">
                <a16:creationId xmlns:a16="http://schemas.microsoft.com/office/drawing/2014/main" id="{1462142B-1910-4049-B78D-AA92C5A7B1C1}"/>
              </a:ext>
            </a:extLst>
          </p:cNvPr>
          <p:cNvSpPr/>
          <p:nvPr/>
        </p:nvSpPr>
        <p:spPr>
          <a:xfrm>
            <a:off x="2083648" y="5449361"/>
            <a:ext cx="2453364" cy="400110"/>
          </a:xfrm>
          <a:prstGeom prst="rect">
            <a:avLst/>
          </a:prstGeom>
        </p:spPr>
        <p:txBody>
          <a:bodyPr wrap="none">
            <a:spAutoFit/>
          </a:bodyPr>
          <a:lstStyle/>
          <a:p>
            <a:pPr>
              <a:spcBef>
                <a:spcPts val="0"/>
              </a:spcBef>
              <a:buClr>
                <a:srgbClr val="C23C3A"/>
              </a:buClr>
              <a:buSzPts val="4400"/>
            </a:pPr>
            <a:r>
              <a:rPr lang="en-US" sz="2000" b="1" dirty="0">
                <a:solidFill>
                  <a:srgbClr val="E52831"/>
                </a:solidFill>
                <a:latin typeface="Lustria"/>
                <a:ea typeface="Lustria"/>
                <a:cs typeface="Lustria"/>
                <a:sym typeface="Lustria"/>
              </a:rPr>
              <a:t>IV. What Is IFERB?</a:t>
            </a:r>
            <a:endParaRPr lang="en-US" sz="2000" b="1" dirty="0">
              <a:solidFill>
                <a:srgbClr val="E52831"/>
              </a:solidFill>
            </a:endParaRPr>
          </a:p>
        </p:txBody>
      </p:sp>
      <p:sp>
        <p:nvSpPr>
          <p:cNvPr id="40" name="Conector recto 39">
            <a:extLst>
              <a:ext uri="{FF2B5EF4-FFF2-40B4-BE49-F238E27FC236}">
                <a16:creationId xmlns:a16="http://schemas.microsoft.com/office/drawing/2014/main" id="{E0649D0A-AA23-4B6A-AF1B-9824182213C3}"/>
              </a:ext>
            </a:extLst>
          </p:cNvPr>
          <p:cNvSpPr/>
          <p:nvPr/>
        </p:nvSpPr>
        <p:spPr>
          <a:xfrm>
            <a:off x="3299400" y="3230105"/>
            <a:ext cx="0"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dirty="0">
              <a:solidFill>
                <a:srgbClr val="000000"/>
              </a:solidFill>
            </a:endParaRPr>
          </a:p>
        </p:txBody>
      </p:sp>
      <p:sp>
        <p:nvSpPr>
          <p:cNvPr id="120" name="Rectangle 119">
            <a:extLst>
              <a:ext uri="{FF2B5EF4-FFF2-40B4-BE49-F238E27FC236}">
                <a16:creationId xmlns:a16="http://schemas.microsoft.com/office/drawing/2014/main" id="{27E24777-7629-DD49-BB30-3EF320EE827D}"/>
              </a:ext>
            </a:extLst>
          </p:cNvPr>
          <p:cNvSpPr/>
          <p:nvPr/>
        </p:nvSpPr>
        <p:spPr>
          <a:xfrm>
            <a:off x="2207537" y="5870536"/>
            <a:ext cx="4220101" cy="4655377"/>
          </a:xfrm>
          <a:prstGeom prst="rect">
            <a:avLst/>
          </a:prstGeom>
        </p:spPr>
        <p:txBody>
          <a:bodyPr wrap="square" bIns="0" numCol="1" spcCol="216000">
            <a:spAutoFit/>
          </a:bodyPr>
          <a:lstStyle/>
          <a:p>
            <a:pPr marL="349885" indent="-285750">
              <a:spcAft>
                <a:spcPts val="600"/>
              </a:spcAft>
              <a:buClr>
                <a:srgbClr val="E52831"/>
              </a:buClr>
              <a:buSzPct val="100000"/>
              <a:buFont typeface="Wingdings" pitchFamily="2" charset="2"/>
              <a:buChar char="§"/>
            </a:pPr>
            <a:r>
              <a:rPr lang="en-US" sz="1100" dirty="0">
                <a:ea typeface="Calibri"/>
                <a:cs typeface="Calibri"/>
                <a:sym typeface="Calibri"/>
              </a:rPr>
              <a:t>IFERB stands for </a:t>
            </a:r>
            <a:r>
              <a:rPr lang="en-US" sz="1100" b="1" i="1" u="sng" dirty="0">
                <a:ea typeface="Calibri"/>
                <a:cs typeface="Calibri"/>
                <a:sym typeface="Calibri"/>
              </a:rPr>
              <a:t>I</a:t>
            </a:r>
            <a:r>
              <a:rPr lang="en-US" sz="1100" i="1" dirty="0">
                <a:ea typeface="Calibri"/>
                <a:cs typeface="Calibri"/>
                <a:sym typeface="Calibri"/>
              </a:rPr>
              <a:t>nternet </a:t>
            </a:r>
            <a:r>
              <a:rPr lang="en-US" sz="1100" b="1" i="1" u="sng" dirty="0">
                <a:ea typeface="Calibri"/>
                <a:cs typeface="Calibri"/>
                <a:sym typeface="Calibri"/>
              </a:rPr>
              <a:t>F</a:t>
            </a:r>
            <a:r>
              <a:rPr lang="en-US" sz="1100" i="1" dirty="0">
                <a:ea typeface="Calibri"/>
                <a:cs typeface="Calibri"/>
                <a:sym typeface="Calibri"/>
              </a:rPr>
              <a:t>ree </a:t>
            </a:r>
            <a:r>
              <a:rPr lang="en-US" sz="1100" b="1" i="1" u="sng" dirty="0">
                <a:ea typeface="Calibri"/>
                <a:cs typeface="Calibri"/>
                <a:sym typeface="Calibri"/>
              </a:rPr>
              <a:t>E</a:t>
            </a:r>
            <a:r>
              <a:rPr lang="en-US" sz="1100" i="1" dirty="0">
                <a:ea typeface="Calibri"/>
                <a:cs typeface="Calibri"/>
                <a:sym typeface="Calibri"/>
              </a:rPr>
              <a:t>ducation </a:t>
            </a:r>
            <a:r>
              <a:rPr lang="en-US" sz="1100" b="1" i="1" u="sng" dirty="0">
                <a:ea typeface="Calibri"/>
                <a:cs typeface="Calibri"/>
                <a:sym typeface="Calibri"/>
              </a:rPr>
              <a:t>R</a:t>
            </a:r>
            <a:r>
              <a:rPr lang="en-US" sz="1100" i="1" dirty="0">
                <a:ea typeface="Calibri"/>
                <a:cs typeface="Calibri"/>
                <a:sym typeface="Calibri"/>
              </a:rPr>
              <a:t>esources </a:t>
            </a:r>
            <a:r>
              <a:rPr lang="en-US" sz="1100" b="1" i="1" u="sng" dirty="0">
                <a:ea typeface="Calibri"/>
                <a:cs typeface="Calibri"/>
                <a:sym typeface="Calibri"/>
              </a:rPr>
              <a:t>B</a:t>
            </a:r>
            <a:r>
              <a:rPr lang="en-US" sz="1100" i="1" dirty="0">
                <a:ea typeface="Calibri"/>
                <a:cs typeface="Calibri"/>
                <a:sym typeface="Calibri"/>
              </a:rPr>
              <a:t>ank </a:t>
            </a:r>
            <a:r>
              <a:rPr lang="en-US" sz="1100" dirty="0">
                <a:ea typeface="Calibri"/>
                <a:cs typeface="Calibri"/>
                <a:sym typeface="Calibri"/>
              </a:rPr>
              <a:t>provided by EAA (Education Above All Foundation).</a:t>
            </a:r>
          </a:p>
          <a:p>
            <a:pPr marL="349885" indent="-285750">
              <a:lnSpc>
                <a:spcPct val="120000"/>
              </a:lnSpc>
              <a:spcAft>
                <a:spcPts val="600"/>
              </a:spcAft>
              <a:buClr>
                <a:srgbClr val="E52831"/>
              </a:buClr>
              <a:buSzPct val="100000"/>
              <a:buFont typeface="Wingdings" pitchFamily="2" charset="2"/>
              <a:buChar char="§"/>
            </a:pPr>
            <a:r>
              <a:rPr lang="en-US" sz="1100" dirty="0">
                <a:ea typeface="Calibri"/>
                <a:cs typeface="Calibri"/>
                <a:sym typeface="Calibri"/>
              </a:rPr>
              <a:t>This bank includes resources that are suitable for 3 age groups:</a:t>
            </a: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a:lnSpc>
                <a:spcPct val="120000"/>
              </a:lnSpc>
            </a:pPr>
            <a:endParaRPr lang="en-US" sz="1100" dirty="0"/>
          </a:p>
          <a:p>
            <a:pPr marL="171450" indent="-171450">
              <a:lnSpc>
                <a:spcPct val="120000"/>
              </a:lnSpc>
              <a:buFont typeface="Wingdings" pitchFamily="2" charset="2"/>
              <a:buChar char="§"/>
            </a:pPr>
            <a:endParaRPr lang="en-US" sz="1100" dirty="0"/>
          </a:p>
          <a:p>
            <a:pPr>
              <a:lnSpc>
                <a:spcPct val="120000"/>
              </a:lnSpc>
            </a:pPr>
            <a:endParaRPr lang="en-US" sz="1100" dirty="0"/>
          </a:p>
          <a:p>
            <a:pPr marL="171450" indent="-171450">
              <a:lnSpc>
                <a:spcPct val="120000"/>
              </a:lnSpc>
              <a:buClr>
                <a:srgbClr val="E52831"/>
              </a:buClr>
              <a:buFont typeface="Wingdings" pitchFamily="2" charset="2"/>
              <a:buChar char="§"/>
            </a:pPr>
            <a:r>
              <a:rPr lang="en-US" sz="1100" dirty="0">
                <a:ea typeface="Calibri"/>
                <a:cs typeface="Calibri"/>
                <a:sym typeface="Calibri"/>
              </a:rPr>
              <a:t>These resources were originally developed to be a stop-gap solution to continue learning in emergency contexts and can be used:</a:t>
            </a:r>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marL="171450" indent="-171450">
              <a:lnSpc>
                <a:spcPct val="120000"/>
              </a:lnSpc>
              <a:buFont typeface="Wingdings" pitchFamily="2" charset="2"/>
              <a:buChar char="§"/>
            </a:pPr>
            <a:endParaRPr lang="en-US" sz="1100" dirty="0"/>
          </a:p>
          <a:p>
            <a:pPr>
              <a:lnSpc>
                <a:spcPct val="120000"/>
              </a:lnSpc>
            </a:pPr>
            <a:endParaRPr lang="en-US" sz="1100" dirty="0"/>
          </a:p>
          <a:p>
            <a:pPr>
              <a:lnSpc>
                <a:spcPct val="120000"/>
              </a:lnSpc>
            </a:pPr>
            <a:endParaRPr lang="en-US" sz="1100" dirty="0"/>
          </a:p>
        </p:txBody>
      </p:sp>
      <p:grpSp>
        <p:nvGrpSpPr>
          <p:cNvPr id="2" name="Group 1">
            <a:extLst>
              <a:ext uri="{FF2B5EF4-FFF2-40B4-BE49-F238E27FC236}">
                <a16:creationId xmlns:a16="http://schemas.microsoft.com/office/drawing/2014/main" id="{46FF3171-E26E-2F42-B06A-37A48E7B8DDE}"/>
              </a:ext>
            </a:extLst>
          </p:cNvPr>
          <p:cNvGrpSpPr/>
          <p:nvPr/>
        </p:nvGrpSpPr>
        <p:grpSpPr>
          <a:xfrm>
            <a:off x="2632405" y="6457522"/>
            <a:ext cx="2868054" cy="1547901"/>
            <a:chOff x="2439365" y="5082048"/>
            <a:chExt cx="2868054" cy="1547901"/>
          </a:xfrm>
        </p:grpSpPr>
        <p:grpSp>
          <p:nvGrpSpPr>
            <p:cNvPr id="66" name="Group 65">
              <a:extLst>
                <a:ext uri="{FF2B5EF4-FFF2-40B4-BE49-F238E27FC236}">
                  <a16:creationId xmlns:a16="http://schemas.microsoft.com/office/drawing/2014/main" id="{B7B8DE6D-648C-3D4A-8185-87A79BAA7583}"/>
                </a:ext>
              </a:extLst>
            </p:cNvPr>
            <p:cNvGrpSpPr/>
            <p:nvPr/>
          </p:nvGrpSpPr>
          <p:grpSpPr>
            <a:xfrm>
              <a:off x="2439365" y="5082048"/>
              <a:ext cx="2868054" cy="1547901"/>
              <a:chOff x="884796" y="4855334"/>
              <a:chExt cx="2868054" cy="1547901"/>
            </a:xfrm>
          </p:grpSpPr>
          <p:grpSp>
            <p:nvGrpSpPr>
              <p:cNvPr id="67" name="Group 66">
                <a:extLst>
                  <a:ext uri="{FF2B5EF4-FFF2-40B4-BE49-F238E27FC236}">
                    <a16:creationId xmlns:a16="http://schemas.microsoft.com/office/drawing/2014/main" id="{F0E9AF76-CE37-DD41-B38C-C247C3CBAB71}"/>
                  </a:ext>
                </a:extLst>
              </p:cNvPr>
              <p:cNvGrpSpPr/>
              <p:nvPr/>
            </p:nvGrpSpPr>
            <p:grpSpPr>
              <a:xfrm>
                <a:off x="1109119" y="5111480"/>
                <a:ext cx="2643731" cy="1019184"/>
                <a:chOff x="1109119" y="5111480"/>
                <a:chExt cx="2643731" cy="1019184"/>
              </a:xfrm>
            </p:grpSpPr>
            <p:sp>
              <p:nvSpPr>
                <p:cNvPr id="69" name="Rectangle 68">
                  <a:extLst>
                    <a:ext uri="{FF2B5EF4-FFF2-40B4-BE49-F238E27FC236}">
                      <a16:creationId xmlns:a16="http://schemas.microsoft.com/office/drawing/2014/main" id="{039EED19-B7A0-CB46-826B-1FD701E27249}"/>
                    </a:ext>
                  </a:extLst>
                </p:cNvPr>
                <p:cNvSpPr/>
                <p:nvPr/>
              </p:nvSpPr>
              <p:spPr>
                <a:xfrm>
                  <a:off x="1109119" y="5111480"/>
                  <a:ext cx="2643727" cy="251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a:solidFill>
                        <a:srgbClr val="BF0000"/>
                      </a:solidFill>
                      <a:ea typeface="Calibri"/>
                      <a:cs typeface="Calibri"/>
                      <a:sym typeface="Calibri"/>
                    </a:rPr>
                    <a:t>Level 1:  </a:t>
                  </a:r>
                  <a:r>
                    <a:rPr lang="en-US" sz="1200" dirty="0">
                      <a:solidFill>
                        <a:srgbClr val="BF0000"/>
                      </a:solidFill>
                      <a:ea typeface="Calibri"/>
                      <a:cs typeface="Calibri"/>
                      <a:sym typeface="Calibri"/>
                    </a:rPr>
                    <a:t>04 - 07 years</a:t>
                  </a:r>
                </a:p>
              </p:txBody>
            </p:sp>
            <p:sp>
              <p:nvSpPr>
                <p:cNvPr id="70" name="Rectangle 69">
                  <a:extLst>
                    <a:ext uri="{FF2B5EF4-FFF2-40B4-BE49-F238E27FC236}">
                      <a16:creationId xmlns:a16="http://schemas.microsoft.com/office/drawing/2014/main" id="{C8B286D2-E9A4-414A-AEE5-78C1B5F64C78}"/>
                    </a:ext>
                  </a:extLst>
                </p:cNvPr>
                <p:cNvSpPr/>
                <p:nvPr/>
              </p:nvSpPr>
              <p:spPr>
                <a:xfrm>
                  <a:off x="1109119" y="5486532"/>
                  <a:ext cx="2643727" cy="251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a:solidFill>
                        <a:srgbClr val="BF0000"/>
                      </a:solidFill>
                      <a:ea typeface="Calibri"/>
                      <a:cs typeface="Calibri"/>
                      <a:sym typeface="Calibri"/>
                    </a:rPr>
                    <a:t>Level 2:  </a:t>
                  </a:r>
                  <a:r>
                    <a:rPr lang="en-US" sz="1200" dirty="0">
                      <a:solidFill>
                        <a:srgbClr val="BF0000"/>
                      </a:solidFill>
                      <a:ea typeface="Calibri"/>
                      <a:cs typeface="Calibri"/>
                      <a:sym typeface="Calibri"/>
                    </a:rPr>
                    <a:t>08 – 10 years</a:t>
                  </a:r>
                </a:p>
              </p:txBody>
            </p:sp>
            <p:sp>
              <p:nvSpPr>
                <p:cNvPr id="71" name="Rectangle 70">
                  <a:extLst>
                    <a:ext uri="{FF2B5EF4-FFF2-40B4-BE49-F238E27FC236}">
                      <a16:creationId xmlns:a16="http://schemas.microsoft.com/office/drawing/2014/main" id="{D6025C02-F032-7C44-957D-54A92F98A13F}"/>
                    </a:ext>
                  </a:extLst>
                </p:cNvPr>
                <p:cNvSpPr/>
                <p:nvPr/>
              </p:nvSpPr>
              <p:spPr>
                <a:xfrm>
                  <a:off x="1109119" y="5879423"/>
                  <a:ext cx="2643731" cy="251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a:solidFill>
                        <a:srgbClr val="BF0000"/>
                      </a:solidFill>
                      <a:ea typeface="Calibri"/>
                      <a:cs typeface="Calibri"/>
                      <a:sym typeface="Calibri"/>
                    </a:rPr>
                    <a:t>Level 3:  </a:t>
                  </a:r>
                  <a:r>
                    <a:rPr lang="en-US" sz="1200" dirty="0">
                      <a:solidFill>
                        <a:srgbClr val="BF0000"/>
                      </a:solidFill>
                      <a:ea typeface="Calibri"/>
                      <a:cs typeface="Calibri"/>
                      <a:sym typeface="Calibri"/>
                    </a:rPr>
                    <a:t>11 – 14 years</a:t>
                  </a:r>
                </a:p>
              </p:txBody>
            </p:sp>
          </p:grpSp>
          <p:pic>
            <p:nvPicPr>
              <p:cNvPr id="68" name="Graphic 67" descr="Settings with solid fill">
                <a:extLst>
                  <a:ext uri="{FF2B5EF4-FFF2-40B4-BE49-F238E27FC236}">
                    <a16:creationId xmlns:a16="http://schemas.microsoft.com/office/drawing/2014/main" id="{472C8836-C545-7941-84EF-BD8B2961F6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796" y="4855334"/>
                <a:ext cx="1547901" cy="1547901"/>
              </a:xfrm>
              <a:prstGeom prst="rect">
                <a:avLst/>
              </a:prstGeom>
            </p:spPr>
          </p:pic>
        </p:grpSp>
        <p:sp>
          <p:nvSpPr>
            <p:cNvPr id="72" name="Oval 71">
              <a:extLst>
                <a:ext uri="{FF2B5EF4-FFF2-40B4-BE49-F238E27FC236}">
                  <a16:creationId xmlns:a16="http://schemas.microsoft.com/office/drawing/2014/main" id="{671BD26F-95F5-2541-89EF-5418F4ABBF8C}"/>
                </a:ext>
              </a:extLst>
            </p:cNvPr>
            <p:cNvSpPr/>
            <p:nvPr/>
          </p:nvSpPr>
          <p:spPr>
            <a:xfrm>
              <a:off x="3352208" y="5359980"/>
              <a:ext cx="203201" cy="207922"/>
            </a:xfrm>
            <a:prstGeom prst="ellipse">
              <a:avLst/>
            </a:prstGeom>
            <a:solidFill>
              <a:srgbClr val="B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3" name="Oval 72">
              <a:extLst>
                <a:ext uri="{FF2B5EF4-FFF2-40B4-BE49-F238E27FC236}">
                  <a16:creationId xmlns:a16="http://schemas.microsoft.com/office/drawing/2014/main" id="{166663A7-6308-B341-B6A9-FC4BDBC7433C}"/>
                </a:ext>
              </a:extLst>
            </p:cNvPr>
            <p:cNvSpPr/>
            <p:nvPr/>
          </p:nvSpPr>
          <p:spPr>
            <a:xfrm>
              <a:off x="2887388" y="5748343"/>
              <a:ext cx="203201" cy="207922"/>
            </a:xfrm>
            <a:prstGeom prst="ellipse">
              <a:avLst/>
            </a:prstGeom>
            <a:solidFill>
              <a:srgbClr val="B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74" name="Oval 73">
              <a:extLst>
                <a:ext uri="{FF2B5EF4-FFF2-40B4-BE49-F238E27FC236}">
                  <a16:creationId xmlns:a16="http://schemas.microsoft.com/office/drawing/2014/main" id="{8403C3C1-FE37-084D-9935-B8EE56196480}"/>
                </a:ext>
              </a:extLst>
            </p:cNvPr>
            <p:cNvSpPr/>
            <p:nvPr/>
          </p:nvSpPr>
          <p:spPr>
            <a:xfrm>
              <a:off x="3291248" y="6145762"/>
              <a:ext cx="203201" cy="207922"/>
            </a:xfrm>
            <a:prstGeom prst="ellipse">
              <a:avLst/>
            </a:prstGeom>
            <a:solidFill>
              <a:srgbClr val="B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graphicFrame>
        <p:nvGraphicFramePr>
          <p:cNvPr id="3" name="Table 3">
            <a:extLst>
              <a:ext uri="{FF2B5EF4-FFF2-40B4-BE49-F238E27FC236}">
                <a16:creationId xmlns:a16="http://schemas.microsoft.com/office/drawing/2014/main" id="{AB69AAD8-12C8-484C-AF4A-21F4027DF03C}"/>
              </a:ext>
            </a:extLst>
          </p:cNvPr>
          <p:cNvGraphicFramePr>
            <a:graphicFrameLocks noGrp="1"/>
          </p:cNvGraphicFramePr>
          <p:nvPr>
            <p:extLst>
              <p:ext uri="{D42A27DB-BD31-4B8C-83A1-F6EECF244321}">
                <p14:modId xmlns:p14="http://schemas.microsoft.com/office/powerpoint/2010/main" val="859786968"/>
              </p:ext>
            </p:extLst>
          </p:nvPr>
        </p:nvGraphicFramePr>
        <p:xfrm>
          <a:off x="2407806" y="8504346"/>
          <a:ext cx="3978791" cy="1511069"/>
        </p:xfrm>
        <a:graphic>
          <a:graphicData uri="http://schemas.openxmlformats.org/drawingml/2006/table">
            <a:tbl>
              <a:tblPr firstRow="1" bandRow="1">
                <a:tableStyleId>{5C22544A-7EE6-4342-B048-85BDC9FD1C3A}</a:tableStyleId>
              </a:tblPr>
              <a:tblGrid>
                <a:gridCol w="3978791">
                  <a:extLst>
                    <a:ext uri="{9D8B030D-6E8A-4147-A177-3AD203B41FA5}">
                      <a16:colId xmlns:a16="http://schemas.microsoft.com/office/drawing/2014/main" val="3425485641"/>
                    </a:ext>
                  </a:extLst>
                </a:gridCol>
              </a:tblGrid>
              <a:tr h="497722">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mj-lt"/>
                          <a:ea typeface="+mn-ea"/>
                          <a:cs typeface="+mn-cs"/>
                          <a:sym typeface="Calibri"/>
                        </a:rPr>
                        <a:t>to continue learning in distance learning contexts as a standalone learning resource.</a:t>
                      </a:r>
                      <a:endParaRPr lang="en-US" sz="1100" kern="1200" noProof="0" dirty="0">
                        <a:solidFill>
                          <a:schemeClr val="dk1"/>
                        </a:solidFill>
                        <a:latin typeface="+mj-lt"/>
                        <a:ea typeface="+mn-ea"/>
                        <a:cs typeface="+mn-cs"/>
                      </a:endParaRPr>
                    </a:p>
                  </a:txBody>
                  <a:tcPr marL="576000" marR="72000" marT="72000">
                    <a:solidFill>
                      <a:srgbClr val="EDEBDF"/>
                    </a:solidFill>
                  </a:tcPr>
                </a:tc>
                <a:extLst>
                  <a:ext uri="{0D108BD9-81ED-4DB2-BD59-A6C34878D82A}">
                    <a16:rowId xmlns:a16="http://schemas.microsoft.com/office/drawing/2014/main" val="3919898225"/>
                  </a:ext>
                </a:extLst>
              </a:tr>
              <a:tr h="360540">
                <a:tc>
                  <a:txBody>
                    <a:bodyPr/>
                    <a:lstStyle/>
                    <a:p>
                      <a:r>
                        <a:rPr lang="en-US" sz="1100" b="1" kern="1200" dirty="0">
                          <a:solidFill>
                            <a:schemeClr val="dk1"/>
                          </a:solidFill>
                          <a:latin typeface="+mj-lt"/>
                          <a:ea typeface="+mn-ea"/>
                          <a:cs typeface="+mn-cs"/>
                        </a:rPr>
                        <a:t>as part of a blended learning program to support continued learning when schools are partially opened.</a:t>
                      </a:r>
                    </a:p>
                  </a:txBody>
                  <a:tcPr marL="576000" marR="72000" marT="72000">
                    <a:solidFill>
                      <a:schemeClr val="bg1"/>
                    </a:solidFill>
                  </a:tcPr>
                </a:tc>
                <a:extLst>
                  <a:ext uri="{0D108BD9-81ED-4DB2-BD59-A6C34878D82A}">
                    <a16:rowId xmlns:a16="http://schemas.microsoft.com/office/drawing/2014/main" val="1252647768"/>
                  </a:ext>
                </a:extLst>
              </a:tr>
              <a:tr h="560347">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100" b="1" kern="1200" dirty="0">
                          <a:solidFill>
                            <a:schemeClr val="dk1"/>
                          </a:solidFill>
                          <a:latin typeface="+mj-lt"/>
                          <a:ea typeface="+mn-ea"/>
                          <a:cs typeface="+mn-cs"/>
                          <a:sym typeface="Calibri"/>
                        </a:rPr>
                        <a:t>as additional or enrichment learning in classrooms, during summer, and/or after school activities.</a:t>
                      </a:r>
                      <a:endParaRPr lang="en-US" sz="1100" b="1" kern="1200" noProof="0" dirty="0">
                        <a:solidFill>
                          <a:schemeClr val="dk1"/>
                        </a:solidFill>
                        <a:latin typeface="+mj-lt"/>
                        <a:ea typeface="+mn-ea"/>
                        <a:cs typeface="+mn-cs"/>
                      </a:endParaRPr>
                    </a:p>
                  </a:txBody>
                  <a:tcPr marL="576000" marR="72000" marT="108000">
                    <a:solidFill>
                      <a:srgbClr val="EDEBDF"/>
                    </a:solidFill>
                  </a:tcPr>
                </a:tc>
                <a:extLst>
                  <a:ext uri="{0D108BD9-81ED-4DB2-BD59-A6C34878D82A}">
                    <a16:rowId xmlns:a16="http://schemas.microsoft.com/office/drawing/2014/main" val="2401191845"/>
                  </a:ext>
                </a:extLst>
              </a:tr>
            </a:tbl>
          </a:graphicData>
        </a:graphic>
      </p:graphicFrame>
      <p:grpSp>
        <p:nvGrpSpPr>
          <p:cNvPr id="6" name="Group 5">
            <a:extLst>
              <a:ext uri="{FF2B5EF4-FFF2-40B4-BE49-F238E27FC236}">
                <a16:creationId xmlns:a16="http://schemas.microsoft.com/office/drawing/2014/main" id="{002A6A9E-D322-A24C-BA5B-58A364E5CC6D}"/>
              </a:ext>
            </a:extLst>
          </p:cNvPr>
          <p:cNvGrpSpPr/>
          <p:nvPr/>
        </p:nvGrpSpPr>
        <p:grpSpPr>
          <a:xfrm>
            <a:off x="2484204" y="8572348"/>
            <a:ext cx="385560" cy="1388114"/>
            <a:chOff x="2450337" y="7239365"/>
            <a:chExt cx="385560" cy="1388114"/>
          </a:xfrm>
          <a:solidFill>
            <a:schemeClr val="tx1">
              <a:lumMod val="65000"/>
              <a:lumOff val="35000"/>
            </a:schemeClr>
          </a:solidFill>
        </p:grpSpPr>
        <p:pic>
          <p:nvPicPr>
            <p:cNvPr id="96" name="Graphic 95" descr="Remote learning language with solid fill">
              <a:extLst>
                <a:ext uri="{FF2B5EF4-FFF2-40B4-BE49-F238E27FC236}">
                  <a16:creationId xmlns:a16="http://schemas.microsoft.com/office/drawing/2014/main" id="{AF0E21E0-0CFE-1D4A-AD33-50DB42CF324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50337" y="7239365"/>
              <a:ext cx="377371" cy="377371"/>
            </a:xfrm>
            <a:prstGeom prst="rect">
              <a:avLst/>
            </a:prstGeom>
          </p:spPr>
        </p:pic>
        <p:pic>
          <p:nvPicPr>
            <p:cNvPr id="97" name="Graphic 96" descr="Schoolhouse with solid fill">
              <a:extLst>
                <a:ext uri="{FF2B5EF4-FFF2-40B4-BE49-F238E27FC236}">
                  <a16:creationId xmlns:a16="http://schemas.microsoft.com/office/drawing/2014/main" id="{DE49381B-9E99-D143-881C-3B038DF3C5A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50337" y="7723519"/>
              <a:ext cx="364507" cy="364507"/>
            </a:xfrm>
            <a:prstGeom prst="rect">
              <a:avLst/>
            </a:prstGeom>
          </p:spPr>
        </p:pic>
        <p:pic>
          <p:nvPicPr>
            <p:cNvPr id="98" name="Graphic 97" descr="Classroom with solid fill">
              <a:extLst>
                <a:ext uri="{FF2B5EF4-FFF2-40B4-BE49-F238E27FC236}">
                  <a16:creationId xmlns:a16="http://schemas.microsoft.com/office/drawing/2014/main" id="{0B1A5786-22E3-454F-9169-18B1B48ED90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58526" y="8250108"/>
              <a:ext cx="377371" cy="377371"/>
            </a:xfrm>
            <a:prstGeom prst="rect">
              <a:avLst/>
            </a:prstGeom>
          </p:spPr>
        </p:pic>
      </p:grpSp>
      <p:grpSp>
        <p:nvGrpSpPr>
          <p:cNvPr id="99" name="Group 98">
            <a:extLst>
              <a:ext uri="{FF2B5EF4-FFF2-40B4-BE49-F238E27FC236}">
                <a16:creationId xmlns:a16="http://schemas.microsoft.com/office/drawing/2014/main" id="{C258B8E3-FDF5-BE46-AE42-7EA1181CB6FE}"/>
              </a:ext>
            </a:extLst>
          </p:cNvPr>
          <p:cNvGrpSpPr/>
          <p:nvPr/>
        </p:nvGrpSpPr>
        <p:grpSpPr>
          <a:xfrm>
            <a:off x="7221743" y="7215535"/>
            <a:ext cx="3463128" cy="1222661"/>
            <a:chOff x="9159458" y="5117023"/>
            <a:chExt cx="4971577" cy="1641952"/>
          </a:xfrm>
        </p:grpSpPr>
        <p:pic>
          <p:nvPicPr>
            <p:cNvPr id="104" name="Graphic 103" descr="Storytelling with solid fill">
              <a:extLst>
                <a:ext uri="{FF2B5EF4-FFF2-40B4-BE49-F238E27FC236}">
                  <a16:creationId xmlns:a16="http://schemas.microsoft.com/office/drawing/2014/main" id="{B010D5B1-C52F-084B-ACD4-ACA91E7F860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59458" y="5198296"/>
              <a:ext cx="1146135" cy="1146135"/>
            </a:xfrm>
            <a:prstGeom prst="rect">
              <a:avLst/>
            </a:prstGeom>
          </p:spPr>
        </p:pic>
        <p:sp>
          <p:nvSpPr>
            <p:cNvPr id="105" name="TextBox 104">
              <a:extLst>
                <a:ext uri="{FF2B5EF4-FFF2-40B4-BE49-F238E27FC236}">
                  <a16:creationId xmlns:a16="http://schemas.microsoft.com/office/drawing/2014/main" id="{CE139177-88D5-DD42-934A-A9D7DE92FD81}"/>
                </a:ext>
              </a:extLst>
            </p:cNvPr>
            <p:cNvSpPr txBox="1"/>
            <p:nvPr/>
          </p:nvSpPr>
          <p:spPr>
            <a:xfrm>
              <a:off x="10409308" y="5539671"/>
              <a:ext cx="3721727" cy="1219304"/>
            </a:xfrm>
            <a:prstGeom prst="rect">
              <a:avLst/>
            </a:prstGeom>
            <a:noFill/>
          </p:spPr>
          <p:txBody>
            <a:bodyPr wrap="square" rtlCol="0">
              <a:spAutoFit/>
            </a:bodyPr>
            <a:lstStyle/>
            <a:p>
              <a:r>
                <a:rPr lang="en-US" sz="1400" dirty="0"/>
                <a:t>You can learn More about IFERB in Appendix A: </a:t>
              </a:r>
              <a:r>
                <a:rPr lang="en-US" sz="1400" i="1" dirty="0"/>
                <a:t>IFERB Overview Document </a:t>
              </a:r>
              <a:r>
                <a:rPr lang="en-US" sz="1400" dirty="0"/>
                <a:t>(Section A.1).</a:t>
              </a:r>
            </a:p>
            <a:p>
              <a:endParaRPr lang="en-US" sz="1100" dirty="0"/>
            </a:p>
          </p:txBody>
        </p:sp>
        <p:sp>
          <p:nvSpPr>
            <p:cNvPr id="106" name="TextBox 105">
              <a:extLst>
                <a:ext uri="{FF2B5EF4-FFF2-40B4-BE49-F238E27FC236}">
                  <a16:creationId xmlns:a16="http://schemas.microsoft.com/office/drawing/2014/main" id="{31DFCD1F-8137-3446-A95C-4765026CFDA5}"/>
                </a:ext>
              </a:extLst>
            </p:cNvPr>
            <p:cNvSpPr txBox="1"/>
            <p:nvPr/>
          </p:nvSpPr>
          <p:spPr>
            <a:xfrm>
              <a:off x="10431783" y="5117023"/>
              <a:ext cx="2317588" cy="454655"/>
            </a:xfrm>
            <a:prstGeom prst="rect">
              <a:avLst/>
            </a:prstGeom>
            <a:noFill/>
          </p:spPr>
          <p:txBody>
            <a:bodyPr wrap="square" rtlCol="0">
              <a:spAutoFit/>
            </a:bodyPr>
            <a:lstStyle/>
            <a:p>
              <a:r>
                <a:rPr lang="en-US" sz="1600" b="1" dirty="0">
                  <a:solidFill>
                    <a:srgbClr val="D9232D"/>
                  </a:solidFill>
                </a:rPr>
                <a:t>Extra Reading</a:t>
              </a:r>
            </a:p>
          </p:txBody>
        </p:sp>
      </p:grpSp>
      <p:grpSp>
        <p:nvGrpSpPr>
          <p:cNvPr id="107" name="Group 106">
            <a:extLst>
              <a:ext uri="{FF2B5EF4-FFF2-40B4-BE49-F238E27FC236}">
                <a16:creationId xmlns:a16="http://schemas.microsoft.com/office/drawing/2014/main" id="{E2FFBD15-9966-AB49-957D-71C12E0FE349}"/>
              </a:ext>
            </a:extLst>
          </p:cNvPr>
          <p:cNvGrpSpPr/>
          <p:nvPr/>
        </p:nvGrpSpPr>
        <p:grpSpPr>
          <a:xfrm>
            <a:off x="7162654" y="8814301"/>
            <a:ext cx="3848654" cy="1199610"/>
            <a:chOff x="9958234" y="5179528"/>
            <a:chExt cx="3848654" cy="1199610"/>
          </a:xfrm>
        </p:grpSpPr>
        <p:grpSp>
          <p:nvGrpSpPr>
            <p:cNvPr id="108" name="Group 107">
              <a:extLst>
                <a:ext uri="{FF2B5EF4-FFF2-40B4-BE49-F238E27FC236}">
                  <a16:creationId xmlns:a16="http://schemas.microsoft.com/office/drawing/2014/main" id="{D10A1D3F-5762-F84E-A7EF-43CB0C111341}"/>
                </a:ext>
              </a:extLst>
            </p:cNvPr>
            <p:cNvGrpSpPr/>
            <p:nvPr/>
          </p:nvGrpSpPr>
          <p:grpSpPr>
            <a:xfrm>
              <a:off x="10902113" y="5196734"/>
              <a:ext cx="2904775" cy="1182404"/>
              <a:chOff x="10437539" y="4908697"/>
              <a:chExt cx="4170019" cy="1587888"/>
            </a:xfrm>
          </p:grpSpPr>
          <p:sp>
            <p:nvSpPr>
              <p:cNvPr id="111" name="TextBox 110">
                <a:extLst>
                  <a:ext uri="{FF2B5EF4-FFF2-40B4-BE49-F238E27FC236}">
                    <a16:creationId xmlns:a16="http://schemas.microsoft.com/office/drawing/2014/main" id="{D02180C0-0008-E947-8393-E386129F65F0}"/>
                  </a:ext>
                </a:extLst>
              </p:cNvPr>
              <p:cNvSpPr txBox="1"/>
              <p:nvPr/>
            </p:nvSpPr>
            <p:spPr>
              <a:xfrm>
                <a:off x="10437539" y="5277282"/>
                <a:ext cx="4170019" cy="1219303"/>
              </a:xfrm>
              <a:prstGeom prst="rect">
                <a:avLst/>
              </a:prstGeom>
              <a:noFill/>
            </p:spPr>
            <p:txBody>
              <a:bodyPr wrap="square" rtlCol="0">
                <a:spAutoFit/>
              </a:bodyPr>
              <a:lstStyle/>
              <a:p>
                <a:r>
                  <a:rPr lang="en-US" sz="1400" dirty="0"/>
                  <a:t>You can learn More about EAA on their website: </a:t>
                </a:r>
                <a:r>
                  <a:rPr lang="en-US" sz="1400" dirty="0">
                    <a:solidFill>
                      <a:srgbClr val="E52831"/>
                    </a:solidFill>
                    <a:hlinkClick r:id="rId13">
                      <a:extLst>
                        <a:ext uri="{A12FA001-AC4F-418D-AE19-62706E023703}">
                          <ahyp:hlinkClr xmlns:ahyp="http://schemas.microsoft.com/office/drawing/2018/hyperlinkcolor" val="tx"/>
                        </a:ext>
                      </a:extLst>
                    </a:hlinkClick>
                  </a:rPr>
                  <a:t>https://educationaboveall.org/</a:t>
                </a:r>
                <a:r>
                  <a:rPr lang="en-US" sz="1400" dirty="0">
                    <a:solidFill>
                      <a:srgbClr val="E52831"/>
                    </a:solidFill>
                  </a:rPr>
                  <a:t> </a:t>
                </a:r>
              </a:p>
              <a:p>
                <a:endParaRPr lang="en-US" sz="1100" dirty="0"/>
              </a:p>
            </p:txBody>
          </p:sp>
          <p:sp>
            <p:nvSpPr>
              <p:cNvPr id="114" name="TextBox 113">
                <a:extLst>
                  <a:ext uri="{FF2B5EF4-FFF2-40B4-BE49-F238E27FC236}">
                    <a16:creationId xmlns:a16="http://schemas.microsoft.com/office/drawing/2014/main" id="{90338AB3-5C2F-ED40-B60D-2F0586695812}"/>
                  </a:ext>
                </a:extLst>
              </p:cNvPr>
              <p:cNvSpPr txBox="1"/>
              <p:nvPr/>
            </p:nvSpPr>
            <p:spPr>
              <a:xfrm>
                <a:off x="10437539" y="4908697"/>
                <a:ext cx="2317588" cy="454655"/>
              </a:xfrm>
              <a:prstGeom prst="rect">
                <a:avLst/>
              </a:prstGeom>
              <a:noFill/>
            </p:spPr>
            <p:txBody>
              <a:bodyPr wrap="square" rtlCol="0">
                <a:spAutoFit/>
              </a:bodyPr>
              <a:lstStyle/>
              <a:p>
                <a:r>
                  <a:rPr lang="en-US" sz="1600" b="1" dirty="0">
                    <a:solidFill>
                      <a:srgbClr val="D9232D"/>
                    </a:solidFill>
                  </a:rPr>
                  <a:t>Further Reading</a:t>
                </a:r>
              </a:p>
            </p:txBody>
          </p:sp>
        </p:grpSp>
        <p:pic>
          <p:nvPicPr>
            <p:cNvPr id="109" name="Graphic 108" descr="Internet with solid fill">
              <a:extLst>
                <a:ext uri="{FF2B5EF4-FFF2-40B4-BE49-F238E27FC236}">
                  <a16:creationId xmlns:a16="http://schemas.microsoft.com/office/drawing/2014/main" id="{5E0B2162-4056-9D48-B93D-14D5980A5623}"/>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958234" y="5179528"/>
              <a:ext cx="857470" cy="857470"/>
            </a:xfrm>
            <a:prstGeom prst="rect">
              <a:avLst/>
            </a:prstGeom>
          </p:spPr>
        </p:pic>
      </p:grpSp>
      <p:sp>
        <p:nvSpPr>
          <p:cNvPr id="159" name="Rectangle 158">
            <a:extLst>
              <a:ext uri="{FF2B5EF4-FFF2-40B4-BE49-F238E27FC236}">
                <a16:creationId xmlns:a16="http://schemas.microsoft.com/office/drawing/2014/main" id="{4D5E5733-835D-9B48-AF6C-AB7E1B5DA193}"/>
              </a:ext>
            </a:extLst>
          </p:cNvPr>
          <p:cNvSpPr/>
          <p:nvPr/>
        </p:nvSpPr>
        <p:spPr>
          <a:xfrm>
            <a:off x="6867952" y="5702143"/>
            <a:ext cx="4220101" cy="1448345"/>
          </a:xfrm>
          <a:prstGeom prst="rect">
            <a:avLst/>
          </a:prstGeom>
        </p:spPr>
        <p:txBody>
          <a:bodyPr wrap="square" bIns="0" numCol="1" spcCol="216000">
            <a:spAutoFit/>
          </a:bodyPr>
          <a:lstStyle/>
          <a:p>
            <a:pPr>
              <a:lnSpc>
                <a:spcPct val="120000"/>
              </a:lnSpc>
              <a:buClr>
                <a:srgbClr val="E52831"/>
              </a:buClr>
            </a:pPr>
            <a:endParaRPr lang="en-US" sz="1100" dirty="0"/>
          </a:p>
          <a:p>
            <a:pPr marL="349885" indent="-285750">
              <a:spcAft>
                <a:spcPts val="600"/>
              </a:spcAft>
              <a:buClr>
                <a:srgbClr val="E52831"/>
              </a:buClr>
              <a:buSzPct val="100000"/>
              <a:buFont typeface="Wingdings" pitchFamily="2" charset="2"/>
              <a:buChar char="§"/>
            </a:pPr>
            <a:r>
              <a:rPr lang="en-US" sz="1100" dirty="0">
                <a:ea typeface="Calibri"/>
                <a:cs typeface="Calibri"/>
                <a:sym typeface="Calibri"/>
              </a:rPr>
              <a:t>The resources can also be delivered in regular classrooms or through remote channels, such as: phone (voice/audio, SMS/TEXT, WhatsApp), radio, zoom …etc.</a:t>
            </a:r>
          </a:p>
          <a:p>
            <a:pPr marL="349885" indent="-285750">
              <a:lnSpc>
                <a:spcPct val="80000"/>
              </a:lnSpc>
              <a:spcAft>
                <a:spcPts val="600"/>
              </a:spcAft>
              <a:buClr>
                <a:srgbClr val="E52831"/>
              </a:buClr>
              <a:buSzPct val="100000"/>
              <a:buFont typeface="Wingdings" pitchFamily="2" charset="2"/>
              <a:buChar char="§"/>
            </a:pPr>
            <a:endParaRPr lang="en-US" sz="1100" dirty="0">
              <a:ea typeface="Calibri"/>
              <a:cs typeface="Calibri"/>
              <a:sym typeface="Calibri"/>
            </a:endParaRPr>
          </a:p>
          <a:p>
            <a:pPr marL="349885" indent="-285750">
              <a:lnSpc>
                <a:spcPct val="80000"/>
              </a:lnSpc>
              <a:spcAft>
                <a:spcPts val="600"/>
              </a:spcAft>
              <a:buClr>
                <a:srgbClr val="E52831"/>
              </a:buClr>
              <a:buSzPct val="100000"/>
              <a:buFont typeface="Wingdings" pitchFamily="2" charset="2"/>
              <a:buChar char="§"/>
            </a:pPr>
            <a:r>
              <a:rPr lang="en-US" sz="1100" dirty="0">
                <a:ea typeface="Calibri"/>
                <a:cs typeface="Calibri"/>
                <a:sym typeface="Calibri"/>
              </a:rPr>
              <a:t>IFERB is available in English, French, Arabic, and Hindi.</a:t>
            </a:r>
          </a:p>
          <a:p>
            <a:pPr>
              <a:lnSpc>
                <a:spcPct val="120000"/>
              </a:lnSpc>
            </a:pPr>
            <a:endParaRPr lang="en-US" sz="1100" dirty="0"/>
          </a:p>
        </p:txBody>
      </p:sp>
      <p:sp>
        <p:nvSpPr>
          <p:cNvPr id="8" name="Rounded Rectangle 7">
            <a:extLst>
              <a:ext uri="{FF2B5EF4-FFF2-40B4-BE49-F238E27FC236}">
                <a16:creationId xmlns:a16="http://schemas.microsoft.com/office/drawing/2014/main" id="{FAC3104D-6757-3145-80D8-A5BB5C7F4D22}"/>
              </a:ext>
            </a:extLst>
          </p:cNvPr>
          <p:cNvSpPr/>
          <p:nvPr/>
        </p:nvSpPr>
        <p:spPr>
          <a:xfrm>
            <a:off x="2224095" y="815710"/>
            <a:ext cx="2049869" cy="1627606"/>
          </a:xfrm>
          <a:prstGeom prst="roundRect">
            <a:avLst/>
          </a:prstGeom>
          <a:solidFill>
            <a:srgbClr val="EDEBDF"/>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60" name="Rounded Rectangle 159">
            <a:extLst>
              <a:ext uri="{FF2B5EF4-FFF2-40B4-BE49-F238E27FC236}">
                <a16:creationId xmlns:a16="http://schemas.microsoft.com/office/drawing/2014/main" id="{2D0E9CEE-C713-E14D-A055-14A9CCB0477E}"/>
              </a:ext>
            </a:extLst>
          </p:cNvPr>
          <p:cNvSpPr/>
          <p:nvPr/>
        </p:nvSpPr>
        <p:spPr>
          <a:xfrm>
            <a:off x="4414524" y="845748"/>
            <a:ext cx="2049869" cy="1627606"/>
          </a:xfrm>
          <a:prstGeom prst="roundRect">
            <a:avLst/>
          </a:prstGeom>
          <a:solidFill>
            <a:srgbClr val="EDEBDF"/>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61" name="Rounded Rectangle 160">
            <a:extLst>
              <a:ext uri="{FF2B5EF4-FFF2-40B4-BE49-F238E27FC236}">
                <a16:creationId xmlns:a16="http://schemas.microsoft.com/office/drawing/2014/main" id="{956B9436-8B55-B545-BFA0-A54F00192668}"/>
              </a:ext>
            </a:extLst>
          </p:cNvPr>
          <p:cNvSpPr/>
          <p:nvPr/>
        </p:nvSpPr>
        <p:spPr>
          <a:xfrm>
            <a:off x="6595998" y="840311"/>
            <a:ext cx="2049869" cy="1627606"/>
          </a:xfrm>
          <a:prstGeom prst="roundRect">
            <a:avLst/>
          </a:prstGeom>
          <a:solidFill>
            <a:srgbClr val="EDEBDF"/>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62" name="Rounded Rectangle 161">
            <a:extLst>
              <a:ext uri="{FF2B5EF4-FFF2-40B4-BE49-F238E27FC236}">
                <a16:creationId xmlns:a16="http://schemas.microsoft.com/office/drawing/2014/main" id="{F34E0A3C-7F96-524F-8C61-58999A119163}"/>
              </a:ext>
            </a:extLst>
          </p:cNvPr>
          <p:cNvSpPr/>
          <p:nvPr/>
        </p:nvSpPr>
        <p:spPr>
          <a:xfrm>
            <a:off x="2244198" y="2582428"/>
            <a:ext cx="2049869" cy="1627606"/>
          </a:xfrm>
          <a:prstGeom prst="roundRect">
            <a:avLst/>
          </a:prstGeom>
          <a:solidFill>
            <a:srgbClr val="EDEBDF"/>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63" name="Rounded Rectangle 162">
            <a:extLst>
              <a:ext uri="{FF2B5EF4-FFF2-40B4-BE49-F238E27FC236}">
                <a16:creationId xmlns:a16="http://schemas.microsoft.com/office/drawing/2014/main" id="{941D0FF1-580A-384A-9C80-98CE60129CA9}"/>
              </a:ext>
            </a:extLst>
          </p:cNvPr>
          <p:cNvSpPr/>
          <p:nvPr/>
        </p:nvSpPr>
        <p:spPr>
          <a:xfrm>
            <a:off x="4411058" y="2581189"/>
            <a:ext cx="2049869" cy="1627606"/>
          </a:xfrm>
          <a:prstGeom prst="roundRect">
            <a:avLst/>
          </a:prstGeom>
          <a:solidFill>
            <a:srgbClr val="EDEBDF"/>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64" name="Rounded Rectangle 163">
            <a:extLst>
              <a:ext uri="{FF2B5EF4-FFF2-40B4-BE49-F238E27FC236}">
                <a16:creationId xmlns:a16="http://schemas.microsoft.com/office/drawing/2014/main" id="{168B1757-3F99-C648-8298-4D0A0EE89849}"/>
              </a:ext>
            </a:extLst>
          </p:cNvPr>
          <p:cNvSpPr/>
          <p:nvPr/>
        </p:nvSpPr>
        <p:spPr>
          <a:xfrm>
            <a:off x="6607185" y="2576472"/>
            <a:ext cx="2049869" cy="1627606"/>
          </a:xfrm>
          <a:prstGeom prst="roundRect">
            <a:avLst/>
          </a:prstGeom>
          <a:solidFill>
            <a:srgbClr val="EDEBDF"/>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9" name="Rectangle 8">
            <a:extLst>
              <a:ext uri="{FF2B5EF4-FFF2-40B4-BE49-F238E27FC236}">
                <a16:creationId xmlns:a16="http://schemas.microsoft.com/office/drawing/2014/main" id="{1DFC49AB-7431-534C-A4BD-DF9E44F0CF32}"/>
              </a:ext>
            </a:extLst>
          </p:cNvPr>
          <p:cNvSpPr/>
          <p:nvPr/>
        </p:nvSpPr>
        <p:spPr>
          <a:xfrm>
            <a:off x="11931293" y="1265903"/>
            <a:ext cx="1679514" cy="1317348"/>
          </a:xfrm>
          <a:prstGeom prst="rect">
            <a:avLst/>
          </a:prstGeom>
        </p:spPr>
        <p:txBody>
          <a:bodyPr wrap="square">
            <a:spAutoFit/>
          </a:bodyPr>
          <a:lstStyle/>
          <a:p>
            <a:pPr>
              <a:lnSpc>
                <a:spcPct val="150000"/>
              </a:lnSpc>
            </a:pPr>
            <a:r>
              <a:rPr lang="en-US" sz="900" b="1" dirty="0">
                <a:solidFill>
                  <a:srgbClr val="E2AC00"/>
                </a:solidFill>
              </a:rPr>
              <a:t>[sources:#]</a:t>
            </a:r>
            <a:r>
              <a:rPr lang="en-US" sz="900" b="1" dirty="0"/>
              <a:t>: </a:t>
            </a:r>
            <a:r>
              <a:rPr lang="en-US" sz="900" dirty="0"/>
              <a:t>A list of all sources used is listed in Appendix E.  The list is numbered to help you find the source (link to a website, book …etc.) for your reference. </a:t>
            </a:r>
          </a:p>
        </p:txBody>
      </p:sp>
      <p:sp>
        <p:nvSpPr>
          <p:cNvPr id="170" name="TextBox 169">
            <a:extLst>
              <a:ext uri="{FF2B5EF4-FFF2-40B4-BE49-F238E27FC236}">
                <a16:creationId xmlns:a16="http://schemas.microsoft.com/office/drawing/2014/main" id="{D2CA7607-79F1-9B4F-A4E9-1996C2316F9C}"/>
              </a:ext>
            </a:extLst>
          </p:cNvPr>
          <p:cNvSpPr txBox="1"/>
          <p:nvPr/>
        </p:nvSpPr>
        <p:spPr>
          <a:xfrm>
            <a:off x="4456760" y="1772205"/>
            <a:ext cx="2007633" cy="600164"/>
          </a:xfrm>
          <a:prstGeom prst="rect">
            <a:avLst/>
          </a:prstGeom>
          <a:noFill/>
        </p:spPr>
        <p:txBody>
          <a:bodyPr wrap="square" rtlCol="0">
            <a:spAutoFit/>
          </a:bodyPr>
          <a:lstStyle/>
          <a:p>
            <a:r>
              <a:rPr lang="en-US" sz="1100" dirty="0"/>
              <a:t>Provides additional reading from Appendices &amp; documents available with this toolkit.</a:t>
            </a:r>
          </a:p>
        </p:txBody>
      </p:sp>
      <p:sp>
        <p:nvSpPr>
          <p:cNvPr id="171" name="TextBox 170">
            <a:extLst>
              <a:ext uri="{FF2B5EF4-FFF2-40B4-BE49-F238E27FC236}">
                <a16:creationId xmlns:a16="http://schemas.microsoft.com/office/drawing/2014/main" id="{18E8160D-0B65-6141-A334-94B7E538215E}"/>
              </a:ext>
            </a:extLst>
          </p:cNvPr>
          <p:cNvSpPr txBox="1"/>
          <p:nvPr/>
        </p:nvSpPr>
        <p:spPr>
          <a:xfrm>
            <a:off x="4471092" y="1503596"/>
            <a:ext cx="1614398" cy="276999"/>
          </a:xfrm>
          <a:prstGeom prst="rect">
            <a:avLst/>
          </a:prstGeom>
          <a:noFill/>
        </p:spPr>
        <p:txBody>
          <a:bodyPr wrap="square" rtlCol="0">
            <a:spAutoFit/>
          </a:bodyPr>
          <a:lstStyle/>
          <a:p>
            <a:r>
              <a:rPr lang="en-US" sz="1200" b="1" dirty="0">
                <a:solidFill>
                  <a:srgbClr val="E52831"/>
                </a:solidFill>
              </a:rPr>
              <a:t>Extra Reading</a:t>
            </a:r>
          </a:p>
        </p:txBody>
      </p:sp>
      <p:sp>
        <p:nvSpPr>
          <p:cNvPr id="172" name="TextBox 171">
            <a:extLst>
              <a:ext uri="{FF2B5EF4-FFF2-40B4-BE49-F238E27FC236}">
                <a16:creationId xmlns:a16="http://schemas.microsoft.com/office/drawing/2014/main" id="{94C0F023-32A7-D44C-9CFC-20D4DF394C85}"/>
              </a:ext>
            </a:extLst>
          </p:cNvPr>
          <p:cNvSpPr txBox="1"/>
          <p:nvPr/>
        </p:nvSpPr>
        <p:spPr>
          <a:xfrm>
            <a:off x="6620774" y="1712002"/>
            <a:ext cx="2094390" cy="600164"/>
          </a:xfrm>
          <a:prstGeom prst="rect">
            <a:avLst/>
          </a:prstGeom>
          <a:noFill/>
        </p:spPr>
        <p:txBody>
          <a:bodyPr wrap="square" rtlCol="0">
            <a:spAutoFit/>
          </a:bodyPr>
          <a:lstStyle/>
          <a:p>
            <a:r>
              <a:rPr lang="en-US" sz="1100" dirty="0"/>
              <a:t>These blocks include the exercises that help you practice new concepts. </a:t>
            </a:r>
          </a:p>
        </p:txBody>
      </p:sp>
      <p:sp>
        <p:nvSpPr>
          <p:cNvPr id="173" name="TextBox 172">
            <a:extLst>
              <a:ext uri="{FF2B5EF4-FFF2-40B4-BE49-F238E27FC236}">
                <a16:creationId xmlns:a16="http://schemas.microsoft.com/office/drawing/2014/main" id="{B55DC5DF-3E2B-744F-BFB9-0E2E00BDC42E}"/>
              </a:ext>
            </a:extLst>
          </p:cNvPr>
          <p:cNvSpPr txBox="1"/>
          <p:nvPr/>
        </p:nvSpPr>
        <p:spPr>
          <a:xfrm>
            <a:off x="6627752" y="1446620"/>
            <a:ext cx="1614398" cy="276999"/>
          </a:xfrm>
          <a:prstGeom prst="rect">
            <a:avLst/>
          </a:prstGeom>
          <a:noFill/>
        </p:spPr>
        <p:txBody>
          <a:bodyPr wrap="square" rtlCol="0">
            <a:spAutoFit/>
          </a:bodyPr>
          <a:lstStyle/>
          <a:p>
            <a:r>
              <a:rPr lang="en-US" sz="1200" b="1" dirty="0">
                <a:solidFill>
                  <a:srgbClr val="33CC33"/>
                </a:solidFill>
              </a:rPr>
              <a:t>Exercise </a:t>
            </a:r>
          </a:p>
        </p:txBody>
      </p:sp>
      <p:pic>
        <p:nvPicPr>
          <p:cNvPr id="174" name="Graphic 173" descr="Storytelling with solid fill">
            <a:extLst>
              <a:ext uri="{FF2B5EF4-FFF2-40B4-BE49-F238E27FC236}">
                <a16:creationId xmlns:a16="http://schemas.microsoft.com/office/drawing/2014/main" id="{5FD26B27-AD61-9D48-9F26-94883FC3F903}"/>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39871" y="894918"/>
            <a:ext cx="537405" cy="574477"/>
          </a:xfrm>
          <a:prstGeom prst="rect">
            <a:avLst/>
          </a:prstGeom>
        </p:spPr>
      </p:pic>
      <p:sp>
        <p:nvSpPr>
          <p:cNvPr id="176" name="TextBox 175">
            <a:extLst>
              <a:ext uri="{FF2B5EF4-FFF2-40B4-BE49-F238E27FC236}">
                <a16:creationId xmlns:a16="http://schemas.microsoft.com/office/drawing/2014/main" id="{CA2F209E-BA86-FF46-9BF5-C6C58A3AF5E1}"/>
              </a:ext>
            </a:extLst>
          </p:cNvPr>
          <p:cNvSpPr txBox="1"/>
          <p:nvPr/>
        </p:nvSpPr>
        <p:spPr>
          <a:xfrm>
            <a:off x="2268664" y="3476530"/>
            <a:ext cx="2142639" cy="600164"/>
          </a:xfrm>
          <a:prstGeom prst="rect">
            <a:avLst/>
          </a:prstGeom>
          <a:noFill/>
        </p:spPr>
        <p:txBody>
          <a:bodyPr wrap="square" rtlCol="0">
            <a:spAutoFit/>
          </a:bodyPr>
          <a:lstStyle/>
          <a:p>
            <a:r>
              <a:rPr lang="en-US" sz="1100" dirty="0"/>
              <a:t>Provides additional reading from different online sources, e.g., websites, blogs …etc.</a:t>
            </a:r>
          </a:p>
        </p:txBody>
      </p:sp>
      <p:sp>
        <p:nvSpPr>
          <p:cNvPr id="177" name="TextBox 176">
            <a:extLst>
              <a:ext uri="{FF2B5EF4-FFF2-40B4-BE49-F238E27FC236}">
                <a16:creationId xmlns:a16="http://schemas.microsoft.com/office/drawing/2014/main" id="{10E8880E-2FA4-354D-9AB5-1B963D3F340D}"/>
              </a:ext>
            </a:extLst>
          </p:cNvPr>
          <p:cNvSpPr txBox="1"/>
          <p:nvPr/>
        </p:nvSpPr>
        <p:spPr>
          <a:xfrm>
            <a:off x="2267606" y="3228932"/>
            <a:ext cx="1614397" cy="276999"/>
          </a:xfrm>
          <a:prstGeom prst="rect">
            <a:avLst/>
          </a:prstGeom>
          <a:noFill/>
        </p:spPr>
        <p:txBody>
          <a:bodyPr wrap="square" rtlCol="0">
            <a:spAutoFit/>
          </a:bodyPr>
          <a:lstStyle/>
          <a:p>
            <a:r>
              <a:rPr lang="en-US" sz="1200" b="1" dirty="0">
                <a:solidFill>
                  <a:srgbClr val="D9232D"/>
                </a:solidFill>
              </a:rPr>
              <a:t>Further Reading</a:t>
            </a:r>
          </a:p>
        </p:txBody>
      </p:sp>
      <p:pic>
        <p:nvPicPr>
          <p:cNvPr id="178" name="Graphic 177" descr="Internet with solid fill">
            <a:extLst>
              <a:ext uri="{FF2B5EF4-FFF2-40B4-BE49-F238E27FC236}">
                <a16:creationId xmlns:a16="http://schemas.microsoft.com/office/drawing/2014/main" id="{1E10803D-C2F3-4943-9848-89263813034E}"/>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313169" y="2567279"/>
            <a:ext cx="635423" cy="635423"/>
          </a:xfrm>
          <a:prstGeom prst="rect">
            <a:avLst/>
          </a:prstGeom>
        </p:spPr>
      </p:pic>
      <p:sp>
        <p:nvSpPr>
          <p:cNvPr id="179" name="TextBox 178">
            <a:extLst>
              <a:ext uri="{FF2B5EF4-FFF2-40B4-BE49-F238E27FC236}">
                <a16:creationId xmlns:a16="http://schemas.microsoft.com/office/drawing/2014/main" id="{BA514E69-7F68-384C-AD6D-2584537168ED}"/>
              </a:ext>
            </a:extLst>
          </p:cNvPr>
          <p:cNvSpPr txBox="1"/>
          <p:nvPr/>
        </p:nvSpPr>
        <p:spPr>
          <a:xfrm>
            <a:off x="4463216" y="3473107"/>
            <a:ext cx="1907862" cy="600164"/>
          </a:xfrm>
          <a:prstGeom prst="rect">
            <a:avLst/>
          </a:prstGeom>
          <a:noFill/>
        </p:spPr>
        <p:txBody>
          <a:bodyPr wrap="square" rtlCol="0">
            <a:spAutoFit/>
          </a:bodyPr>
          <a:lstStyle/>
          <a:p>
            <a:r>
              <a:rPr lang="en-US" sz="1100" dirty="0"/>
              <a:t>Provides previously mentioned points and/or tips to help you connect the dots.</a:t>
            </a:r>
          </a:p>
        </p:txBody>
      </p:sp>
      <p:sp>
        <p:nvSpPr>
          <p:cNvPr id="180" name="TextBox 179">
            <a:extLst>
              <a:ext uri="{FF2B5EF4-FFF2-40B4-BE49-F238E27FC236}">
                <a16:creationId xmlns:a16="http://schemas.microsoft.com/office/drawing/2014/main" id="{CFB29337-724A-9942-A331-FB272D70B90F}"/>
              </a:ext>
            </a:extLst>
          </p:cNvPr>
          <p:cNvSpPr txBox="1"/>
          <p:nvPr/>
        </p:nvSpPr>
        <p:spPr>
          <a:xfrm>
            <a:off x="4473579" y="3195524"/>
            <a:ext cx="1614399" cy="276999"/>
          </a:xfrm>
          <a:prstGeom prst="rect">
            <a:avLst/>
          </a:prstGeom>
          <a:noFill/>
        </p:spPr>
        <p:txBody>
          <a:bodyPr wrap="square" rtlCol="0">
            <a:spAutoFit/>
          </a:bodyPr>
          <a:lstStyle/>
          <a:p>
            <a:r>
              <a:rPr lang="en-US" sz="1200" b="1" dirty="0">
                <a:solidFill>
                  <a:srgbClr val="D9232D"/>
                </a:solidFill>
              </a:rPr>
              <a:t>Remember</a:t>
            </a:r>
          </a:p>
        </p:txBody>
      </p:sp>
      <p:pic>
        <p:nvPicPr>
          <p:cNvPr id="181" name="Graphic 180" descr="Alarm clock with solid fill">
            <a:extLst>
              <a:ext uri="{FF2B5EF4-FFF2-40B4-BE49-F238E27FC236}">
                <a16:creationId xmlns:a16="http://schemas.microsoft.com/office/drawing/2014/main" id="{0D34212A-8B05-4345-9A7B-797B2514A671}"/>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456760" y="2639473"/>
            <a:ext cx="552655" cy="552655"/>
          </a:xfrm>
          <a:prstGeom prst="rect">
            <a:avLst/>
          </a:prstGeom>
        </p:spPr>
      </p:pic>
      <p:sp>
        <p:nvSpPr>
          <p:cNvPr id="185" name="TextBox 184">
            <a:extLst>
              <a:ext uri="{FF2B5EF4-FFF2-40B4-BE49-F238E27FC236}">
                <a16:creationId xmlns:a16="http://schemas.microsoft.com/office/drawing/2014/main" id="{3596F730-EE9A-4242-8B1C-98D54F6EB884}"/>
              </a:ext>
            </a:extLst>
          </p:cNvPr>
          <p:cNvSpPr txBox="1"/>
          <p:nvPr/>
        </p:nvSpPr>
        <p:spPr>
          <a:xfrm>
            <a:off x="6720149" y="3303153"/>
            <a:ext cx="1767627" cy="769441"/>
          </a:xfrm>
          <a:prstGeom prst="rect">
            <a:avLst/>
          </a:prstGeom>
          <a:noFill/>
        </p:spPr>
        <p:txBody>
          <a:bodyPr wrap="square" rtlCol="0">
            <a:spAutoFit/>
          </a:bodyPr>
          <a:lstStyle/>
          <a:p>
            <a:r>
              <a:rPr lang="en-US" sz="1100" dirty="0"/>
              <a:t>Provides reflective questions to help you process presented concepts.</a:t>
            </a:r>
          </a:p>
        </p:txBody>
      </p:sp>
      <p:sp>
        <p:nvSpPr>
          <p:cNvPr id="186" name="TextBox 185">
            <a:extLst>
              <a:ext uri="{FF2B5EF4-FFF2-40B4-BE49-F238E27FC236}">
                <a16:creationId xmlns:a16="http://schemas.microsoft.com/office/drawing/2014/main" id="{80BEA514-1840-F242-96AA-05C0578DE8B1}"/>
              </a:ext>
            </a:extLst>
          </p:cNvPr>
          <p:cNvSpPr txBox="1"/>
          <p:nvPr/>
        </p:nvSpPr>
        <p:spPr>
          <a:xfrm>
            <a:off x="6708747" y="3062844"/>
            <a:ext cx="1614398" cy="276999"/>
          </a:xfrm>
          <a:prstGeom prst="rect">
            <a:avLst/>
          </a:prstGeom>
          <a:noFill/>
        </p:spPr>
        <p:txBody>
          <a:bodyPr wrap="square" rtlCol="0">
            <a:spAutoFit/>
          </a:bodyPr>
          <a:lstStyle/>
          <a:p>
            <a:r>
              <a:rPr lang="en-US" sz="1200" b="1" dirty="0">
                <a:solidFill>
                  <a:srgbClr val="D9232D"/>
                </a:solidFill>
              </a:rPr>
              <a:t>Question</a:t>
            </a:r>
          </a:p>
        </p:txBody>
      </p:sp>
      <p:pic>
        <p:nvPicPr>
          <p:cNvPr id="187" name="Graphic 186" descr="Badge Question Mark with solid fill">
            <a:extLst>
              <a:ext uri="{FF2B5EF4-FFF2-40B4-BE49-F238E27FC236}">
                <a16:creationId xmlns:a16="http://schemas.microsoft.com/office/drawing/2014/main" id="{A2596885-1FEC-CA49-96DA-D9E8E43D3AAC}"/>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638268" y="2624528"/>
            <a:ext cx="482568" cy="482568"/>
          </a:xfrm>
          <a:prstGeom prst="rect">
            <a:avLst/>
          </a:prstGeom>
        </p:spPr>
      </p:pic>
      <p:sp>
        <p:nvSpPr>
          <p:cNvPr id="191" name="Rounded Rectangle 190">
            <a:extLst>
              <a:ext uri="{FF2B5EF4-FFF2-40B4-BE49-F238E27FC236}">
                <a16:creationId xmlns:a16="http://schemas.microsoft.com/office/drawing/2014/main" id="{070DE8B4-34DB-F74A-AD69-1BD7977E0E00}"/>
              </a:ext>
            </a:extLst>
          </p:cNvPr>
          <p:cNvSpPr/>
          <p:nvPr/>
        </p:nvSpPr>
        <p:spPr>
          <a:xfrm>
            <a:off x="8791780" y="812357"/>
            <a:ext cx="2049869" cy="3360101"/>
          </a:xfrm>
          <a:prstGeom prst="roundRect">
            <a:avLst/>
          </a:prstGeom>
          <a:solidFill>
            <a:srgbClr val="EDEBDF"/>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3139F7A-B404-CD43-9588-CA8FA1DE4558}"/>
              </a:ext>
            </a:extLst>
          </p:cNvPr>
          <p:cNvSpPr/>
          <p:nvPr/>
        </p:nvSpPr>
        <p:spPr>
          <a:xfrm>
            <a:off x="2694800" y="4461757"/>
            <a:ext cx="3535513" cy="677108"/>
          </a:xfrm>
          <a:prstGeom prst="rect">
            <a:avLst/>
          </a:prstGeom>
        </p:spPr>
        <p:txBody>
          <a:bodyPr wrap="square">
            <a:spAutoFit/>
          </a:bodyPr>
          <a:lstStyle/>
          <a:p>
            <a:r>
              <a:rPr lang="en-US" sz="1600" b="1" dirty="0">
                <a:solidFill>
                  <a:srgbClr val="33CC33"/>
                </a:solidFill>
              </a:rPr>
              <a:t>Our Example:</a:t>
            </a:r>
          </a:p>
          <a:p>
            <a:r>
              <a:rPr lang="en-US" sz="1100" dirty="0"/>
              <a:t>These examples are a reference point to help you get started with the exercises.</a:t>
            </a:r>
            <a:endParaRPr lang="en-US" sz="1100" b="1" dirty="0">
              <a:solidFill>
                <a:srgbClr val="33CC33"/>
              </a:solidFill>
            </a:endParaRPr>
          </a:p>
        </p:txBody>
      </p:sp>
      <p:sp>
        <p:nvSpPr>
          <p:cNvPr id="194" name="TextBox 193">
            <a:extLst>
              <a:ext uri="{FF2B5EF4-FFF2-40B4-BE49-F238E27FC236}">
                <a16:creationId xmlns:a16="http://schemas.microsoft.com/office/drawing/2014/main" id="{3D9E248E-42BA-ED41-8329-A87B2447BBA9}"/>
              </a:ext>
            </a:extLst>
          </p:cNvPr>
          <p:cNvSpPr txBox="1"/>
          <p:nvPr/>
        </p:nvSpPr>
        <p:spPr>
          <a:xfrm>
            <a:off x="8969121" y="1888622"/>
            <a:ext cx="1762924" cy="1785104"/>
          </a:xfrm>
          <a:prstGeom prst="rect">
            <a:avLst/>
          </a:prstGeom>
          <a:noFill/>
        </p:spPr>
        <p:txBody>
          <a:bodyPr wrap="square" rtlCol="0">
            <a:spAutoFit/>
          </a:bodyPr>
          <a:lstStyle/>
          <a:p>
            <a:r>
              <a:rPr lang="en-US" sz="1100" dirty="0"/>
              <a:t>Provides specific tips for an accelerated competency development.</a:t>
            </a:r>
          </a:p>
          <a:p>
            <a:endParaRPr lang="en-US" sz="1100" dirty="0"/>
          </a:p>
          <a:p>
            <a:r>
              <a:rPr lang="en-US" sz="1100" b="1" dirty="0">
                <a:solidFill>
                  <a:srgbClr val="C43E38"/>
                </a:solidFill>
              </a:rPr>
              <a:t>Advanced Tips </a:t>
            </a:r>
            <a:r>
              <a:rPr lang="en-US" sz="1100" dirty="0"/>
              <a:t>are for experienced educators.  If you are a parent or new to teaching, you can skip these tips and go back to them later.</a:t>
            </a:r>
          </a:p>
        </p:txBody>
      </p:sp>
      <p:sp>
        <p:nvSpPr>
          <p:cNvPr id="195" name="TextBox 194">
            <a:extLst>
              <a:ext uri="{FF2B5EF4-FFF2-40B4-BE49-F238E27FC236}">
                <a16:creationId xmlns:a16="http://schemas.microsoft.com/office/drawing/2014/main" id="{7AF811EE-CF22-264E-943E-5398652FF161}"/>
              </a:ext>
            </a:extLst>
          </p:cNvPr>
          <p:cNvSpPr txBox="1"/>
          <p:nvPr/>
        </p:nvSpPr>
        <p:spPr>
          <a:xfrm>
            <a:off x="8977734" y="1628563"/>
            <a:ext cx="1947178" cy="276999"/>
          </a:xfrm>
          <a:prstGeom prst="rect">
            <a:avLst/>
          </a:prstGeom>
          <a:noFill/>
        </p:spPr>
        <p:txBody>
          <a:bodyPr wrap="square" rtlCol="0">
            <a:spAutoFit/>
          </a:bodyPr>
          <a:lstStyle/>
          <a:p>
            <a:r>
              <a:rPr lang="en-US" sz="1200" b="1" dirty="0">
                <a:solidFill>
                  <a:srgbClr val="D9232D"/>
                </a:solidFill>
              </a:rPr>
              <a:t>Tip</a:t>
            </a:r>
          </a:p>
        </p:txBody>
      </p:sp>
      <p:pic>
        <p:nvPicPr>
          <p:cNvPr id="196" name="Graphic 195" descr="Lightbulb with solid fill">
            <a:extLst>
              <a:ext uri="{FF2B5EF4-FFF2-40B4-BE49-F238E27FC236}">
                <a16:creationId xmlns:a16="http://schemas.microsoft.com/office/drawing/2014/main" id="{8A75A81F-2EC8-3241-9BDD-3FAF15F49757}"/>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21344742">
            <a:off x="8829529" y="909902"/>
            <a:ext cx="666786" cy="666786"/>
          </a:xfrm>
          <a:prstGeom prst="rect">
            <a:avLst/>
          </a:prstGeom>
        </p:spPr>
      </p:pic>
      <p:pic>
        <p:nvPicPr>
          <p:cNvPr id="197" name="Graphic 196" descr="Artificial Intelligence with solid fill">
            <a:extLst>
              <a:ext uri="{FF2B5EF4-FFF2-40B4-BE49-F238E27FC236}">
                <a16:creationId xmlns:a16="http://schemas.microsoft.com/office/drawing/2014/main" id="{7B68CE59-31FF-954D-A0B2-883704A5C8C1}"/>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flipH="1">
            <a:off x="2188866" y="4497903"/>
            <a:ext cx="606871" cy="606871"/>
          </a:xfrm>
          <a:prstGeom prst="rect">
            <a:avLst/>
          </a:prstGeom>
        </p:spPr>
      </p:pic>
      <p:grpSp>
        <p:nvGrpSpPr>
          <p:cNvPr id="14" name="Group 13">
            <a:extLst>
              <a:ext uri="{FF2B5EF4-FFF2-40B4-BE49-F238E27FC236}">
                <a16:creationId xmlns:a16="http://schemas.microsoft.com/office/drawing/2014/main" id="{2814B1F1-2A03-5A49-9B85-EAB172E5328C}"/>
              </a:ext>
            </a:extLst>
          </p:cNvPr>
          <p:cNvGrpSpPr/>
          <p:nvPr/>
        </p:nvGrpSpPr>
        <p:grpSpPr>
          <a:xfrm>
            <a:off x="11174497" y="4214795"/>
            <a:ext cx="515830" cy="1171032"/>
            <a:chOff x="6647130" y="4342312"/>
            <a:chExt cx="520148" cy="1180835"/>
          </a:xfrm>
        </p:grpSpPr>
        <p:pic>
          <p:nvPicPr>
            <p:cNvPr id="198" name="Picture 197">
              <a:extLst>
                <a:ext uri="{FF2B5EF4-FFF2-40B4-BE49-F238E27FC236}">
                  <a16:creationId xmlns:a16="http://schemas.microsoft.com/office/drawing/2014/main" id="{D76ADC20-A141-C642-A490-8C8FF84B6BB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193728">
              <a:off x="6647130" y="4342312"/>
              <a:ext cx="344167" cy="1175649"/>
            </a:xfrm>
            <a:prstGeom prst="rect">
              <a:avLst/>
            </a:prstGeom>
          </p:spPr>
        </p:pic>
        <p:pic>
          <p:nvPicPr>
            <p:cNvPr id="199" name="Picture 198" descr="A picture containing light&#10;&#10;Description automatically generated">
              <a:extLst>
                <a:ext uri="{FF2B5EF4-FFF2-40B4-BE49-F238E27FC236}">
                  <a16:creationId xmlns:a16="http://schemas.microsoft.com/office/drawing/2014/main" id="{2B204732-CEC7-C64B-B5ED-3A45E0027DE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193728">
              <a:off x="6862706" y="4408412"/>
              <a:ext cx="304572" cy="1114735"/>
            </a:xfrm>
            <a:prstGeom prst="rect">
              <a:avLst/>
            </a:prstGeom>
          </p:spPr>
        </p:pic>
      </p:grpSp>
      <p:sp>
        <p:nvSpPr>
          <p:cNvPr id="200" name="TextBox 199">
            <a:extLst>
              <a:ext uri="{FF2B5EF4-FFF2-40B4-BE49-F238E27FC236}">
                <a16:creationId xmlns:a16="http://schemas.microsoft.com/office/drawing/2014/main" id="{14A0A50F-53D2-FC42-8E53-3BB3FEBBD0BD}"/>
              </a:ext>
            </a:extLst>
          </p:cNvPr>
          <p:cNvSpPr txBox="1"/>
          <p:nvPr/>
        </p:nvSpPr>
        <p:spPr>
          <a:xfrm>
            <a:off x="7041271" y="4388433"/>
            <a:ext cx="3883641" cy="953453"/>
          </a:xfrm>
          <a:prstGeom prst="wedgeRoundRectCallout">
            <a:avLst>
              <a:gd name="adj1" fmla="val 55032"/>
              <a:gd name="adj2" fmla="val -35617"/>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dirty="0"/>
              <a:t>These characters are educators who will guide you through this toolkit by sharing their own experiences. </a:t>
            </a:r>
          </a:p>
          <a:p>
            <a:endParaRPr lang="en-US" sz="600" dirty="0"/>
          </a:p>
          <a:p>
            <a:r>
              <a:rPr lang="en-US" sz="1100" dirty="0"/>
              <a:t>Their experiences will help you to apply your newly acquired knowledge.</a:t>
            </a:r>
          </a:p>
        </p:txBody>
      </p:sp>
      <p:sp>
        <p:nvSpPr>
          <p:cNvPr id="15" name="Rounded Rectangle 14">
            <a:extLst>
              <a:ext uri="{FF2B5EF4-FFF2-40B4-BE49-F238E27FC236}">
                <a16:creationId xmlns:a16="http://schemas.microsoft.com/office/drawing/2014/main" id="{20B9A893-0D10-124F-9720-606FA7650003}"/>
              </a:ext>
            </a:extLst>
          </p:cNvPr>
          <p:cNvSpPr/>
          <p:nvPr/>
        </p:nvSpPr>
        <p:spPr>
          <a:xfrm>
            <a:off x="2207537" y="4384089"/>
            <a:ext cx="4178145" cy="852358"/>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Rounded Rectangle 200">
            <a:extLst>
              <a:ext uri="{FF2B5EF4-FFF2-40B4-BE49-F238E27FC236}">
                <a16:creationId xmlns:a16="http://schemas.microsoft.com/office/drawing/2014/main" id="{6B260661-8B3B-3D42-B282-C7A8498A5BFC}"/>
              </a:ext>
            </a:extLst>
          </p:cNvPr>
          <p:cNvSpPr/>
          <p:nvPr/>
        </p:nvSpPr>
        <p:spPr>
          <a:xfrm>
            <a:off x="7041271" y="7055364"/>
            <a:ext cx="3883641" cy="1327168"/>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Rounded Rectangle 202">
            <a:extLst>
              <a:ext uri="{FF2B5EF4-FFF2-40B4-BE49-F238E27FC236}">
                <a16:creationId xmlns:a16="http://schemas.microsoft.com/office/drawing/2014/main" id="{171DE470-A4E5-974E-BB32-3F46F1628EEB}"/>
              </a:ext>
            </a:extLst>
          </p:cNvPr>
          <p:cNvSpPr/>
          <p:nvPr/>
        </p:nvSpPr>
        <p:spPr>
          <a:xfrm>
            <a:off x="7041271" y="8633294"/>
            <a:ext cx="3883641" cy="1327168"/>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 name="Graphic 204" descr="Pin with solid fill">
            <a:extLst>
              <a:ext uri="{FF2B5EF4-FFF2-40B4-BE49-F238E27FC236}">
                <a16:creationId xmlns:a16="http://schemas.microsoft.com/office/drawing/2014/main" id="{95D4EA37-1C8A-3642-BD43-94DC1EC649C4}"/>
              </a:ext>
            </a:extLst>
          </p:cNvPr>
          <p:cNvPicPr>
            <a:picLocks noChangeAspect="1"/>
          </p:cNvPicPr>
          <p:nvPr/>
        </p:nvPicPr>
        <p:blipFill>
          <a:blip r:embed="rId26" cstate="hq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2278649" y="505247"/>
            <a:ext cx="731450" cy="731450"/>
          </a:xfrm>
          <a:prstGeom prst="rect">
            <a:avLst/>
          </a:prstGeom>
        </p:spPr>
      </p:pic>
      <p:pic>
        <p:nvPicPr>
          <p:cNvPr id="206" name="Graphic 205" descr="Pencil with solid fill">
            <a:extLst>
              <a:ext uri="{FF2B5EF4-FFF2-40B4-BE49-F238E27FC236}">
                <a16:creationId xmlns:a16="http://schemas.microsoft.com/office/drawing/2014/main" id="{4A331D2C-746C-B546-A379-3871324CB9DB}"/>
              </a:ext>
            </a:extLst>
          </p:cNvPr>
          <p:cNvPicPr>
            <a:picLocks noChangeAspect="1"/>
          </p:cNvPicPr>
          <p:nvPr/>
        </p:nvPicPr>
        <p:blipFill>
          <a:blip r:embed="rId28" cstate="hq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760015" y="910356"/>
            <a:ext cx="512236" cy="512236"/>
          </a:xfrm>
          <a:prstGeom prst="rect">
            <a:avLst/>
          </a:prstGeom>
        </p:spPr>
      </p:pic>
      <p:sp>
        <p:nvSpPr>
          <p:cNvPr id="77" name="Slide Number Placeholder 1">
            <a:extLst>
              <a:ext uri="{FF2B5EF4-FFF2-40B4-BE49-F238E27FC236}">
                <a16:creationId xmlns:a16="http://schemas.microsoft.com/office/drawing/2014/main" id="{B90DFA61-D009-4B27-B553-E01B90BAC4FC}"/>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6</a:t>
            </a:fld>
            <a:endParaRPr lang="en-US" dirty="0"/>
          </a:p>
        </p:txBody>
      </p:sp>
      <p:grpSp>
        <p:nvGrpSpPr>
          <p:cNvPr id="87" name="Group 86">
            <a:extLst>
              <a:ext uri="{FF2B5EF4-FFF2-40B4-BE49-F238E27FC236}">
                <a16:creationId xmlns:a16="http://schemas.microsoft.com/office/drawing/2014/main" id="{D9368CEC-E662-4547-BD25-5B703E0A3629}"/>
              </a:ext>
            </a:extLst>
          </p:cNvPr>
          <p:cNvGrpSpPr/>
          <p:nvPr/>
        </p:nvGrpSpPr>
        <p:grpSpPr>
          <a:xfrm>
            <a:off x="11031773" y="9059961"/>
            <a:ext cx="2718694" cy="914400"/>
            <a:chOff x="10997888" y="4403998"/>
            <a:chExt cx="2718694" cy="914400"/>
          </a:xfrm>
        </p:grpSpPr>
        <p:pic>
          <p:nvPicPr>
            <p:cNvPr id="88" name="Graphic 87" descr="Thumbs up sign with solid fill">
              <a:extLst>
                <a:ext uri="{FF2B5EF4-FFF2-40B4-BE49-F238E27FC236}">
                  <a16:creationId xmlns:a16="http://schemas.microsoft.com/office/drawing/2014/main" id="{F7620126-DAF5-494A-A9FA-C0C14103485C}"/>
                </a:ext>
              </a:extLst>
            </p:cNvPr>
            <p:cNvPicPr>
              <a:picLocks noChangeAspect="1"/>
            </p:cNvPicPr>
            <p:nvPr/>
          </p:nvPicPr>
          <p:blipFill>
            <a:blip r:embed="rId30" cstate="hq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flipH="1">
              <a:off x="10997888" y="4403998"/>
              <a:ext cx="914400" cy="914400"/>
            </a:xfrm>
            <a:prstGeom prst="rect">
              <a:avLst/>
            </a:prstGeom>
          </p:spPr>
        </p:pic>
        <p:sp>
          <p:nvSpPr>
            <p:cNvPr id="89" name="Rectangle 88">
              <a:extLst>
                <a:ext uri="{FF2B5EF4-FFF2-40B4-BE49-F238E27FC236}">
                  <a16:creationId xmlns:a16="http://schemas.microsoft.com/office/drawing/2014/main" id="{10A0F28B-5666-43C8-A1E3-9EFE07214AC8}"/>
                </a:ext>
              </a:extLst>
            </p:cNvPr>
            <p:cNvSpPr/>
            <p:nvPr/>
          </p:nvSpPr>
          <p:spPr>
            <a:xfrm>
              <a:off x="11759241" y="4716081"/>
              <a:ext cx="1957341" cy="510978"/>
            </a:xfrm>
            <a:prstGeom prst="rect">
              <a:avLst/>
            </a:prstGeom>
            <a:solidFill>
              <a:srgbClr val="E5283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Let’s Start!</a:t>
              </a:r>
            </a:p>
          </p:txBody>
        </p:sp>
      </p:grpSp>
      <p:sp>
        <p:nvSpPr>
          <p:cNvPr id="76" name="TextBox 75">
            <a:extLst>
              <a:ext uri="{FF2B5EF4-FFF2-40B4-BE49-F238E27FC236}">
                <a16:creationId xmlns:a16="http://schemas.microsoft.com/office/drawing/2014/main" id="{9CF8E6D3-EA26-41D2-8CAA-438E01831EC1}"/>
              </a:ext>
            </a:extLst>
          </p:cNvPr>
          <p:cNvSpPr txBox="1"/>
          <p:nvPr/>
        </p:nvSpPr>
        <p:spPr>
          <a:xfrm>
            <a:off x="2315661" y="1867811"/>
            <a:ext cx="1926390" cy="430887"/>
          </a:xfrm>
          <a:prstGeom prst="rect">
            <a:avLst/>
          </a:prstGeom>
          <a:noFill/>
        </p:spPr>
        <p:txBody>
          <a:bodyPr wrap="square" rtlCol="0">
            <a:spAutoFit/>
          </a:bodyPr>
          <a:lstStyle/>
          <a:p>
            <a:r>
              <a:rPr lang="en-US" sz="1100" dirty="0"/>
              <a:t>Provides tips that are related to benefiting from this toolkit.</a:t>
            </a:r>
          </a:p>
        </p:txBody>
      </p:sp>
      <p:sp>
        <p:nvSpPr>
          <p:cNvPr id="80" name="TextBox 79">
            <a:extLst>
              <a:ext uri="{FF2B5EF4-FFF2-40B4-BE49-F238E27FC236}">
                <a16:creationId xmlns:a16="http://schemas.microsoft.com/office/drawing/2014/main" id="{3AA95535-B683-449C-83C7-E3C84A07EDF3}"/>
              </a:ext>
            </a:extLst>
          </p:cNvPr>
          <p:cNvSpPr txBox="1"/>
          <p:nvPr/>
        </p:nvSpPr>
        <p:spPr>
          <a:xfrm>
            <a:off x="2329026" y="1570122"/>
            <a:ext cx="1614398" cy="276999"/>
          </a:xfrm>
          <a:prstGeom prst="rect">
            <a:avLst/>
          </a:prstGeom>
          <a:noFill/>
        </p:spPr>
        <p:txBody>
          <a:bodyPr wrap="square" rtlCol="0">
            <a:spAutoFit/>
          </a:bodyPr>
          <a:lstStyle/>
          <a:p>
            <a:r>
              <a:rPr lang="en-US" sz="1200" b="1" dirty="0">
                <a:solidFill>
                  <a:srgbClr val="E52831"/>
                </a:solidFill>
              </a:rPr>
              <a:t>Toolkit Tip</a:t>
            </a:r>
          </a:p>
        </p:txBody>
      </p:sp>
      <p:pic>
        <p:nvPicPr>
          <p:cNvPr id="81" name="Graphic 80" descr="Wrench with solid fill">
            <a:extLst>
              <a:ext uri="{FF2B5EF4-FFF2-40B4-BE49-F238E27FC236}">
                <a16:creationId xmlns:a16="http://schemas.microsoft.com/office/drawing/2014/main" id="{3502DD46-2BC3-41D9-A184-89639143A02B}"/>
              </a:ext>
            </a:extLst>
          </p:cNvPr>
          <p:cNvPicPr>
            <a:picLocks noChangeAspect="1"/>
          </p:cNvPicPr>
          <p:nvPr/>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rot="558045">
            <a:off x="2370917" y="892849"/>
            <a:ext cx="529302" cy="529302"/>
          </a:xfrm>
          <a:prstGeom prst="rect">
            <a:avLst/>
          </a:prstGeom>
        </p:spPr>
      </p:pic>
      <p:sp>
        <p:nvSpPr>
          <p:cNvPr id="82" name="Rectangle 81">
            <a:extLst>
              <a:ext uri="{FF2B5EF4-FFF2-40B4-BE49-F238E27FC236}">
                <a16:creationId xmlns:a16="http://schemas.microsoft.com/office/drawing/2014/main" id="{90D34FB0-2F92-407A-AF36-B1241AC74E3F}"/>
              </a:ext>
            </a:extLst>
          </p:cNvPr>
          <p:cNvSpPr/>
          <p:nvPr/>
        </p:nvSpPr>
        <p:spPr>
          <a:xfrm>
            <a:off x="11962294" y="3987670"/>
            <a:ext cx="1691885" cy="924933"/>
          </a:xfrm>
          <a:prstGeom prst="rect">
            <a:avLst/>
          </a:prstGeom>
        </p:spPr>
        <p:txBody>
          <a:bodyPr wrap="square">
            <a:spAutoFit/>
          </a:bodyPr>
          <a:lstStyle/>
          <a:p>
            <a:pPr algn="ctr">
              <a:lnSpc>
                <a:spcPct val="150000"/>
              </a:lnSpc>
            </a:pPr>
            <a:r>
              <a:rPr lang="en-US" sz="1000" b="1" dirty="0">
                <a:solidFill>
                  <a:srgbClr val="EA7E83"/>
                </a:solidFill>
              </a:rPr>
              <a:t>Impact/success stories: </a:t>
            </a:r>
            <a:br>
              <a:rPr lang="en-US" sz="1000" b="1" dirty="0"/>
            </a:br>
            <a:r>
              <a:rPr lang="en-US" sz="900" dirty="0"/>
              <a:t>Success stories are shared to inspire you to achieving your own success </a:t>
            </a:r>
          </a:p>
        </p:txBody>
      </p:sp>
      <p:sp>
        <p:nvSpPr>
          <p:cNvPr id="83" name="Star: 5 Points 57">
            <a:extLst>
              <a:ext uri="{FF2B5EF4-FFF2-40B4-BE49-F238E27FC236}">
                <a16:creationId xmlns:a16="http://schemas.microsoft.com/office/drawing/2014/main" id="{B9392038-1B4C-4812-91EE-C147B8C3DE2C}"/>
              </a:ext>
            </a:extLst>
          </p:cNvPr>
          <p:cNvSpPr/>
          <p:nvPr/>
        </p:nvSpPr>
        <p:spPr>
          <a:xfrm>
            <a:off x="12366354" y="3188813"/>
            <a:ext cx="734484" cy="693656"/>
          </a:xfrm>
          <a:prstGeom prst="star5">
            <a:avLst/>
          </a:prstGeom>
          <a:solidFill>
            <a:srgbClr val="EA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68770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48A1F981-D8DB-4840-B3A6-167EDE47B3E8}"/>
              </a:ext>
            </a:extLst>
          </p:cNvPr>
          <p:cNvSpPr txBox="1">
            <a:spLocks/>
          </p:cNvSpPr>
          <p:nvPr/>
        </p:nvSpPr>
        <p:spPr>
          <a:xfrm>
            <a:off x="2025479" y="227987"/>
            <a:ext cx="10515600"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chemeClr val="tx1">
                    <a:lumMod val="75000"/>
                    <a:lumOff val="25000"/>
                  </a:schemeClr>
                </a:solidFill>
                <a:latin typeface="+mn-lt"/>
              </a:rPr>
              <a:t>B.2. Activities’ Strategies &amp; Instructions (4/4)</a:t>
            </a:r>
          </a:p>
        </p:txBody>
      </p:sp>
      <p:sp>
        <p:nvSpPr>
          <p:cNvPr id="16" name="Rectangle 15">
            <a:extLst>
              <a:ext uri="{FF2B5EF4-FFF2-40B4-BE49-F238E27FC236}">
                <a16:creationId xmlns:a16="http://schemas.microsoft.com/office/drawing/2014/main" id="{9B5C1A7D-0DDE-B84A-9E23-C124443D7CC2}"/>
              </a:ext>
            </a:extLst>
          </p:cNvPr>
          <p:cNvSpPr/>
          <p:nvPr/>
        </p:nvSpPr>
        <p:spPr>
          <a:xfrm>
            <a:off x="-5403"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B – Educators’ General Tools</a:t>
            </a:r>
          </a:p>
        </p:txBody>
      </p:sp>
      <p:sp>
        <p:nvSpPr>
          <p:cNvPr id="17" name="TextBox 16">
            <a:extLst>
              <a:ext uri="{FF2B5EF4-FFF2-40B4-BE49-F238E27FC236}">
                <a16:creationId xmlns:a16="http://schemas.microsoft.com/office/drawing/2014/main" id="{05BD3C89-3A38-4446-9EE2-8B5F1F2B339F}"/>
              </a:ext>
            </a:extLst>
          </p:cNvPr>
          <p:cNvSpPr txBox="1"/>
          <p:nvPr/>
        </p:nvSpPr>
        <p:spPr>
          <a:xfrm>
            <a:off x="12329698" y="9499937"/>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B</a:t>
            </a:r>
          </a:p>
        </p:txBody>
      </p:sp>
      <p:sp>
        <p:nvSpPr>
          <p:cNvPr id="8" name="TextBox 7">
            <a:extLst>
              <a:ext uri="{FF2B5EF4-FFF2-40B4-BE49-F238E27FC236}">
                <a16:creationId xmlns:a16="http://schemas.microsoft.com/office/drawing/2014/main" id="{18E1D966-2032-4D19-A75D-49B9E9A22F99}"/>
              </a:ext>
            </a:extLst>
          </p:cNvPr>
          <p:cNvSpPr txBox="1"/>
          <p:nvPr/>
        </p:nvSpPr>
        <p:spPr>
          <a:xfrm>
            <a:off x="12329698" y="9499937"/>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B</a:t>
            </a:r>
          </a:p>
        </p:txBody>
      </p:sp>
      <p:sp>
        <p:nvSpPr>
          <p:cNvPr id="10" name="TextBox 9">
            <a:extLst>
              <a:ext uri="{FF2B5EF4-FFF2-40B4-BE49-F238E27FC236}">
                <a16:creationId xmlns:a16="http://schemas.microsoft.com/office/drawing/2014/main" id="{07740CE0-ABB1-40E4-9A0E-D5FF74DC900A}"/>
              </a:ext>
            </a:extLst>
          </p:cNvPr>
          <p:cNvSpPr txBox="1"/>
          <p:nvPr/>
        </p:nvSpPr>
        <p:spPr>
          <a:xfrm>
            <a:off x="12329698" y="9499937"/>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B</a:t>
            </a:r>
          </a:p>
        </p:txBody>
      </p:sp>
      <p:sp>
        <p:nvSpPr>
          <p:cNvPr id="11" name="Slide Number Placeholder 1">
            <a:extLst>
              <a:ext uri="{FF2B5EF4-FFF2-40B4-BE49-F238E27FC236}">
                <a16:creationId xmlns:a16="http://schemas.microsoft.com/office/drawing/2014/main" id="{262FF9A1-3CCE-4E63-A176-D4BAF228BF23}"/>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60</a:t>
            </a:fld>
            <a:endParaRPr lang="en-US" dirty="0"/>
          </a:p>
        </p:txBody>
      </p:sp>
      <p:graphicFrame>
        <p:nvGraphicFramePr>
          <p:cNvPr id="12" name="Table 4">
            <a:extLst>
              <a:ext uri="{FF2B5EF4-FFF2-40B4-BE49-F238E27FC236}">
                <a16:creationId xmlns:a16="http://schemas.microsoft.com/office/drawing/2014/main" id="{7273D178-B6D6-2543-85DF-04403C746FFB}"/>
              </a:ext>
            </a:extLst>
          </p:cNvPr>
          <p:cNvGraphicFramePr>
            <a:graphicFrameLocks noGrp="1"/>
          </p:cNvGraphicFramePr>
          <p:nvPr>
            <p:extLst>
              <p:ext uri="{D42A27DB-BD31-4B8C-83A1-F6EECF244321}">
                <p14:modId xmlns:p14="http://schemas.microsoft.com/office/powerpoint/2010/main" val="547704179"/>
              </p:ext>
            </p:extLst>
          </p:nvPr>
        </p:nvGraphicFramePr>
        <p:xfrm>
          <a:off x="2032297" y="4118127"/>
          <a:ext cx="11466616" cy="5580798"/>
        </p:xfrm>
        <a:graphic>
          <a:graphicData uri="http://schemas.openxmlformats.org/drawingml/2006/table">
            <a:tbl>
              <a:tblPr firstRow="1" bandRow="1">
                <a:tableStyleId>{5DA37D80-6434-44D0-A028-1B22A696006F}</a:tableStyleId>
              </a:tblPr>
              <a:tblGrid>
                <a:gridCol w="3156075">
                  <a:extLst>
                    <a:ext uri="{9D8B030D-6E8A-4147-A177-3AD203B41FA5}">
                      <a16:colId xmlns:a16="http://schemas.microsoft.com/office/drawing/2014/main" val="3069838813"/>
                    </a:ext>
                  </a:extLst>
                </a:gridCol>
                <a:gridCol w="3997978">
                  <a:extLst>
                    <a:ext uri="{9D8B030D-6E8A-4147-A177-3AD203B41FA5}">
                      <a16:colId xmlns:a16="http://schemas.microsoft.com/office/drawing/2014/main" val="909755449"/>
                    </a:ext>
                  </a:extLst>
                </a:gridCol>
                <a:gridCol w="4312563">
                  <a:extLst>
                    <a:ext uri="{9D8B030D-6E8A-4147-A177-3AD203B41FA5}">
                      <a16:colId xmlns:a16="http://schemas.microsoft.com/office/drawing/2014/main" val="2187114564"/>
                    </a:ext>
                  </a:extLst>
                </a:gridCol>
              </a:tblGrid>
              <a:tr h="316437">
                <a:tc>
                  <a:txBody>
                    <a:bodyPr/>
                    <a:lstStyle/>
                    <a:p>
                      <a:r>
                        <a:rPr lang="en-US" sz="1100" dirty="0">
                          <a:solidFill>
                            <a:schemeClr val="accent2">
                              <a:lumMod val="75000"/>
                            </a:schemeClr>
                          </a:solidFill>
                        </a:rPr>
                        <a:t>Behavior Profile Name</a:t>
                      </a:r>
                      <a:endParaRPr lang="x-none" sz="1100" dirty="0">
                        <a:solidFill>
                          <a:schemeClr val="accent2">
                            <a:lumMod val="75000"/>
                          </a:schemeClr>
                        </a:solidFill>
                      </a:endParaRPr>
                    </a:p>
                  </a:txBody>
                  <a:tcPr marL="82431" marR="82431" marT="41215" marB="41215"/>
                </a:tc>
                <a:tc>
                  <a:txBody>
                    <a:bodyPr/>
                    <a:lstStyle/>
                    <a:p>
                      <a:r>
                        <a:rPr lang="en-US" sz="1100" dirty="0">
                          <a:solidFill>
                            <a:schemeClr val="accent2">
                              <a:lumMod val="75000"/>
                            </a:schemeClr>
                          </a:solidFill>
                        </a:rPr>
                        <a:t>Behavior Indications</a:t>
                      </a:r>
                      <a:endParaRPr lang="x-none" sz="1100" dirty="0">
                        <a:solidFill>
                          <a:schemeClr val="accent2">
                            <a:lumMod val="75000"/>
                          </a:schemeClr>
                        </a:solidFill>
                      </a:endParaRPr>
                    </a:p>
                  </a:txBody>
                  <a:tcPr marL="82431" marR="82431" marT="41215" marB="41215"/>
                </a:tc>
                <a:tc>
                  <a:txBody>
                    <a:bodyPr/>
                    <a:lstStyle/>
                    <a:p>
                      <a:r>
                        <a:rPr lang="en-US" sz="1100" dirty="0">
                          <a:solidFill>
                            <a:schemeClr val="accent2">
                              <a:lumMod val="75000"/>
                            </a:schemeClr>
                          </a:solidFill>
                        </a:rPr>
                        <a:t>Best Practices</a:t>
                      </a:r>
                      <a:endParaRPr lang="x-none" sz="1100" dirty="0">
                        <a:solidFill>
                          <a:schemeClr val="accent2">
                            <a:lumMod val="75000"/>
                          </a:schemeClr>
                        </a:solidFill>
                      </a:endParaRPr>
                    </a:p>
                  </a:txBody>
                  <a:tcPr marL="82431" marR="82431" marT="41215" marB="41215"/>
                </a:tc>
                <a:extLst>
                  <a:ext uri="{0D108BD9-81ED-4DB2-BD59-A6C34878D82A}">
                    <a16:rowId xmlns:a16="http://schemas.microsoft.com/office/drawing/2014/main" val="1704046546"/>
                  </a:ext>
                </a:extLst>
              </a:tr>
              <a:tr h="776709">
                <a:tc>
                  <a:txBody>
                    <a:bodyPr/>
                    <a:lstStyle/>
                    <a:p>
                      <a:r>
                        <a:rPr lang="en-US" sz="1100" dirty="0"/>
                        <a:t>Emotional problems</a:t>
                      </a:r>
                      <a:endParaRPr lang="x-none" sz="1100" dirty="0"/>
                    </a:p>
                  </a:txBody>
                  <a:tcPr marL="82431" marR="82431" marT="41215" marB="41215"/>
                </a:tc>
                <a:tc>
                  <a:txBody>
                    <a:bodyPr/>
                    <a:lstStyle/>
                    <a:p>
                      <a:pPr marL="285750" indent="-285750">
                        <a:buFont typeface="Arial" panose="020B0604020202020204" pitchFamily="34" charset="0"/>
                        <a:buChar char="•"/>
                      </a:pPr>
                      <a:r>
                        <a:rPr lang="en-US" sz="1100" dirty="0"/>
                        <a:t>Tendency for confrontations</a:t>
                      </a:r>
                    </a:p>
                    <a:p>
                      <a:pPr marL="285750" indent="-285750">
                        <a:buFont typeface="Arial" panose="020B0604020202020204" pitchFamily="34" charset="0"/>
                        <a:buChar char="•"/>
                      </a:pPr>
                      <a:r>
                        <a:rPr lang="en-US" sz="1100" dirty="0"/>
                        <a:t>Inability to suppress anger</a:t>
                      </a:r>
                    </a:p>
                    <a:p>
                      <a:pPr marL="285750" indent="-285750">
                        <a:buFont typeface="Arial" panose="020B0604020202020204" pitchFamily="34" charset="0"/>
                        <a:buChar char="•"/>
                      </a:pPr>
                      <a:r>
                        <a:rPr lang="en-US" sz="1100" dirty="0"/>
                        <a:t>Tendency for isolation</a:t>
                      </a:r>
                    </a:p>
                    <a:p>
                      <a:pPr marL="285750" indent="-285750">
                        <a:buFont typeface="Arial" panose="020B0604020202020204" pitchFamily="34" charset="0"/>
                        <a:buChar char="•"/>
                      </a:pPr>
                      <a:r>
                        <a:rPr lang="en-US" sz="1100" dirty="0"/>
                        <a:t>Difficulty managing emotions</a:t>
                      </a:r>
                      <a:endParaRPr lang="x-none" sz="1100" dirty="0"/>
                    </a:p>
                  </a:txBody>
                  <a:tcPr marL="82431" marR="82431" marT="41215" marB="41215"/>
                </a:tc>
                <a:tc>
                  <a:txBody>
                    <a:bodyPr/>
                    <a:lstStyle/>
                    <a:p>
                      <a:pPr marL="285750" indent="-285750">
                        <a:buFont typeface="Arial" panose="020B0604020202020204" pitchFamily="34" charset="0"/>
                        <a:buChar char="•"/>
                      </a:pPr>
                      <a:r>
                        <a:rPr lang="en-US" sz="1100" dirty="0"/>
                        <a:t>Be a calm and a positive role model</a:t>
                      </a:r>
                    </a:p>
                    <a:p>
                      <a:pPr marL="285750" indent="-285750">
                        <a:buFont typeface="Arial" panose="020B0604020202020204" pitchFamily="34" charset="0"/>
                        <a:buChar char="•"/>
                      </a:pPr>
                      <a:r>
                        <a:rPr lang="en-US" sz="1100" dirty="0"/>
                        <a:t>Be consistent in your expectations</a:t>
                      </a:r>
                    </a:p>
                    <a:p>
                      <a:pPr marL="285750" indent="-285750">
                        <a:buFont typeface="Arial" panose="020B0604020202020204" pitchFamily="34" charset="0"/>
                        <a:buChar char="•"/>
                      </a:pPr>
                      <a:r>
                        <a:rPr lang="en-US" sz="1100" dirty="0"/>
                        <a:t>Avoid shouting</a:t>
                      </a:r>
                    </a:p>
                    <a:p>
                      <a:pPr marL="285750" indent="-285750">
                        <a:buFont typeface="Arial" panose="020B0604020202020204" pitchFamily="34" charset="0"/>
                        <a:buChar char="•"/>
                      </a:pPr>
                      <a:r>
                        <a:rPr lang="en-US" sz="1100" dirty="0"/>
                        <a:t>Praise good behavior</a:t>
                      </a:r>
                      <a:endParaRPr lang="x-none" sz="1100" dirty="0"/>
                    </a:p>
                  </a:txBody>
                  <a:tcPr marL="82431" marR="82431" marT="41215" marB="41215"/>
                </a:tc>
                <a:extLst>
                  <a:ext uri="{0D108BD9-81ED-4DB2-BD59-A6C34878D82A}">
                    <a16:rowId xmlns:a16="http://schemas.microsoft.com/office/drawing/2014/main" val="2919330002"/>
                  </a:ext>
                </a:extLst>
              </a:tr>
              <a:tr h="1121913">
                <a:tc>
                  <a:txBody>
                    <a:bodyPr/>
                    <a:lstStyle/>
                    <a:p>
                      <a:r>
                        <a:rPr lang="en-US" sz="1100" dirty="0"/>
                        <a:t>Attention deficit hyperactivity disorder (ADHD)</a:t>
                      </a:r>
                      <a:endParaRPr lang="x-none" sz="1100" dirty="0"/>
                    </a:p>
                  </a:txBody>
                  <a:tcPr marL="82431" marR="82431" marT="41215" marB="41215"/>
                </a:tc>
                <a:tc>
                  <a:txBody>
                    <a:bodyPr/>
                    <a:lstStyle/>
                    <a:p>
                      <a:pPr marL="285750" indent="-285750">
                        <a:buFont typeface="Arial" panose="020B0604020202020204" pitchFamily="34" charset="0"/>
                        <a:buChar char="•"/>
                      </a:pPr>
                      <a:r>
                        <a:rPr lang="en-US" sz="1100" dirty="0"/>
                        <a:t>Hyperactivity</a:t>
                      </a:r>
                    </a:p>
                    <a:p>
                      <a:pPr marL="285750" indent="-285750">
                        <a:buFont typeface="Arial" panose="020B0604020202020204" pitchFamily="34" charset="0"/>
                        <a:buChar char="•"/>
                      </a:pPr>
                      <a:r>
                        <a:rPr lang="en-US" sz="1100" dirty="0"/>
                        <a:t>Difficulty sitting in one place</a:t>
                      </a:r>
                    </a:p>
                    <a:p>
                      <a:pPr marL="285750" indent="-285750">
                        <a:buFont typeface="Arial" panose="020B0604020202020204" pitchFamily="34" charset="0"/>
                        <a:buChar char="•"/>
                      </a:pPr>
                      <a:r>
                        <a:rPr lang="en-US" sz="1100" dirty="0"/>
                        <a:t>Difficulty concentrating</a:t>
                      </a:r>
                    </a:p>
                    <a:p>
                      <a:pPr marL="285750" indent="-285750">
                        <a:buFont typeface="Arial" panose="020B0604020202020204" pitchFamily="34" charset="0"/>
                        <a:buChar char="•"/>
                      </a:pPr>
                      <a:r>
                        <a:rPr lang="en-US" sz="1100" dirty="0"/>
                        <a:t>Losing their belonging</a:t>
                      </a:r>
                    </a:p>
                    <a:p>
                      <a:pPr marL="285750" indent="-285750">
                        <a:buFont typeface="Arial" panose="020B0604020202020204" pitchFamily="34" charset="0"/>
                        <a:buChar char="•"/>
                      </a:pPr>
                      <a:r>
                        <a:rPr lang="en-US" sz="1100" dirty="0"/>
                        <a:t>Not being able to follow multiple instructions at the same time</a:t>
                      </a:r>
                      <a:endParaRPr lang="x-none" sz="1100" dirty="0"/>
                    </a:p>
                  </a:txBody>
                  <a:tcPr marL="82431" marR="82431" marT="41215" marB="41215"/>
                </a:tc>
                <a:tc>
                  <a:txBody>
                    <a:bodyPr/>
                    <a:lstStyle/>
                    <a:p>
                      <a:pPr marL="285750" indent="-285750">
                        <a:buFont typeface="Arial" panose="020B0604020202020204" pitchFamily="34" charset="0"/>
                        <a:buChar char="•"/>
                      </a:pPr>
                      <a:r>
                        <a:rPr lang="en-US" sz="1100" dirty="0"/>
                        <a:t>Set small goals</a:t>
                      </a:r>
                    </a:p>
                    <a:p>
                      <a:pPr marL="285750" indent="-285750">
                        <a:buFont typeface="Arial" panose="020B0604020202020204" pitchFamily="34" charset="0"/>
                        <a:buChar char="•"/>
                      </a:pPr>
                      <a:r>
                        <a:rPr lang="en-US" sz="1100" dirty="0"/>
                        <a:t>Give something to fidget with to help them to focus during class</a:t>
                      </a:r>
                    </a:p>
                    <a:p>
                      <a:pPr marL="285750" indent="-285750">
                        <a:buFont typeface="Arial" panose="020B0604020202020204" pitchFamily="34" charset="0"/>
                        <a:buChar char="•"/>
                      </a:pPr>
                      <a:r>
                        <a:rPr lang="en-US" sz="1100" dirty="0"/>
                        <a:t>Provide shorter activities </a:t>
                      </a:r>
                    </a:p>
                    <a:p>
                      <a:pPr marL="285750" indent="-285750">
                        <a:buFont typeface="Arial" panose="020B0604020202020204" pitchFamily="34" charset="0"/>
                        <a:buChar char="•"/>
                      </a:pPr>
                      <a:r>
                        <a:rPr lang="en-US" sz="1100" dirty="0"/>
                        <a:t>Provide more breaks between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Praise good behavior</a:t>
                      </a:r>
                    </a:p>
                  </a:txBody>
                  <a:tcPr marL="82431" marR="82431" marT="41215" marB="41215"/>
                </a:tc>
                <a:extLst>
                  <a:ext uri="{0D108BD9-81ED-4DB2-BD59-A6C34878D82A}">
                    <a16:rowId xmlns:a16="http://schemas.microsoft.com/office/drawing/2014/main" val="2856907568"/>
                  </a:ext>
                </a:extLst>
              </a:tr>
              <a:tr h="1294515">
                <a:tc>
                  <a:txBody>
                    <a:bodyPr/>
                    <a:lstStyle/>
                    <a:p>
                      <a:r>
                        <a:rPr lang="en-US" sz="1100" dirty="0"/>
                        <a:t>Learning problems</a:t>
                      </a:r>
                    </a:p>
                    <a:p>
                      <a:r>
                        <a:rPr lang="en-US" sz="1100" dirty="0"/>
                        <a:t>- Spelling</a:t>
                      </a:r>
                    </a:p>
                    <a:p>
                      <a:r>
                        <a:rPr lang="en-US" sz="1100" dirty="0"/>
                        <a:t>- Writing</a:t>
                      </a:r>
                    </a:p>
                    <a:p>
                      <a:r>
                        <a:rPr lang="en-US" sz="1100" dirty="0"/>
                        <a:t>- Numeracy </a:t>
                      </a:r>
                      <a:endParaRPr lang="x-none" sz="1100" dirty="0"/>
                    </a:p>
                  </a:txBody>
                  <a:tcPr marL="82431" marR="82431" marT="41215" marB="41215"/>
                </a:tc>
                <a:tc>
                  <a:txBody>
                    <a:bodyPr/>
                    <a:lstStyle/>
                    <a:p>
                      <a:pPr marL="285750" indent="-285750">
                        <a:buFont typeface="Arial" panose="020B0604020202020204" pitchFamily="34" charset="0"/>
                        <a:buChar char="•"/>
                      </a:pPr>
                      <a:r>
                        <a:rPr lang="en-US" sz="1100" dirty="0"/>
                        <a:t>Feeling frustrated</a:t>
                      </a:r>
                    </a:p>
                    <a:p>
                      <a:pPr marL="285750" indent="-285750">
                        <a:buFont typeface="Arial" panose="020B0604020202020204" pitchFamily="34" charset="0"/>
                        <a:buChar char="•"/>
                      </a:pPr>
                      <a:r>
                        <a:rPr lang="en-US" sz="1100" dirty="0"/>
                        <a:t>Showing embarrassment</a:t>
                      </a:r>
                    </a:p>
                    <a:p>
                      <a:pPr marL="285750" indent="-285750">
                        <a:buFont typeface="Arial" panose="020B0604020202020204" pitchFamily="34" charset="0"/>
                        <a:buChar char="•"/>
                      </a:pPr>
                      <a:r>
                        <a:rPr lang="en-US" sz="1100" dirty="0"/>
                        <a:t>Misbehaving during activities that they find challenging</a:t>
                      </a:r>
                      <a:endParaRPr lang="x-none" sz="1100" dirty="0"/>
                    </a:p>
                  </a:txBody>
                  <a:tcPr marL="82431" marR="82431" marT="41215" marB="41215"/>
                </a:tc>
                <a:tc>
                  <a:txBody>
                    <a:bodyPr/>
                    <a:lstStyle/>
                    <a:p>
                      <a:pPr marL="285750" indent="-285750">
                        <a:buFont typeface="Arial" panose="020B0604020202020204" pitchFamily="34" charset="0"/>
                        <a:buChar char="•"/>
                      </a:pPr>
                      <a:r>
                        <a:rPr lang="en-US" sz="1100" dirty="0"/>
                        <a:t>Consult a specialist if possible</a:t>
                      </a:r>
                    </a:p>
                    <a:p>
                      <a:pPr marL="285750" indent="-285750">
                        <a:buFont typeface="Arial" panose="020B0604020202020204" pitchFamily="34" charset="0"/>
                        <a:buChar char="•"/>
                      </a:pPr>
                      <a:r>
                        <a:rPr lang="en-US" sz="1100" dirty="0"/>
                        <a:t>Provide special activities to help them build these skills; maybe individual attention would be best suited.</a:t>
                      </a:r>
                    </a:p>
                    <a:p>
                      <a:pPr marL="285750" indent="-285750">
                        <a:buFont typeface="Arial" panose="020B0604020202020204" pitchFamily="34" charset="0"/>
                        <a:buChar char="•"/>
                      </a:pPr>
                      <a:r>
                        <a:rPr lang="en-US" sz="1100" dirty="0"/>
                        <a:t>Avoid embarrassing the student</a:t>
                      </a:r>
                    </a:p>
                    <a:p>
                      <a:pPr marL="285750" indent="-285750">
                        <a:buFont typeface="Arial" panose="020B0604020202020204" pitchFamily="34" charset="0"/>
                        <a:buChar char="•"/>
                      </a:pPr>
                      <a:r>
                        <a:rPr lang="en-US" sz="1100" dirty="0"/>
                        <a:t>Avoid drawing attention to his/her weakness</a:t>
                      </a:r>
                    </a:p>
                    <a:p>
                      <a:pPr marL="285750" indent="-285750">
                        <a:buFont typeface="Arial" panose="020B0604020202020204" pitchFamily="34" charset="0"/>
                        <a:buChar char="•"/>
                      </a:pPr>
                      <a:r>
                        <a:rPr lang="en-US" sz="1100" dirty="0"/>
                        <a:t>Highlight their strengths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Praise good behavior</a:t>
                      </a:r>
                    </a:p>
                  </a:txBody>
                  <a:tcPr marL="82431" marR="82431" marT="41215" marB="41215"/>
                </a:tc>
                <a:extLst>
                  <a:ext uri="{0D108BD9-81ED-4DB2-BD59-A6C34878D82A}">
                    <a16:rowId xmlns:a16="http://schemas.microsoft.com/office/drawing/2014/main" val="1901450785"/>
                  </a:ext>
                </a:extLst>
              </a:tr>
              <a:tr h="1121913">
                <a:tc>
                  <a:txBody>
                    <a:bodyPr/>
                    <a:lstStyle/>
                    <a:p>
                      <a:r>
                        <a:rPr lang="en-US" sz="1100" dirty="0"/>
                        <a:t>Satirical &amp; Mockery </a:t>
                      </a:r>
                      <a:endParaRPr lang="x-none" sz="1100" dirty="0"/>
                    </a:p>
                  </a:txBody>
                  <a:tcPr marL="82431" marR="82431" marT="41215" marB="41215"/>
                </a:tc>
                <a:tc>
                  <a:txBody>
                    <a:bodyPr/>
                    <a:lstStyle/>
                    <a:p>
                      <a:pPr marL="171450" indent="-171450">
                        <a:buFont typeface="Arial" panose="020B0604020202020204" pitchFamily="34" charset="0"/>
                        <a:buChar char="•"/>
                      </a:pPr>
                      <a:r>
                        <a:rPr lang="en-US" sz="1100" dirty="0"/>
                        <a:t>Using sarcasm to provoke</a:t>
                      </a:r>
                    </a:p>
                    <a:p>
                      <a:pPr marL="171450" indent="-171450">
                        <a:buFont typeface="Arial" panose="020B0604020202020204" pitchFamily="34" charset="0"/>
                        <a:buChar char="•"/>
                      </a:pPr>
                      <a:r>
                        <a:rPr lang="en-US" sz="1100" dirty="0"/>
                        <a:t>Expressing complaint with mockery</a:t>
                      </a:r>
                    </a:p>
                    <a:p>
                      <a:pPr marL="171450" indent="-171450">
                        <a:buFont typeface="Arial" panose="020B0604020202020204" pitchFamily="34" charset="0"/>
                        <a:buChar char="•"/>
                      </a:pPr>
                      <a:r>
                        <a:rPr lang="en-US" sz="1100" dirty="0"/>
                        <a:t>Getting angry when you give advise</a:t>
                      </a:r>
                      <a:endParaRPr lang="x-none" sz="1100" dirty="0"/>
                    </a:p>
                  </a:txBody>
                  <a:tcPr marL="82431" marR="82431" marT="41215" marB="41215"/>
                </a:tc>
                <a:tc>
                  <a:txBody>
                    <a:bodyPr/>
                    <a:lstStyle/>
                    <a:p>
                      <a:pPr marL="171450" indent="-171450">
                        <a:buFont typeface="Arial" panose="020B0604020202020204" pitchFamily="34" charset="0"/>
                        <a:buChar char="•"/>
                      </a:pPr>
                      <a:r>
                        <a:rPr lang="en-US" sz="1100" dirty="0"/>
                        <a:t>Ask for clarification</a:t>
                      </a:r>
                    </a:p>
                    <a:p>
                      <a:pPr marL="171450" indent="-171450">
                        <a:buFont typeface="Arial" panose="020B0604020202020204" pitchFamily="34" charset="0"/>
                        <a:buChar char="•"/>
                      </a:pPr>
                      <a:r>
                        <a:rPr lang="en-US" sz="1100" dirty="0"/>
                        <a:t>Use polite words when communicating</a:t>
                      </a:r>
                    </a:p>
                    <a:p>
                      <a:pPr marL="171450" indent="-171450">
                        <a:buFont typeface="Arial" panose="020B0604020202020204" pitchFamily="34" charset="0"/>
                        <a:buChar char="•"/>
                      </a:pPr>
                      <a:r>
                        <a:rPr lang="en-US" sz="1100" dirty="0"/>
                        <a:t>Try to change the topic</a:t>
                      </a:r>
                    </a:p>
                    <a:p>
                      <a:pPr marL="171450" indent="-171450">
                        <a:buFont typeface="Arial" panose="020B0604020202020204" pitchFamily="34" charset="0"/>
                        <a:buChar char="•"/>
                      </a:pPr>
                      <a:r>
                        <a:rPr lang="en-US" sz="1100" dirty="0"/>
                        <a:t>Assign them the responsibility to find a solution for what they have just criticized – you might be surprised!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Praise good behavior</a:t>
                      </a:r>
                    </a:p>
                  </a:txBody>
                  <a:tcPr marL="82431" marR="82431" marT="41215" marB="41215"/>
                </a:tc>
                <a:extLst>
                  <a:ext uri="{0D108BD9-81ED-4DB2-BD59-A6C34878D82A}">
                    <a16:rowId xmlns:a16="http://schemas.microsoft.com/office/drawing/2014/main" val="3862249440"/>
                  </a:ext>
                </a:extLst>
              </a:tr>
              <a:tr h="949311">
                <a:tc>
                  <a:txBody>
                    <a:bodyPr/>
                    <a:lstStyle/>
                    <a:p>
                      <a:r>
                        <a:rPr lang="en-US" sz="1100" dirty="0"/>
                        <a:t>Aggressive &amp; Hostile Behavior</a:t>
                      </a:r>
                      <a:endParaRPr lang="x-none" sz="1100" dirty="0"/>
                    </a:p>
                  </a:txBody>
                  <a:tcPr marL="82431" marR="82431" marT="41215" marB="41215"/>
                </a:tc>
                <a:tc>
                  <a:txBody>
                    <a:bodyPr/>
                    <a:lstStyle/>
                    <a:p>
                      <a:pPr marL="171450" indent="-171450">
                        <a:buFont typeface="Arial" panose="020B0604020202020204" pitchFamily="34" charset="0"/>
                        <a:buChar char="•"/>
                      </a:pPr>
                      <a:r>
                        <a:rPr lang="en-US" sz="1100" dirty="0"/>
                        <a:t>Anti-social</a:t>
                      </a:r>
                    </a:p>
                    <a:p>
                      <a:pPr marL="171450" indent="-171450">
                        <a:buFont typeface="Arial" panose="020B0604020202020204" pitchFamily="34" charset="0"/>
                        <a:buChar char="•"/>
                      </a:pPr>
                      <a:r>
                        <a:rPr lang="en-US" sz="1100" dirty="0"/>
                        <a:t>Tendency for physical aggression</a:t>
                      </a:r>
                    </a:p>
                    <a:p>
                      <a:pPr marL="171450" indent="-171450">
                        <a:buFont typeface="Arial" panose="020B0604020202020204" pitchFamily="34" charset="0"/>
                        <a:buChar char="•"/>
                      </a:pPr>
                      <a:r>
                        <a:rPr lang="en-US" sz="1100" dirty="0"/>
                        <a:t>Tendency for bullying</a:t>
                      </a:r>
                    </a:p>
                    <a:p>
                      <a:pPr marL="171450" indent="-171450">
                        <a:buFont typeface="Arial" panose="020B0604020202020204" pitchFamily="34" charset="0"/>
                        <a:buChar char="•"/>
                      </a:pPr>
                      <a:r>
                        <a:rPr lang="en-US" sz="1100" dirty="0"/>
                        <a:t>Tendency for screaming</a:t>
                      </a:r>
                    </a:p>
                    <a:p>
                      <a:pPr marL="171450" indent="-171450">
                        <a:buFont typeface="Arial" panose="020B0604020202020204" pitchFamily="34" charset="0"/>
                        <a:buChar char="•"/>
                      </a:pPr>
                      <a:r>
                        <a:rPr lang="en-US" sz="1100" dirty="0"/>
                        <a:t>Stirring up trouble</a:t>
                      </a:r>
                    </a:p>
                  </a:txBody>
                  <a:tcPr marL="82431" marR="82431" marT="41215" marB="41215"/>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Try to bond with these students</a:t>
                      </a:r>
                    </a:p>
                    <a:p>
                      <a:pPr marL="171450" indent="-171450">
                        <a:buFont typeface="Arial" panose="020B0604020202020204" pitchFamily="34" charset="0"/>
                        <a:buChar char="•"/>
                      </a:pPr>
                      <a:r>
                        <a:rPr lang="en-US" sz="1100" dirty="0"/>
                        <a:t>Try to learn about his/her specific situation – what is causing the aggression </a:t>
                      </a:r>
                    </a:p>
                    <a:p>
                      <a:pPr marL="171450" indent="-171450">
                        <a:buFont typeface="Arial" panose="020B0604020202020204" pitchFamily="34" charset="0"/>
                        <a:buChar char="•"/>
                      </a:pPr>
                      <a:r>
                        <a:rPr lang="en-US" sz="1100" dirty="0"/>
                        <a:t>Avoid confronting him/her</a:t>
                      </a:r>
                    </a:p>
                    <a:p>
                      <a:pPr marL="171450" indent="-171450">
                        <a:buFont typeface="Arial" panose="020B0604020202020204" pitchFamily="34" charset="0"/>
                        <a:buChar char="•"/>
                      </a:pPr>
                      <a:r>
                        <a:rPr lang="en-US" sz="1100" dirty="0"/>
                        <a:t>Praise good behavior</a:t>
                      </a:r>
                    </a:p>
                  </a:txBody>
                  <a:tcPr marL="82431" marR="82431" marT="41215" marB="41215"/>
                </a:tc>
                <a:extLst>
                  <a:ext uri="{0D108BD9-81ED-4DB2-BD59-A6C34878D82A}">
                    <a16:rowId xmlns:a16="http://schemas.microsoft.com/office/drawing/2014/main" val="1798537817"/>
                  </a:ext>
                </a:extLst>
              </a:tr>
            </a:tbl>
          </a:graphicData>
        </a:graphic>
      </p:graphicFrame>
      <p:sp>
        <p:nvSpPr>
          <p:cNvPr id="13" name="Google Shape;120;p54">
            <a:extLst>
              <a:ext uri="{FF2B5EF4-FFF2-40B4-BE49-F238E27FC236}">
                <a16:creationId xmlns:a16="http://schemas.microsoft.com/office/drawing/2014/main" id="{4FF3D301-96D4-CF47-B54F-1C57EC1A8E5A}"/>
              </a:ext>
            </a:extLst>
          </p:cNvPr>
          <p:cNvSpPr txBox="1">
            <a:spLocks/>
          </p:cNvSpPr>
          <p:nvPr/>
        </p:nvSpPr>
        <p:spPr>
          <a:xfrm>
            <a:off x="2032297" y="416017"/>
            <a:ext cx="8688275"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400" b="1" dirty="0">
                <a:solidFill>
                  <a:schemeClr val="accent2">
                    <a:lumMod val="75000"/>
                  </a:schemeClr>
                </a:solidFill>
                <a:latin typeface="+mn-lt"/>
                <a:sym typeface="Lustria"/>
              </a:rPr>
              <a:t>Step 5: Review and modify</a:t>
            </a:r>
            <a:endParaRPr lang="en-US" sz="1400" b="1" dirty="0">
              <a:solidFill>
                <a:schemeClr val="accent2">
                  <a:lumMod val="75000"/>
                </a:schemeClr>
              </a:solidFill>
              <a:latin typeface="+mn-lt"/>
            </a:endParaRPr>
          </a:p>
        </p:txBody>
      </p:sp>
      <p:sp>
        <p:nvSpPr>
          <p:cNvPr id="14" name="Content Placeholder 2">
            <a:extLst>
              <a:ext uri="{FF2B5EF4-FFF2-40B4-BE49-F238E27FC236}">
                <a16:creationId xmlns:a16="http://schemas.microsoft.com/office/drawing/2014/main" id="{24349FE4-C780-0549-9A53-CFDC217995CC}"/>
              </a:ext>
            </a:extLst>
          </p:cNvPr>
          <p:cNvSpPr txBox="1">
            <a:spLocks/>
          </p:cNvSpPr>
          <p:nvPr/>
        </p:nvSpPr>
        <p:spPr>
          <a:xfrm>
            <a:off x="2032297" y="748408"/>
            <a:ext cx="8543515" cy="8544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100" dirty="0"/>
              <a:t>As you know, practice makes perfect! The more experience you gain with simplifying instructions to build up activities, the easier it gets.</a:t>
            </a:r>
          </a:p>
          <a:p>
            <a:pPr>
              <a:lnSpc>
                <a:spcPct val="100000"/>
              </a:lnSpc>
            </a:pPr>
            <a:r>
              <a:rPr lang="en-US" sz="1100" dirty="0"/>
              <a:t>In the meantime, you might not have tried this method before. It is always a good idea to go through the steps yourself and see if they make sense or if you need to add or remove steps.</a:t>
            </a:r>
          </a:p>
          <a:p>
            <a:pPr>
              <a:lnSpc>
                <a:spcPct val="100000"/>
              </a:lnSpc>
            </a:pPr>
            <a:endParaRPr lang="en-US" sz="1100" dirty="0"/>
          </a:p>
        </p:txBody>
      </p:sp>
      <p:sp>
        <p:nvSpPr>
          <p:cNvPr id="15" name="TextBox 14">
            <a:extLst>
              <a:ext uri="{FF2B5EF4-FFF2-40B4-BE49-F238E27FC236}">
                <a16:creationId xmlns:a16="http://schemas.microsoft.com/office/drawing/2014/main" id="{7A38630D-7FC8-AF4D-8490-31F8E6636F76}"/>
              </a:ext>
            </a:extLst>
          </p:cNvPr>
          <p:cNvSpPr txBox="1"/>
          <p:nvPr/>
        </p:nvSpPr>
        <p:spPr>
          <a:xfrm>
            <a:off x="7722924" y="1812493"/>
            <a:ext cx="2521013" cy="953453"/>
          </a:xfrm>
          <a:prstGeom prst="wedgeRoundRectCallout">
            <a:avLst>
              <a:gd name="adj1" fmla="val -60685"/>
              <a:gd name="adj2" fmla="val -38708"/>
              <a:gd name="adj3" fmla="val 16667"/>
            </a:avLst>
          </a:prstGeom>
          <a:ln>
            <a:solidFill>
              <a:srgbClr val="EA7E83"/>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Also, I learned that if something did not work for one class, I will keep adjusting and improving my methods to increase the chances for successful project implementation.</a:t>
            </a:r>
          </a:p>
        </p:txBody>
      </p:sp>
      <p:sp>
        <p:nvSpPr>
          <p:cNvPr id="18" name="TextBox 17">
            <a:extLst>
              <a:ext uri="{FF2B5EF4-FFF2-40B4-BE49-F238E27FC236}">
                <a16:creationId xmlns:a16="http://schemas.microsoft.com/office/drawing/2014/main" id="{35584E7E-70F7-E549-8262-804B487679A2}"/>
              </a:ext>
            </a:extLst>
          </p:cNvPr>
          <p:cNvSpPr txBox="1"/>
          <p:nvPr/>
        </p:nvSpPr>
        <p:spPr>
          <a:xfrm>
            <a:off x="2123543" y="1710339"/>
            <a:ext cx="4335314" cy="1123712"/>
          </a:xfrm>
          <a:prstGeom prst="wedgeRoundRectCallout">
            <a:avLst>
              <a:gd name="adj1" fmla="val 53341"/>
              <a:gd name="adj2" fmla="val -36298"/>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For example, after I wrote instructions set #1, I realized that my 8-10 years old students might get lost or distracted from my main end-goal, which is plants need water to live.   They might say that the dead plants did not see the sun or any reasons other than the lack of water.  Because I needed to narrow the story down by probing them to the end-goal conclusion, I created instructions set #2 and I ended up choosing it.</a:t>
            </a:r>
          </a:p>
        </p:txBody>
      </p:sp>
      <p:pic>
        <p:nvPicPr>
          <p:cNvPr id="19" name="Picture 18" descr="A picture containing light&#10;&#10;Description automatically generated">
            <a:extLst>
              <a:ext uri="{FF2B5EF4-FFF2-40B4-BE49-F238E27FC236}">
                <a16:creationId xmlns:a16="http://schemas.microsoft.com/office/drawing/2014/main" id="{64C18EEF-783A-B549-9CD4-EA21C6469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1456" y="1552999"/>
            <a:ext cx="410204" cy="1501345"/>
          </a:xfrm>
          <a:prstGeom prst="rect">
            <a:avLst/>
          </a:prstGeom>
        </p:spPr>
      </p:pic>
      <p:grpSp>
        <p:nvGrpSpPr>
          <p:cNvPr id="26" name="Group 25">
            <a:extLst>
              <a:ext uri="{FF2B5EF4-FFF2-40B4-BE49-F238E27FC236}">
                <a16:creationId xmlns:a16="http://schemas.microsoft.com/office/drawing/2014/main" id="{09E0E7B2-9FFC-2E40-9D47-6DEE79C67B81}"/>
              </a:ext>
            </a:extLst>
          </p:cNvPr>
          <p:cNvGrpSpPr/>
          <p:nvPr/>
        </p:nvGrpSpPr>
        <p:grpSpPr>
          <a:xfrm>
            <a:off x="10441400" y="785277"/>
            <a:ext cx="3577681" cy="677108"/>
            <a:chOff x="6972933" y="9219676"/>
            <a:chExt cx="3577681" cy="677108"/>
          </a:xfrm>
        </p:grpSpPr>
        <p:sp>
          <p:nvSpPr>
            <p:cNvPr id="27" name="Rectangle 26">
              <a:extLst>
                <a:ext uri="{FF2B5EF4-FFF2-40B4-BE49-F238E27FC236}">
                  <a16:creationId xmlns:a16="http://schemas.microsoft.com/office/drawing/2014/main" id="{0EDA3081-54EE-4648-A402-BBBAA1C0AE3E}"/>
                </a:ext>
              </a:extLst>
            </p:cNvPr>
            <p:cNvSpPr/>
            <p:nvPr/>
          </p:nvSpPr>
          <p:spPr>
            <a:xfrm>
              <a:off x="6981532" y="9240907"/>
              <a:ext cx="3255544" cy="649328"/>
            </a:xfrm>
            <a:prstGeom prst="rect">
              <a:avLst/>
            </a:prstGeom>
            <a:solidFill>
              <a:srgbClr val="F4B183">
                <a:alpha val="24314"/>
              </a:srgbClr>
            </a:solidFill>
            <a:ln>
              <a:solidFill>
                <a:srgbClr val="F6E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7181D11-EB73-2743-A62B-8330CBD979BA}"/>
                </a:ext>
              </a:extLst>
            </p:cNvPr>
            <p:cNvSpPr/>
            <p:nvPr/>
          </p:nvSpPr>
          <p:spPr>
            <a:xfrm>
              <a:off x="7391340" y="9219676"/>
              <a:ext cx="3159274" cy="677108"/>
            </a:xfrm>
            <a:prstGeom prst="rect">
              <a:avLst/>
            </a:prstGeom>
          </p:spPr>
          <p:txBody>
            <a:bodyPr wrap="square">
              <a:spAutoFit/>
            </a:bodyPr>
            <a:lstStyle/>
            <a:p>
              <a:pPr lvl="0"/>
              <a:r>
                <a:rPr lang="en-US" sz="1400" b="1" dirty="0">
                  <a:solidFill>
                    <a:srgbClr val="E61831"/>
                  </a:solidFill>
                </a:rPr>
                <a:t>Tip: </a:t>
              </a:r>
            </a:p>
            <a:p>
              <a:r>
                <a:rPr lang="en-US" sz="1200" dirty="0"/>
                <a:t>Try to engage your students’ curiosity and interest every day and in every activity.</a:t>
              </a:r>
            </a:p>
          </p:txBody>
        </p:sp>
        <p:pic>
          <p:nvPicPr>
            <p:cNvPr id="29" name="Graphic 28" descr="Lightbulb with solid fill">
              <a:extLst>
                <a:ext uri="{FF2B5EF4-FFF2-40B4-BE49-F238E27FC236}">
                  <a16:creationId xmlns:a16="http://schemas.microsoft.com/office/drawing/2014/main" id="{68C08100-1802-064F-B032-48EAF1E1D52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72933" y="9247320"/>
              <a:ext cx="519872" cy="519872"/>
            </a:xfrm>
            <a:prstGeom prst="rect">
              <a:avLst/>
            </a:prstGeom>
          </p:spPr>
        </p:pic>
      </p:grpSp>
      <p:sp>
        <p:nvSpPr>
          <p:cNvPr id="25" name="Title 1">
            <a:extLst>
              <a:ext uri="{FF2B5EF4-FFF2-40B4-BE49-F238E27FC236}">
                <a16:creationId xmlns:a16="http://schemas.microsoft.com/office/drawing/2014/main" id="{06C9B59C-3A3A-491D-ACC3-5C86E53A2A08}"/>
              </a:ext>
            </a:extLst>
          </p:cNvPr>
          <p:cNvSpPr txBox="1">
            <a:spLocks/>
          </p:cNvSpPr>
          <p:nvPr/>
        </p:nvSpPr>
        <p:spPr>
          <a:xfrm>
            <a:off x="2025479" y="3703765"/>
            <a:ext cx="10515600"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chemeClr val="tx1">
                    <a:lumMod val="75000"/>
                    <a:lumOff val="25000"/>
                  </a:schemeClr>
                </a:solidFill>
                <a:latin typeface="+mn-lt"/>
              </a:rPr>
              <a:t>B.3. Managing Students’ Behavioral Challenges</a:t>
            </a:r>
          </a:p>
        </p:txBody>
      </p:sp>
      <p:grpSp>
        <p:nvGrpSpPr>
          <p:cNvPr id="34" name="Group 33">
            <a:extLst>
              <a:ext uri="{FF2B5EF4-FFF2-40B4-BE49-F238E27FC236}">
                <a16:creationId xmlns:a16="http://schemas.microsoft.com/office/drawing/2014/main" id="{E604BC22-A9AC-4184-A602-EF3CDD30FB76}"/>
              </a:ext>
            </a:extLst>
          </p:cNvPr>
          <p:cNvGrpSpPr/>
          <p:nvPr/>
        </p:nvGrpSpPr>
        <p:grpSpPr>
          <a:xfrm>
            <a:off x="10449999" y="1648225"/>
            <a:ext cx="3577681" cy="1046440"/>
            <a:chOff x="6972933" y="9219676"/>
            <a:chExt cx="3577681" cy="1046440"/>
          </a:xfrm>
        </p:grpSpPr>
        <p:sp>
          <p:nvSpPr>
            <p:cNvPr id="35" name="Rectangle 34">
              <a:extLst>
                <a:ext uri="{FF2B5EF4-FFF2-40B4-BE49-F238E27FC236}">
                  <a16:creationId xmlns:a16="http://schemas.microsoft.com/office/drawing/2014/main" id="{139A069E-E609-4D42-A3EC-A22FD317802F}"/>
                </a:ext>
              </a:extLst>
            </p:cNvPr>
            <p:cNvSpPr/>
            <p:nvPr/>
          </p:nvSpPr>
          <p:spPr>
            <a:xfrm>
              <a:off x="6981532" y="9240907"/>
              <a:ext cx="3255544" cy="1024784"/>
            </a:xfrm>
            <a:prstGeom prst="rect">
              <a:avLst/>
            </a:prstGeom>
            <a:solidFill>
              <a:srgbClr val="F4B183">
                <a:alpha val="24314"/>
              </a:srgbClr>
            </a:solidFill>
            <a:ln>
              <a:solidFill>
                <a:srgbClr val="F6E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90DA733C-8A53-4BBE-A733-1A6A4A5DAD45}"/>
                </a:ext>
              </a:extLst>
            </p:cNvPr>
            <p:cNvSpPr/>
            <p:nvPr/>
          </p:nvSpPr>
          <p:spPr>
            <a:xfrm>
              <a:off x="7391340" y="9219676"/>
              <a:ext cx="3159274" cy="1046440"/>
            </a:xfrm>
            <a:prstGeom prst="rect">
              <a:avLst/>
            </a:prstGeom>
          </p:spPr>
          <p:txBody>
            <a:bodyPr wrap="square">
              <a:spAutoFit/>
            </a:bodyPr>
            <a:lstStyle/>
            <a:p>
              <a:pPr lvl="0"/>
              <a:r>
                <a:rPr lang="en-US" sz="1400" b="1" dirty="0">
                  <a:solidFill>
                    <a:srgbClr val="E61831"/>
                  </a:solidFill>
                </a:rPr>
                <a:t>Tip: </a:t>
              </a:r>
            </a:p>
            <a:p>
              <a:r>
                <a:rPr lang="en-US" sz="1200" dirty="0"/>
                <a:t>Parents who are teaching their children at home can also use the instructions-blocks strategy to ensure a pleasant teaching and learning experience at home.</a:t>
              </a:r>
            </a:p>
          </p:txBody>
        </p:sp>
        <p:pic>
          <p:nvPicPr>
            <p:cNvPr id="40" name="Graphic 39" descr="Lightbulb with solid fill">
              <a:extLst>
                <a:ext uri="{FF2B5EF4-FFF2-40B4-BE49-F238E27FC236}">
                  <a16:creationId xmlns:a16="http://schemas.microsoft.com/office/drawing/2014/main" id="{76091171-63BC-4BC3-A4C0-B5D66256B9B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72933" y="9247320"/>
              <a:ext cx="519872" cy="519872"/>
            </a:xfrm>
            <a:prstGeom prst="rect">
              <a:avLst/>
            </a:prstGeom>
          </p:spPr>
        </p:pic>
      </p:grpSp>
      <p:grpSp>
        <p:nvGrpSpPr>
          <p:cNvPr id="41" name="Group 40">
            <a:extLst>
              <a:ext uri="{FF2B5EF4-FFF2-40B4-BE49-F238E27FC236}">
                <a16:creationId xmlns:a16="http://schemas.microsoft.com/office/drawing/2014/main" id="{723820E5-C38E-4809-A36A-E634A229F35F}"/>
              </a:ext>
            </a:extLst>
          </p:cNvPr>
          <p:cNvGrpSpPr/>
          <p:nvPr/>
        </p:nvGrpSpPr>
        <p:grpSpPr>
          <a:xfrm>
            <a:off x="11288016" y="2657427"/>
            <a:ext cx="2449936" cy="1259520"/>
            <a:chOff x="11007333" y="8736599"/>
            <a:chExt cx="1778631" cy="914400"/>
          </a:xfrm>
          <a:solidFill>
            <a:schemeClr val="accent1">
              <a:lumMod val="40000"/>
              <a:lumOff val="60000"/>
            </a:schemeClr>
          </a:solidFill>
        </p:grpSpPr>
        <p:sp>
          <p:nvSpPr>
            <p:cNvPr id="42" name="Rectangle 41">
              <a:extLst>
                <a:ext uri="{FF2B5EF4-FFF2-40B4-BE49-F238E27FC236}">
                  <a16:creationId xmlns:a16="http://schemas.microsoft.com/office/drawing/2014/main" id="{8D62C258-A4C5-4E60-A28A-92F061426689}"/>
                </a:ext>
              </a:extLst>
            </p:cNvPr>
            <p:cNvSpPr/>
            <p:nvPr/>
          </p:nvSpPr>
          <p:spPr>
            <a:xfrm>
              <a:off x="11768272" y="9124892"/>
              <a:ext cx="1017692" cy="357509"/>
            </a:xfrm>
            <a:prstGeom prst="rect">
              <a:avLst/>
            </a:prstGeom>
            <a:grpFill/>
            <a:ln>
              <a:noFill/>
            </a:ln>
            <a:effectLst>
              <a:softEdge rad="1270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Practice makes perfect!</a:t>
              </a:r>
            </a:p>
          </p:txBody>
        </p:sp>
        <p:pic>
          <p:nvPicPr>
            <p:cNvPr id="43" name="Graphic 42" descr="Thumbs up sign with solid fill">
              <a:extLst>
                <a:ext uri="{FF2B5EF4-FFF2-40B4-BE49-F238E27FC236}">
                  <a16:creationId xmlns:a16="http://schemas.microsoft.com/office/drawing/2014/main" id="{B9E4B387-91C4-4FA6-9F99-7FE68180E8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1007333" y="8736599"/>
              <a:ext cx="914400" cy="914400"/>
            </a:xfrm>
            <a:prstGeom prst="rect">
              <a:avLst/>
            </a:prstGeom>
            <a:effectLst>
              <a:softEdge rad="12700"/>
            </a:effectLst>
          </p:spPr>
        </p:pic>
      </p:grpSp>
    </p:spTree>
    <p:extLst>
      <p:ext uri="{BB962C8B-B14F-4D97-AF65-F5344CB8AC3E}">
        <p14:creationId xmlns:p14="http://schemas.microsoft.com/office/powerpoint/2010/main" val="23419899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594C4F-AA51-6B49-827D-D5DE922F0824}"/>
              </a:ext>
            </a:extLst>
          </p:cNvPr>
          <p:cNvSpPr/>
          <p:nvPr/>
        </p:nvSpPr>
        <p:spPr>
          <a:xfrm>
            <a:off x="10382880" y="4669799"/>
            <a:ext cx="3333119" cy="567423"/>
          </a:xfrm>
          <a:prstGeom prst="rect">
            <a:avLst/>
          </a:prstGeom>
          <a:solidFill>
            <a:srgbClr val="FAE3CA">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B5C1A7D-0DDE-B84A-9E23-C124443D7CC2}"/>
              </a:ext>
            </a:extLst>
          </p:cNvPr>
          <p:cNvSpPr/>
          <p:nvPr/>
        </p:nvSpPr>
        <p:spPr>
          <a:xfrm>
            <a:off x="-5403"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B – Educators’ General Tools</a:t>
            </a:r>
          </a:p>
        </p:txBody>
      </p:sp>
      <p:sp>
        <p:nvSpPr>
          <p:cNvPr id="17" name="TextBox 16">
            <a:extLst>
              <a:ext uri="{FF2B5EF4-FFF2-40B4-BE49-F238E27FC236}">
                <a16:creationId xmlns:a16="http://schemas.microsoft.com/office/drawing/2014/main" id="{05BD3C89-3A38-4446-9EE2-8B5F1F2B339F}"/>
              </a:ext>
            </a:extLst>
          </p:cNvPr>
          <p:cNvSpPr txBox="1"/>
          <p:nvPr/>
        </p:nvSpPr>
        <p:spPr>
          <a:xfrm>
            <a:off x="12329698" y="9499937"/>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B</a:t>
            </a:r>
          </a:p>
        </p:txBody>
      </p:sp>
      <p:pic>
        <p:nvPicPr>
          <p:cNvPr id="24" name="Picture 23">
            <a:extLst>
              <a:ext uri="{FF2B5EF4-FFF2-40B4-BE49-F238E27FC236}">
                <a16:creationId xmlns:a16="http://schemas.microsoft.com/office/drawing/2014/main" id="{04EA03C9-40B5-5044-8B2F-9C91FBFE65B2}"/>
              </a:ext>
            </a:extLst>
          </p:cNvPr>
          <p:cNvPicPr>
            <a:picLocks noChangeAspect="1"/>
          </p:cNvPicPr>
          <p:nvPr/>
        </p:nvPicPr>
        <p:blipFill rotWithShape="1">
          <a:blip r:embed="rId2"/>
          <a:srcRect t="47860" r="21979" b="30830"/>
          <a:stretch/>
        </p:blipFill>
        <p:spPr>
          <a:xfrm>
            <a:off x="2083165" y="1279360"/>
            <a:ext cx="11250139" cy="1728454"/>
          </a:xfrm>
          <a:prstGeom prst="rect">
            <a:avLst/>
          </a:prstGeom>
          <a:ln>
            <a:solidFill>
              <a:schemeClr val="tx1"/>
            </a:solidFill>
          </a:ln>
        </p:spPr>
      </p:pic>
      <p:sp>
        <p:nvSpPr>
          <p:cNvPr id="25" name="TextBox 24">
            <a:extLst>
              <a:ext uri="{FF2B5EF4-FFF2-40B4-BE49-F238E27FC236}">
                <a16:creationId xmlns:a16="http://schemas.microsoft.com/office/drawing/2014/main" id="{1FE25F86-A853-D241-B3DD-ABE05FC6896F}"/>
              </a:ext>
            </a:extLst>
          </p:cNvPr>
          <p:cNvSpPr txBox="1"/>
          <p:nvPr/>
        </p:nvSpPr>
        <p:spPr>
          <a:xfrm>
            <a:off x="2952084" y="2995467"/>
            <a:ext cx="9512300" cy="230832"/>
          </a:xfrm>
          <a:prstGeom prst="rect">
            <a:avLst/>
          </a:prstGeom>
          <a:noFill/>
        </p:spPr>
        <p:txBody>
          <a:bodyPr wrap="square" rtlCol="0">
            <a:spAutoFit/>
          </a:bodyPr>
          <a:lstStyle/>
          <a:p>
            <a:pPr algn="ctr"/>
            <a:r>
              <a:rPr lang="en-US" sz="900" b="1" dirty="0"/>
              <a:t>Figure B.3: </a:t>
            </a:r>
            <a:r>
              <a:rPr lang="en-US" sz="900" dirty="0"/>
              <a:t>IFERB Projects’ Question Bank Excel Sheet Sample</a:t>
            </a:r>
          </a:p>
        </p:txBody>
      </p:sp>
      <p:sp>
        <p:nvSpPr>
          <p:cNvPr id="26" name="Title 1">
            <a:extLst>
              <a:ext uri="{FF2B5EF4-FFF2-40B4-BE49-F238E27FC236}">
                <a16:creationId xmlns:a16="http://schemas.microsoft.com/office/drawing/2014/main" id="{54A6A367-00A6-3F47-BEAE-8F817F53A66D}"/>
              </a:ext>
            </a:extLst>
          </p:cNvPr>
          <p:cNvSpPr txBox="1">
            <a:spLocks/>
          </p:cNvSpPr>
          <p:nvPr/>
        </p:nvSpPr>
        <p:spPr>
          <a:xfrm>
            <a:off x="1861883" y="138658"/>
            <a:ext cx="10515600"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chemeClr val="tx1">
                    <a:lumMod val="75000"/>
                    <a:lumOff val="25000"/>
                  </a:schemeClr>
                </a:solidFill>
                <a:latin typeface="+mn-lt"/>
              </a:rPr>
              <a:t>B.4. IFERB Projects’ Questions Bank</a:t>
            </a:r>
          </a:p>
        </p:txBody>
      </p:sp>
      <p:sp>
        <p:nvSpPr>
          <p:cNvPr id="27" name="Google Shape;120;p54">
            <a:extLst>
              <a:ext uri="{FF2B5EF4-FFF2-40B4-BE49-F238E27FC236}">
                <a16:creationId xmlns:a16="http://schemas.microsoft.com/office/drawing/2014/main" id="{539B1F57-B5AE-844D-B2C4-14E0140FBAB8}"/>
              </a:ext>
            </a:extLst>
          </p:cNvPr>
          <p:cNvSpPr txBox="1">
            <a:spLocks/>
          </p:cNvSpPr>
          <p:nvPr/>
        </p:nvSpPr>
        <p:spPr>
          <a:xfrm>
            <a:off x="1877925" y="358873"/>
            <a:ext cx="8688275"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400" b="1" dirty="0">
                <a:solidFill>
                  <a:schemeClr val="accent2">
                    <a:lumMod val="75000"/>
                  </a:schemeClr>
                </a:solidFill>
                <a:latin typeface="+mn-lt"/>
              </a:rPr>
              <a:t>Step-by-step instructions to access to use IFERB Projects’ Question Bank</a:t>
            </a:r>
          </a:p>
        </p:txBody>
      </p:sp>
      <p:sp>
        <p:nvSpPr>
          <p:cNvPr id="28" name="Rectangle 27">
            <a:extLst>
              <a:ext uri="{FF2B5EF4-FFF2-40B4-BE49-F238E27FC236}">
                <a16:creationId xmlns:a16="http://schemas.microsoft.com/office/drawing/2014/main" id="{5F86E2C8-BA35-834A-99FA-C6E2ED50CFFE}"/>
              </a:ext>
            </a:extLst>
          </p:cNvPr>
          <p:cNvSpPr/>
          <p:nvPr/>
        </p:nvSpPr>
        <p:spPr>
          <a:xfrm>
            <a:off x="2002175" y="3316918"/>
            <a:ext cx="11450895" cy="1631216"/>
          </a:xfrm>
          <a:prstGeom prst="rect">
            <a:avLst/>
          </a:prstGeom>
        </p:spPr>
        <p:txBody>
          <a:bodyPr wrap="square">
            <a:spAutoFit/>
          </a:bodyPr>
          <a:lstStyle/>
          <a:p>
            <a:pPr marL="171450" indent="-171450">
              <a:spcBef>
                <a:spcPts val="200"/>
              </a:spcBef>
              <a:buFont typeface="Wingdings" pitchFamily="2" charset="2"/>
              <a:buChar char="§"/>
            </a:pPr>
            <a:r>
              <a:rPr lang="en-US" sz="1000" dirty="0"/>
              <a:t>Usually, these questions are used to form baseline and end-line assessments. </a:t>
            </a:r>
          </a:p>
          <a:p>
            <a:pPr marL="171450" indent="-171450">
              <a:spcBef>
                <a:spcPts val="200"/>
              </a:spcBef>
              <a:buFont typeface="Wingdings" pitchFamily="2" charset="2"/>
              <a:buChar char="§"/>
            </a:pPr>
            <a:r>
              <a:rPr lang="en-US" sz="1000" dirty="0"/>
              <a:t>When forming your baseline and/or end-line assessment, it is recommended to selection 1-2 questions from each of the selected projects.  </a:t>
            </a:r>
          </a:p>
          <a:p>
            <a:pPr marL="171450" indent="-171450">
              <a:spcBef>
                <a:spcPts val="200"/>
              </a:spcBef>
              <a:buFont typeface="Wingdings" pitchFamily="2" charset="2"/>
              <a:buChar char="§"/>
            </a:pPr>
            <a:r>
              <a:rPr lang="en-US" sz="1000" dirty="0"/>
              <a:t>Make sure to choose questions from all three types: Knowledge, Skill and Discovery.</a:t>
            </a:r>
          </a:p>
          <a:p>
            <a:pPr marL="171450" indent="-171450">
              <a:spcBef>
                <a:spcPts val="200"/>
              </a:spcBef>
              <a:buFont typeface="Wingdings" pitchFamily="2" charset="2"/>
              <a:buChar char="§"/>
            </a:pPr>
            <a:r>
              <a:rPr lang="en-US" sz="1000" dirty="0"/>
              <a:t>Total number of questions is expected to be 10-12. </a:t>
            </a:r>
          </a:p>
          <a:p>
            <a:pPr marL="171450" indent="-171450">
              <a:spcBef>
                <a:spcPts val="200"/>
              </a:spcBef>
              <a:buFont typeface="Wingdings" pitchFamily="2" charset="2"/>
              <a:buChar char="§"/>
            </a:pPr>
            <a:r>
              <a:rPr lang="en-US" sz="1000" dirty="0"/>
              <a:t>You need to include questions with different difficulties to get a better idea about what the students know about the project or your targeted skills (academic and/or non-academic). </a:t>
            </a:r>
          </a:p>
          <a:p>
            <a:pPr marL="171450" indent="-171450">
              <a:spcBef>
                <a:spcPts val="200"/>
              </a:spcBef>
              <a:buFont typeface="Wingdings" pitchFamily="2" charset="2"/>
              <a:buChar char="§"/>
            </a:pPr>
            <a:r>
              <a:rPr lang="en-US" sz="1000" dirty="0"/>
              <a:t>Please note that increasing questions’ difficulty does not mean to use questions from higher project level;  stick to your project’s level. For example, stick to the questions bank for </a:t>
            </a:r>
            <a:r>
              <a:rPr lang="en-US" sz="1000" i="1" dirty="0"/>
              <a:t>Water is Life (Level 1) </a:t>
            </a:r>
            <a:r>
              <a:rPr lang="en-US" sz="1000" dirty="0"/>
              <a:t>and do not use questions from Level 2 or 3.</a:t>
            </a:r>
          </a:p>
          <a:p>
            <a:pPr marL="171450" indent="-171450">
              <a:spcBef>
                <a:spcPts val="200"/>
              </a:spcBef>
              <a:buFont typeface="Wingdings" pitchFamily="2" charset="2"/>
              <a:buChar char="§"/>
            </a:pPr>
            <a:r>
              <a:rPr lang="en-US" sz="1000" dirty="0"/>
              <a:t>Questions’ difficulty can be measured against what you know about your students’ previous knowledge.</a:t>
            </a:r>
          </a:p>
          <a:p>
            <a:pPr marL="171450" indent="-171450">
              <a:buFont typeface="Wingdings" pitchFamily="2" charset="2"/>
              <a:buChar char="§"/>
            </a:pPr>
            <a:endParaRPr lang="en-US" sz="1000" dirty="0"/>
          </a:p>
        </p:txBody>
      </p:sp>
      <p:sp>
        <p:nvSpPr>
          <p:cNvPr id="29" name="Rectangle 28">
            <a:extLst>
              <a:ext uri="{FF2B5EF4-FFF2-40B4-BE49-F238E27FC236}">
                <a16:creationId xmlns:a16="http://schemas.microsoft.com/office/drawing/2014/main" id="{45069F29-4F15-CA4A-BB07-3175D37CC31C}"/>
              </a:ext>
            </a:extLst>
          </p:cNvPr>
          <p:cNvSpPr/>
          <p:nvPr/>
        </p:nvSpPr>
        <p:spPr>
          <a:xfrm>
            <a:off x="1877925" y="712577"/>
            <a:ext cx="8504955" cy="425758"/>
          </a:xfrm>
          <a:prstGeom prst="rect">
            <a:avLst/>
          </a:prstGeom>
        </p:spPr>
        <p:txBody>
          <a:bodyPr wrap="square">
            <a:spAutoFit/>
          </a:bodyPr>
          <a:lstStyle/>
          <a:p>
            <a:pPr marL="171450" indent="-171450">
              <a:spcBef>
                <a:spcPts val="200"/>
              </a:spcBef>
              <a:buFont typeface="Wingdings" pitchFamily="2" charset="2"/>
              <a:buChar char="§"/>
            </a:pPr>
            <a:r>
              <a:rPr lang="en-US" sz="1000" dirty="0"/>
              <a:t>First, </a:t>
            </a:r>
            <a:r>
              <a:rPr lang="en-US" sz="1000" dirty="0">
                <a:hlinkClick r:id="rId3"/>
              </a:rPr>
              <a:t>click </a:t>
            </a:r>
            <a:r>
              <a:rPr lang="en-US" sz="1000" dirty="0">
                <a:solidFill>
                  <a:srgbClr val="0563C1"/>
                </a:solidFill>
                <a:hlinkClick r:id="rId3"/>
              </a:rPr>
              <a:t>here</a:t>
            </a:r>
            <a:r>
              <a:rPr lang="en-US" sz="1000" dirty="0">
                <a:hlinkClick r:id="rId3"/>
              </a:rPr>
              <a:t> </a:t>
            </a:r>
            <a:r>
              <a:rPr lang="en-US" sz="1000" dirty="0"/>
              <a:t>or go to </a:t>
            </a:r>
            <a:r>
              <a:rPr lang="en-US" sz="1000" dirty="0">
                <a:hlinkClick r:id="rId3"/>
              </a:rPr>
              <a:t>https://drive.google.com/file/d/1TZ5A1ZLzdjGx0eJOA9rSir0U31ssotlC/view</a:t>
            </a:r>
            <a:r>
              <a:rPr lang="en-US" sz="1000" dirty="0"/>
              <a:t> to view or download the document.</a:t>
            </a:r>
            <a:endParaRPr lang="en-US" sz="1000" dirty="0">
              <a:highlight>
                <a:srgbClr val="FFFF00"/>
              </a:highlight>
            </a:endParaRPr>
          </a:p>
          <a:p>
            <a:pPr marL="171450" indent="-171450">
              <a:spcBef>
                <a:spcPts val="200"/>
              </a:spcBef>
              <a:buFont typeface="Wingdings" pitchFamily="2" charset="2"/>
              <a:buChar char="§"/>
            </a:pPr>
            <a:r>
              <a:rPr lang="en-US" sz="1000" dirty="0"/>
              <a:t>Figure B.3 shows a sample from what is in this excel sheet.</a:t>
            </a:r>
          </a:p>
        </p:txBody>
      </p:sp>
      <p:sp>
        <p:nvSpPr>
          <p:cNvPr id="30" name="Title 1">
            <a:extLst>
              <a:ext uri="{FF2B5EF4-FFF2-40B4-BE49-F238E27FC236}">
                <a16:creationId xmlns:a16="http://schemas.microsoft.com/office/drawing/2014/main" id="{BF70BF0F-2C89-AB40-B4C3-A28F97FCCB35}"/>
              </a:ext>
            </a:extLst>
          </p:cNvPr>
          <p:cNvSpPr txBox="1">
            <a:spLocks/>
          </p:cNvSpPr>
          <p:nvPr/>
        </p:nvSpPr>
        <p:spPr>
          <a:xfrm>
            <a:off x="2006659" y="5038754"/>
            <a:ext cx="10515600"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chemeClr val="tx1">
                    <a:lumMod val="75000"/>
                    <a:lumOff val="25000"/>
                  </a:schemeClr>
                </a:solidFill>
                <a:latin typeface="+mn-lt"/>
              </a:rPr>
              <a:t>B.5. 21</a:t>
            </a:r>
            <a:r>
              <a:rPr lang="en-US" sz="1800" b="1" baseline="30000" dirty="0">
                <a:solidFill>
                  <a:schemeClr val="tx1">
                    <a:lumMod val="75000"/>
                    <a:lumOff val="25000"/>
                  </a:schemeClr>
                </a:solidFill>
                <a:latin typeface="+mn-lt"/>
              </a:rPr>
              <a:t>st</a:t>
            </a:r>
            <a:r>
              <a:rPr lang="en-US" sz="1800" b="1" dirty="0">
                <a:solidFill>
                  <a:schemeClr val="tx1">
                    <a:lumMod val="75000"/>
                    <a:lumOff val="25000"/>
                  </a:schemeClr>
                </a:solidFill>
                <a:latin typeface="+mn-lt"/>
              </a:rPr>
              <a:t> Century Rubric</a:t>
            </a:r>
          </a:p>
        </p:txBody>
      </p:sp>
      <p:sp>
        <p:nvSpPr>
          <p:cNvPr id="31" name="Content Placeholder 2">
            <a:extLst>
              <a:ext uri="{FF2B5EF4-FFF2-40B4-BE49-F238E27FC236}">
                <a16:creationId xmlns:a16="http://schemas.microsoft.com/office/drawing/2014/main" id="{84FBA5A3-C01C-6F42-848C-941DB7C6C50C}"/>
              </a:ext>
            </a:extLst>
          </p:cNvPr>
          <p:cNvSpPr txBox="1">
            <a:spLocks/>
          </p:cNvSpPr>
          <p:nvPr/>
        </p:nvSpPr>
        <p:spPr>
          <a:xfrm>
            <a:off x="1986132" y="5711765"/>
            <a:ext cx="11056099" cy="1149033"/>
          </a:xfrm>
          <a:prstGeom prst="rect">
            <a:avLst/>
          </a:prstGeom>
        </p:spPr>
        <p:txBody>
          <a:bodyPr wrap="square">
            <a:spAutoFit/>
          </a:bodyPr>
          <a:lstStyle>
            <a:defPPr>
              <a:defRPr lang="en-US"/>
            </a:defPPr>
            <a:lvl1pPr marL="171450" indent="-171450">
              <a:buFont typeface="Arial" panose="020B0604020202020204" pitchFamily="34" charset="0"/>
              <a:buChar char="•"/>
              <a:defRPr sz="1200"/>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spcBef>
                <a:spcPts val="200"/>
              </a:spcBef>
              <a:buFont typeface="Wingdings" pitchFamily="2" charset="2"/>
              <a:buChar char="§"/>
            </a:pPr>
            <a:r>
              <a:rPr lang="en-US" sz="1000" dirty="0"/>
              <a:t>First, </a:t>
            </a:r>
            <a:r>
              <a:rPr lang="en-US" sz="1000" dirty="0">
                <a:hlinkClick r:id="rId4"/>
              </a:rPr>
              <a:t>click here </a:t>
            </a:r>
            <a:r>
              <a:rPr lang="en-US" sz="1000" dirty="0"/>
              <a:t>or go to </a:t>
            </a:r>
            <a:r>
              <a:rPr lang="en-US" sz="1200" dirty="0">
                <a:hlinkClick r:id="rId4"/>
              </a:rPr>
              <a:t>https://docs.google.com/document/d/1iUDz67JWlhACXKvB4e1vl-Sr1K4icBtSzaVkYMl5C3c/edit</a:t>
            </a:r>
            <a:r>
              <a:rPr lang="en-US" sz="1200" dirty="0"/>
              <a:t> to view or edit the document.</a:t>
            </a:r>
            <a:endParaRPr lang="en-US" sz="1000" dirty="0">
              <a:highlight>
                <a:srgbClr val="FFFF00"/>
              </a:highlight>
            </a:endParaRPr>
          </a:p>
          <a:p>
            <a:pPr>
              <a:spcBef>
                <a:spcPts val="200"/>
              </a:spcBef>
              <a:buFont typeface="Wingdings" pitchFamily="2" charset="2"/>
              <a:buChar char="§"/>
            </a:pPr>
            <a:r>
              <a:rPr lang="en-US" sz="1000" dirty="0"/>
              <a:t>Figure B.4 &amp; B.5 show samples of the rubric that can be found in the excel sheet. </a:t>
            </a:r>
          </a:p>
          <a:p>
            <a:pPr>
              <a:spcBef>
                <a:spcPts val="200"/>
              </a:spcBef>
              <a:buFont typeface="Wingdings" pitchFamily="2" charset="2"/>
              <a:buChar char="§"/>
            </a:pPr>
            <a:r>
              <a:rPr lang="en-US" sz="1000" dirty="0"/>
              <a:t>When using the rubric system, you need to prompt students with activities and/or questions (such the ones in Figure B.5) while observing their reaction, interaction and/or answers.</a:t>
            </a:r>
          </a:p>
          <a:p>
            <a:pPr>
              <a:spcBef>
                <a:spcPts val="200"/>
              </a:spcBef>
              <a:buFont typeface="Wingdings" pitchFamily="2" charset="2"/>
              <a:buChar char="§"/>
            </a:pPr>
            <a:r>
              <a:rPr lang="en-US" sz="1000" dirty="0"/>
              <a:t>Then, you can match students’ performance with the right level from rubric table (such as the one in Figure B.4).  To do so, you need to read the description for Level 1, Level 2 and level 3 and then you need to decide which level description mostly fits with your observations.</a:t>
            </a:r>
          </a:p>
          <a:p>
            <a:pPr>
              <a:spcBef>
                <a:spcPts val="200"/>
              </a:spcBef>
              <a:buFont typeface="Wingdings" pitchFamily="2" charset="2"/>
              <a:buChar char="§"/>
            </a:pPr>
            <a:r>
              <a:rPr lang="en-US" sz="1000" dirty="0"/>
              <a:t>Figure B.5. incudes another example of how to use 21st century rubric.</a:t>
            </a:r>
          </a:p>
        </p:txBody>
      </p:sp>
      <p:pic>
        <p:nvPicPr>
          <p:cNvPr id="32" name="Picture 31">
            <a:extLst>
              <a:ext uri="{FF2B5EF4-FFF2-40B4-BE49-F238E27FC236}">
                <a16:creationId xmlns:a16="http://schemas.microsoft.com/office/drawing/2014/main" id="{D3630F37-EBC5-E747-9501-B9025C14561B}"/>
              </a:ext>
            </a:extLst>
          </p:cNvPr>
          <p:cNvPicPr>
            <a:picLocks noChangeAspect="1"/>
          </p:cNvPicPr>
          <p:nvPr/>
        </p:nvPicPr>
        <p:blipFill rotWithShape="1">
          <a:blip r:embed="rId5"/>
          <a:srcRect l="1041" t="32963" r="54271" b="20370"/>
          <a:stretch/>
        </p:blipFill>
        <p:spPr>
          <a:xfrm>
            <a:off x="2083165" y="7132639"/>
            <a:ext cx="5054600" cy="2969136"/>
          </a:xfrm>
          <a:prstGeom prst="rect">
            <a:avLst/>
          </a:prstGeom>
          <a:ln>
            <a:solidFill>
              <a:schemeClr val="tx1"/>
            </a:solidFill>
          </a:ln>
        </p:spPr>
      </p:pic>
      <p:sp>
        <p:nvSpPr>
          <p:cNvPr id="33" name="TextBox 32">
            <a:extLst>
              <a:ext uri="{FF2B5EF4-FFF2-40B4-BE49-F238E27FC236}">
                <a16:creationId xmlns:a16="http://schemas.microsoft.com/office/drawing/2014/main" id="{C98786D5-76E4-B447-84F1-DD30B32772D3}"/>
              </a:ext>
            </a:extLst>
          </p:cNvPr>
          <p:cNvSpPr txBox="1"/>
          <p:nvPr/>
        </p:nvSpPr>
        <p:spPr>
          <a:xfrm>
            <a:off x="1943283" y="10130828"/>
            <a:ext cx="5054600" cy="230832"/>
          </a:xfrm>
          <a:prstGeom prst="rect">
            <a:avLst/>
          </a:prstGeom>
          <a:noFill/>
        </p:spPr>
        <p:txBody>
          <a:bodyPr wrap="square" rtlCol="0">
            <a:spAutoFit/>
          </a:bodyPr>
          <a:lstStyle/>
          <a:p>
            <a:pPr algn="ctr"/>
            <a:r>
              <a:rPr lang="en-US" sz="900" b="1" dirty="0"/>
              <a:t>Figure B.4: </a:t>
            </a:r>
            <a:r>
              <a:rPr lang="en-US" sz="900" dirty="0"/>
              <a:t>IFERB 21</a:t>
            </a:r>
            <a:r>
              <a:rPr lang="en-US" sz="900" baseline="30000" dirty="0"/>
              <a:t>st</a:t>
            </a:r>
            <a:r>
              <a:rPr lang="en-US" sz="900" dirty="0"/>
              <a:t> Century Rubric Excel Sheet Sample</a:t>
            </a:r>
          </a:p>
        </p:txBody>
      </p:sp>
      <p:sp>
        <p:nvSpPr>
          <p:cNvPr id="37" name="Google Shape;120;p54">
            <a:extLst>
              <a:ext uri="{FF2B5EF4-FFF2-40B4-BE49-F238E27FC236}">
                <a16:creationId xmlns:a16="http://schemas.microsoft.com/office/drawing/2014/main" id="{B91DEC6D-90AE-2C41-80DD-D3E83A6BE467}"/>
              </a:ext>
            </a:extLst>
          </p:cNvPr>
          <p:cNvSpPr txBox="1">
            <a:spLocks/>
          </p:cNvSpPr>
          <p:nvPr/>
        </p:nvSpPr>
        <p:spPr>
          <a:xfrm>
            <a:off x="2002175" y="5266341"/>
            <a:ext cx="7897159"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400" b="1" dirty="0">
                <a:solidFill>
                  <a:schemeClr val="accent2">
                    <a:lumMod val="75000"/>
                  </a:schemeClr>
                </a:solidFill>
                <a:latin typeface="+mn-lt"/>
              </a:rPr>
              <a:t>Step-by-step instructions to access to use IFERB 21</a:t>
            </a:r>
            <a:r>
              <a:rPr lang="en-US" sz="1400" b="1" baseline="30000" dirty="0">
                <a:solidFill>
                  <a:schemeClr val="accent2">
                    <a:lumMod val="75000"/>
                  </a:schemeClr>
                </a:solidFill>
                <a:latin typeface="+mn-lt"/>
              </a:rPr>
              <a:t>st</a:t>
            </a:r>
            <a:r>
              <a:rPr lang="en-US" sz="1400" b="1" dirty="0">
                <a:solidFill>
                  <a:schemeClr val="accent2">
                    <a:lumMod val="75000"/>
                  </a:schemeClr>
                </a:solidFill>
                <a:latin typeface="+mn-lt"/>
              </a:rPr>
              <a:t> Century Rubric</a:t>
            </a:r>
          </a:p>
        </p:txBody>
      </p:sp>
      <p:pic>
        <p:nvPicPr>
          <p:cNvPr id="54" name="Picture 53">
            <a:extLst>
              <a:ext uri="{FF2B5EF4-FFF2-40B4-BE49-F238E27FC236}">
                <a16:creationId xmlns:a16="http://schemas.microsoft.com/office/drawing/2014/main" id="{568E0965-F2AE-1445-9F0C-3BEE06858850}"/>
              </a:ext>
            </a:extLst>
          </p:cNvPr>
          <p:cNvPicPr>
            <a:picLocks noChangeAspect="1"/>
          </p:cNvPicPr>
          <p:nvPr/>
        </p:nvPicPr>
        <p:blipFill rotWithShape="1">
          <a:blip r:embed="rId6"/>
          <a:srcRect t="30556" r="21250" b="24260"/>
          <a:stretch/>
        </p:blipFill>
        <p:spPr>
          <a:xfrm>
            <a:off x="7288586" y="7113494"/>
            <a:ext cx="6188591" cy="2479403"/>
          </a:xfrm>
          <a:prstGeom prst="rect">
            <a:avLst/>
          </a:prstGeom>
          <a:ln>
            <a:solidFill>
              <a:schemeClr val="tx1"/>
            </a:solidFill>
          </a:ln>
        </p:spPr>
      </p:pic>
      <p:sp>
        <p:nvSpPr>
          <p:cNvPr id="55" name="TextBox 54">
            <a:extLst>
              <a:ext uri="{FF2B5EF4-FFF2-40B4-BE49-F238E27FC236}">
                <a16:creationId xmlns:a16="http://schemas.microsoft.com/office/drawing/2014/main" id="{A9D1D6BA-13EF-B942-859F-FDC7551379C6}"/>
              </a:ext>
            </a:extLst>
          </p:cNvPr>
          <p:cNvSpPr txBox="1"/>
          <p:nvPr/>
        </p:nvSpPr>
        <p:spPr>
          <a:xfrm>
            <a:off x="6858000" y="9664535"/>
            <a:ext cx="6707137" cy="237664"/>
          </a:xfrm>
          <a:prstGeom prst="rect">
            <a:avLst/>
          </a:prstGeom>
          <a:noFill/>
        </p:spPr>
        <p:txBody>
          <a:bodyPr wrap="square" rtlCol="0">
            <a:spAutoFit/>
          </a:bodyPr>
          <a:lstStyle/>
          <a:p>
            <a:pPr algn="ctr"/>
            <a:r>
              <a:rPr lang="en-US" sz="900" b="1" dirty="0"/>
              <a:t>Figure B.5: </a:t>
            </a:r>
            <a:r>
              <a:rPr lang="en-US" sz="900" dirty="0"/>
              <a:t>IFERB 21</a:t>
            </a:r>
            <a:r>
              <a:rPr lang="en-US" sz="900" baseline="30000" dirty="0"/>
              <a:t>st</a:t>
            </a:r>
            <a:r>
              <a:rPr lang="en-US" sz="900" dirty="0"/>
              <a:t> Century Rubric Example using Prompts</a:t>
            </a:r>
          </a:p>
        </p:txBody>
      </p:sp>
      <p:sp>
        <p:nvSpPr>
          <p:cNvPr id="56" name="Rectangle 55">
            <a:extLst>
              <a:ext uri="{FF2B5EF4-FFF2-40B4-BE49-F238E27FC236}">
                <a16:creationId xmlns:a16="http://schemas.microsoft.com/office/drawing/2014/main" id="{88B43CA7-0002-BA41-951D-652416F91DA7}"/>
              </a:ext>
            </a:extLst>
          </p:cNvPr>
          <p:cNvSpPr/>
          <p:nvPr/>
        </p:nvSpPr>
        <p:spPr>
          <a:xfrm>
            <a:off x="10680700" y="4685171"/>
            <a:ext cx="3035300" cy="615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rgbClr val="E61831"/>
                </a:solidFill>
              </a:rPr>
              <a:t>Tip: </a:t>
            </a:r>
          </a:p>
          <a:p>
            <a:r>
              <a:rPr lang="en-US" sz="1000" dirty="0">
                <a:solidFill>
                  <a:schemeClr val="tx1"/>
                </a:solidFill>
              </a:rPr>
              <a:t>You can try using these questions to form your quizzes.</a:t>
            </a:r>
          </a:p>
        </p:txBody>
      </p:sp>
      <p:pic>
        <p:nvPicPr>
          <p:cNvPr id="57" name="Graphic 56" descr="Lightbulb with solid fill">
            <a:extLst>
              <a:ext uri="{FF2B5EF4-FFF2-40B4-BE49-F238E27FC236}">
                <a16:creationId xmlns:a16="http://schemas.microsoft.com/office/drawing/2014/main" id="{190ABE90-B933-9D48-A24C-94188C46F05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82881" y="4726987"/>
            <a:ext cx="411741" cy="411741"/>
          </a:xfrm>
          <a:prstGeom prst="rect">
            <a:avLst/>
          </a:prstGeom>
        </p:spPr>
      </p:pic>
      <p:sp>
        <p:nvSpPr>
          <p:cNvPr id="23" name="Slide Number Placeholder 1">
            <a:extLst>
              <a:ext uri="{FF2B5EF4-FFF2-40B4-BE49-F238E27FC236}">
                <a16:creationId xmlns:a16="http://schemas.microsoft.com/office/drawing/2014/main" id="{814138E8-FC61-43F7-8D02-F20BCDC7B223}"/>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61</a:t>
            </a:fld>
            <a:endParaRPr lang="en-US" dirty="0"/>
          </a:p>
        </p:txBody>
      </p:sp>
      <p:sp>
        <p:nvSpPr>
          <p:cNvPr id="21" name="TextBox 20">
            <a:extLst>
              <a:ext uri="{FF2B5EF4-FFF2-40B4-BE49-F238E27FC236}">
                <a16:creationId xmlns:a16="http://schemas.microsoft.com/office/drawing/2014/main" id="{E80B95C9-98F9-4A49-A6BC-ABCEB415C997}"/>
              </a:ext>
            </a:extLst>
          </p:cNvPr>
          <p:cNvSpPr txBox="1"/>
          <p:nvPr/>
        </p:nvSpPr>
        <p:spPr>
          <a:xfrm>
            <a:off x="14250489" y="2591031"/>
            <a:ext cx="2972289" cy="246221"/>
          </a:xfrm>
          <a:prstGeom prst="rect">
            <a:avLst/>
          </a:prstGeom>
          <a:noFill/>
        </p:spPr>
        <p:txBody>
          <a:bodyPr wrap="none" rtlCol="0">
            <a:spAutoFit/>
          </a:bodyPr>
          <a:lstStyle/>
          <a:p>
            <a:pPr algn="r"/>
            <a:r>
              <a:rPr lang="en-US" sz="1000" dirty="0">
                <a:solidFill>
                  <a:srgbClr val="EA7E83"/>
                </a:solidFill>
              </a:rPr>
              <a:t>You will need internet access for accessing these links</a:t>
            </a:r>
          </a:p>
        </p:txBody>
      </p:sp>
    </p:spTree>
    <p:extLst>
      <p:ext uri="{BB962C8B-B14F-4D97-AF65-F5344CB8AC3E}">
        <p14:creationId xmlns:p14="http://schemas.microsoft.com/office/powerpoint/2010/main" val="5367198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502F91-8BA7-4E66-94DB-0BAE770A6586}"/>
              </a:ext>
            </a:extLst>
          </p:cNvPr>
          <p:cNvSpPr/>
          <p:nvPr/>
        </p:nvSpPr>
        <p:spPr>
          <a:xfrm>
            <a:off x="0" y="0"/>
            <a:ext cx="6858000"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b="1" dirty="0">
              <a:solidFill>
                <a:schemeClr val="bg1"/>
              </a:solidFill>
            </a:endParaRPr>
          </a:p>
        </p:txBody>
      </p:sp>
      <p:sp>
        <p:nvSpPr>
          <p:cNvPr id="11" name="Title 1">
            <a:extLst>
              <a:ext uri="{FF2B5EF4-FFF2-40B4-BE49-F238E27FC236}">
                <a16:creationId xmlns:a16="http://schemas.microsoft.com/office/drawing/2014/main" id="{44694D43-9E2D-469A-BAF8-E656DD270631}"/>
              </a:ext>
            </a:extLst>
          </p:cNvPr>
          <p:cNvSpPr txBox="1">
            <a:spLocks/>
          </p:cNvSpPr>
          <p:nvPr/>
        </p:nvSpPr>
        <p:spPr>
          <a:xfrm>
            <a:off x="204505" y="1540443"/>
            <a:ext cx="6448989" cy="28773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a:solidFill>
                  <a:schemeClr val="bg1"/>
                </a:solidFill>
              </a:rPr>
              <a:t>Appendix C </a:t>
            </a:r>
            <a:br>
              <a:rPr lang="en-US" dirty="0">
                <a:solidFill>
                  <a:schemeClr val="bg1"/>
                </a:solidFill>
              </a:rPr>
            </a:br>
            <a:r>
              <a:rPr lang="en-US" dirty="0">
                <a:solidFill>
                  <a:schemeClr val="bg1"/>
                </a:solidFill>
              </a:rPr>
              <a:t>Educators’ Advanced Tools</a:t>
            </a:r>
          </a:p>
        </p:txBody>
      </p:sp>
      <p:sp>
        <p:nvSpPr>
          <p:cNvPr id="6" name="Oval 5">
            <a:extLst>
              <a:ext uri="{FF2B5EF4-FFF2-40B4-BE49-F238E27FC236}">
                <a16:creationId xmlns:a16="http://schemas.microsoft.com/office/drawing/2014/main" id="{32E0B028-56DE-8840-AEAF-E928D3A179E1}"/>
              </a:ext>
            </a:extLst>
          </p:cNvPr>
          <p:cNvSpPr/>
          <p:nvPr/>
        </p:nvSpPr>
        <p:spPr>
          <a:xfrm>
            <a:off x="10176846" y="2577088"/>
            <a:ext cx="823664" cy="804054"/>
          </a:xfrm>
          <a:prstGeom prst="ellipse">
            <a:avLst/>
          </a:prstGeom>
          <a:solidFill>
            <a:srgbClr val="E5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BA5E6246-2EA8-6C4C-BFC3-50872A25B543}"/>
              </a:ext>
            </a:extLst>
          </p:cNvPr>
          <p:cNvSpPr/>
          <p:nvPr/>
        </p:nvSpPr>
        <p:spPr>
          <a:xfrm>
            <a:off x="11410240" y="1953578"/>
            <a:ext cx="638717" cy="623510"/>
          </a:xfrm>
          <a:prstGeom prst="ellipse">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009CFFC8-EA2C-0B4D-B627-3FB05463E36A}"/>
              </a:ext>
            </a:extLst>
          </p:cNvPr>
          <p:cNvSpPr/>
          <p:nvPr/>
        </p:nvSpPr>
        <p:spPr>
          <a:xfrm>
            <a:off x="11467686" y="3181502"/>
            <a:ext cx="377950" cy="368952"/>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BE87E1B-F272-FA4C-BFA8-CAD1F490039F}"/>
              </a:ext>
            </a:extLst>
          </p:cNvPr>
          <p:cNvSpPr/>
          <p:nvPr/>
        </p:nvSpPr>
        <p:spPr>
          <a:xfrm>
            <a:off x="10329245" y="641889"/>
            <a:ext cx="1121203" cy="1094509"/>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A9ED33B-19EB-6440-B80B-B508A51C9CA8}"/>
              </a:ext>
            </a:extLst>
          </p:cNvPr>
          <p:cNvSpPr txBox="1"/>
          <p:nvPr/>
        </p:nvSpPr>
        <p:spPr>
          <a:xfrm>
            <a:off x="7572714" y="6853862"/>
            <a:ext cx="5208264" cy="3416320"/>
          </a:xfrm>
          <a:prstGeom prst="rect">
            <a:avLst/>
          </a:prstGeom>
          <a:noFill/>
        </p:spPr>
        <p:txBody>
          <a:bodyPr wrap="square" rtlCol="0">
            <a:spAutoFit/>
          </a:bodyPr>
          <a:lstStyle/>
          <a:p>
            <a:r>
              <a:rPr lang="en-US" sz="3600" b="1" dirty="0">
                <a:solidFill>
                  <a:schemeClr val="accent2">
                    <a:lumMod val="60000"/>
                    <a:lumOff val="40000"/>
                  </a:schemeClr>
                </a:solidFill>
              </a:rPr>
              <a:t>Appendix Content</a:t>
            </a:r>
          </a:p>
          <a:p>
            <a:pPr marL="285750" indent="-285750">
              <a:buFont typeface="Arial" panose="020B0604020202020204" pitchFamily="34" charset="0"/>
              <a:buChar char="•"/>
            </a:pPr>
            <a:endParaRPr lang="en-US" sz="1200" dirty="0"/>
          </a:p>
          <a:p>
            <a:r>
              <a:rPr lang="en-US" sz="1200" dirty="0"/>
              <a:t>C.1. Project Selection – Advanced Practices (Optional)</a:t>
            </a:r>
          </a:p>
          <a:p>
            <a:r>
              <a:rPr lang="en-US" sz="1200" dirty="0"/>
              <a:t>        C.1.1. Select by Specific Skill (Academic or Non-Academic)</a:t>
            </a:r>
          </a:p>
          <a:p>
            <a:endParaRPr lang="en-US" sz="1200" dirty="0"/>
          </a:p>
          <a:p>
            <a:r>
              <a:rPr lang="en-US" sz="1200" dirty="0"/>
              <a:t>C.2. Project Contextualization – Advanced Practices (Optional)</a:t>
            </a:r>
          </a:p>
          <a:p>
            <a:r>
              <a:rPr lang="en-US" sz="1200" dirty="0"/>
              <a:t>        C.2.1. Before Contextualization: Extract Subjects from </a:t>
            </a:r>
            <a:r>
              <a:rPr lang="en-US" sz="1200" i="1" dirty="0"/>
              <a:t>Project Document</a:t>
            </a:r>
          </a:p>
          <a:p>
            <a:r>
              <a:rPr lang="en-US" sz="1200" i="1" dirty="0"/>
              <a:t>        </a:t>
            </a:r>
            <a:r>
              <a:rPr lang="en-US" sz="1200" dirty="0"/>
              <a:t>C.2.2. Curriculum Mapping &amp; Contextualization </a:t>
            </a:r>
            <a:r>
              <a:rPr lang="en-US" sz="1200" i="1" dirty="0"/>
              <a:t> </a:t>
            </a:r>
          </a:p>
          <a:p>
            <a:r>
              <a:rPr lang="en-US" sz="1200" i="1" dirty="0"/>
              <a:t>                   </a:t>
            </a:r>
            <a:r>
              <a:rPr lang="en-US" sz="1200" dirty="0"/>
              <a:t>A) Map Curriculum to Project</a:t>
            </a:r>
          </a:p>
          <a:p>
            <a:r>
              <a:rPr lang="en-US" sz="1200" dirty="0"/>
              <a:t>                   B) Map Project’s Difficulty to Curriculum </a:t>
            </a:r>
            <a:br>
              <a:rPr lang="en-US" sz="1200" dirty="0"/>
            </a:br>
            <a:r>
              <a:rPr lang="en-US" sz="1200" dirty="0"/>
              <a:t>                   C) Map/Inject Curriculum Skills into Project</a:t>
            </a:r>
          </a:p>
          <a:p>
            <a:pPr marL="742950" lvl="1" indent="-285750">
              <a:buFont typeface="Arial" panose="020B0604020202020204" pitchFamily="34" charset="0"/>
              <a:buChar char="•"/>
            </a:pPr>
            <a:endParaRPr lang="en-US" sz="1200" dirty="0"/>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p:txBody>
      </p:sp>
    </p:spTree>
    <p:extLst>
      <p:ext uri="{BB962C8B-B14F-4D97-AF65-F5344CB8AC3E}">
        <p14:creationId xmlns:p14="http://schemas.microsoft.com/office/powerpoint/2010/main" val="11635949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4C76DF6-8DE1-7C4D-9CAF-34982150BF65}"/>
              </a:ext>
            </a:extLst>
          </p:cNvPr>
          <p:cNvSpPr/>
          <p:nvPr/>
        </p:nvSpPr>
        <p:spPr>
          <a:xfrm>
            <a:off x="-5403"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C – Educators’ Advanced Tools</a:t>
            </a:r>
          </a:p>
        </p:txBody>
      </p:sp>
      <p:sp>
        <p:nvSpPr>
          <p:cNvPr id="14" name="Rectangle 13">
            <a:extLst>
              <a:ext uri="{FF2B5EF4-FFF2-40B4-BE49-F238E27FC236}">
                <a16:creationId xmlns:a16="http://schemas.microsoft.com/office/drawing/2014/main" id="{F55727CC-C2B3-EE4E-9760-59FC00757AA8}"/>
              </a:ext>
            </a:extLst>
          </p:cNvPr>
          <p:cNvSpPr/>
          <p:nvPr/>
        </p:nvSpPr>
        <p:spPr>
          <a:xfrm>
            <a:off x="11658281" y="0"/>
            <a:ext cx="2057719" cy="10515600"/>
          </a:xfrm>
          <a:prstGeom prst="rect">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1395D04-7EA9-EE40-8AF0-DB7B455CD3A2}"/>
              </a:ext>
            </a:extLst>
          </p:cNvPr>
          <p:cNvSpPr txBox="1"/>
          <p:nvPr/>
        </p:nvSpPr>
        <p:spPr>
          <a:xfrm>
            <a:off x="12329698" y="9499937"/>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C</a:t>
            </a:r>
          </a:p>
        </p:txBody>
      </p:sp>
      <p:sp>
        <p:nvSpPr>
          <p:cNvPr id="13" name="Rectangle 12">
            <a:extLst>
              <a:ext uri="{FF2B5EF4-FFF2-40B4-BE49-F238E27FC236}">
                <a16:creationId xmlns:a16="http://schemas.microsoft.com/office/drawing/2014/main" id="{D2928BC8-79F5-2C4E-9855-E160F52B0074}"/>
              </a:ext>
            </a:extLst>
          </p:cNvPr>
          <p:cNvSpPr/>
          <p:nvPr/>
        </p:nvSpPr>
        <p:spPr>
          <a:xfrm>
            <a:off x="11847291" y="1589091"/>
            <a:ext cx="1658146" cy="1381853"/>
          </a:xfrm>
          <a:prstGeom prst="rect">
            <a:avLst/>
          </a:prstGeom>
        </p:spPr>
        <p:txBody>
          <a:bodyPr wrap="square">
            <a:spAutoFit/>
          </a:bodyPr>
          <a:lstStyle/>
          <a:p>
            <a:pPr algn="ctr">
              <a:lnSpc>
                <a:spcPct val="150000"/>
              </a:lnSpc>
            </a:pPr>
            <a:r>
              <a:rPr lang="en-US" sz="1600" b="1" dirty="0">
                <a:solidFill>
                  <a:srgbClr val="C00000"/>
                </a:solidFill>
              </a:rPr>
              <a:t>Tip:</a:t>
            </a:r>
          </a:p>
          <a:p>
            <a:pPr algn="ctr"/>
            <a:r>
              <a:rPr lang="en-US" sz="900" dirty="0"/>
              <a:t>When filtering a project,  you can filter for SEL skills while 21st century skills are already embedded in the projects’ activities. </a:t>
            </a:r>
          </a:p>
          <a:p>
            <a:pPr algn="ctr">
              <a:lnSpc>
                <a:spcPct val="150000"/>
              </a:lnSpc>
            </a:pPr>
            <a:endParaRPr lang="en-US" sz="1100" dirty="0"/>
          </a:p>
        </p:txBody>
      </p:sp>
      <p:sp>
        <p:nvSpPr>
          <p:cNvPr id="36" name="Rectangle 35">
            <a:extLst>
              <a:ext uri="{FF2B5EF4-FFF2-40B4-BE49-F238E27FC236}">
                <a16:creationId xmlns:a16="http://schemas.microsoft.com/office/drawing/2014/main" id="{B383F4A6-C1D8-964F-A222-BA3E6A742656}"/>
              </a:ext>
            </a:extLst>
          </p:cNvPr>
          <p:cNvSpPr/>
          <p:nvPr/>
        </p:nvSpPr>
        <p:spPr>
          <a:xfrm>
            <a:off x="11856318" y="5430120"/>
            <a:ext cx="1649119" cy="1154162"/>
          </a:xfrm>
          <a:prstGeom prst="rect">
            <a:avLst/>
          </a:prstGeom>
        </p:spPr>
        <p:txBody>
          <a:bodyPr wrap="square">
            <a:spAutoFit/>
          </a:bodyPr>
          <a:lstStyle/>
          <a:p>
            <a:pPr algn="ctr">
              <a:lnSpc>
                <a:spcPct val="150000"/>
              </a:lnSpc>
            </a:pPr>
            <a:r>
              <a:rPr lang="en-US" sz="1600" b="1" dirty="0">
                <a:solidFill>
                  <a:srgbClr val="C00000"/>
                </a:solidFill>
              </a:rPr>
              <a:t>Tip:</a:t>
            </a:r>
          </a:p>
          <a:p>
            <a:pPr algn="ctr"/>
            <a:r>
              <a:rPr lang="en-US" sz="900" dirty="0"/>
              <a:t>IFERB projects include multiple skills from multiple subjects. For example, a project covering numeracy, can also cover literacy.</a:t>
            </a:r>
          </a:p>
        </p:txBody>
      </p:sp>
      <p:grpSp>
        <p:nvGrpSpPr>
          <p:cNvPr id="42" name="Group 41">
            <a:extLst>
              <a:ext uri="{FF2B5EF4-FFF2-40B4-BE49-F238E27FC236}">
                <a16:creationId xmlns:a16="http://schemas.microsoft.com/office/drawing/2014/main" id="{97C8A390-840F-624A-BF08-1D7C9A77043A}"/>
              </a:ext>
            </a:extLst>
          </p:cNvPr>
          <p:cNvGrpSpPr/>
          <p:nvPr/>
        </p:nvGrpSpPr>
        <p:grpSpPr>
          <a:xfrm>
            <a:off x="12434953" y="5022605"/>
            <a:ext cx="519872" cy="519872"/>
            <a:chOff x="12646735" y="4233872"/>
            <a:chExt cx="519872" cy="519872"/>
          </a:xfrm>
        </p:grpSpPr>
        <p:pic>
          <p:nvPicPr>
            <p:cNvPr id="43" name="Graphic 42" descr="Lightbulb with solid fill">
              <a:extLst>
                <a:ext uri="{FF2B5EF4-FFF2-40B4-BE49-F238E27FC236}">
                  <a16:creationId xmlns:a16="http://schemas.microsoft.com/office/drawing/2014/main" id="{5F9EA3C7-6501-434E-98E3-2AA12365AA3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46735" y="4233872"/>
              <a:ext cx="519872" cy="519872"/>
            </a:xfrm>
            <a:prstGeom prst="rect">
              <a:avLst/>
            </a:prstGeom>
          </p:spPr>
        </p:pic>
        <p:sp>
          <p:nvSpPr>
            <p:cNvPr id="44" name="TextBox 43">
              <a:extLst>
                <a:ext uri="{FF2B5EF4-FFF2-40B4-BE49-F238E27FC236}">
                  <a16:creationId xmlns:a16="http://schemas.microsoft.com/office/drawing/2014/main" id="{B4DA4F3C-73F4-A94A-9D7D-48D28BB362B3}"/>
                </a:ext>
              </a:extLst>
            </p:cNvPr>
            <p:cNvSpPr txBox="1"/>
            <p:nvPr/>
          </p:nvSpPr>
          <p:spPr>
            <a:xfrm>
              <a:off x="12776051" y="4268073"/>
              <a:ext cx="286638" cy="276999"/>
            </a:xfrm>
            <a:prstGeom prst="rect">
              <a:avLst/>
            </a:prstGeom>
            <a:noFill/>
          </p:spPr>
          <p:txBody>
            <a:bodyPr wrap="square" rtlCol="0">
              <a:spAutoFit/>
            </a:bodyPr>
            <a:lstStyle/>
            <a:p>
              <a:r>
                <a:rPr lang="en-US" sz="1200" dirty="0">
                  <a:latin typeface="+mj-lt"/>
                </a:rPr>
                <a:t>2</a:t>
              </a:r>
            </a:p>
          </p:txBody>
        </p:sp>
      </p:grpSp>
      <p:grpSp>
        <p:nvGrpSpPr>
          <p:cNvPr id="45" name="Group 44">
            <a:extLst>
              <a:ext uri="{FF2B5EF4-FFF2-40B4-BE49-F238E27FC236}">
                <a16:creationId xmlns:a16="http://schemas.microsoft.com/office/drawing/2014/main" id="{CAE11BDE-C875-FD42-BA0F-366DA795481C}"/>
              </a:ext>
            </a:extLst>
          </p:cNvPr>
          <p:cNvGrpSpPr/>
          <p:nvPr/>
        </p:nvGrpSpPr>
        <p:grpSpPr>
          <a:xfrm>
            <a:off x="12434953" y="1192712"/>
            <a:ext cx="519872" cy="519872"/>
            <a:chOff x="12646735" y="4233872"/>
            <a:chExt cx="519872" cy="519872"/>
          </a:xfrm>
        </p:grpSpPr>
        <p:pic>
          <p:nvPicPr>
            <p:cNvPr id="46" name="Graphic 45" descr="Lightbulb with solid fill">
              <a:extLst>
                <a:ext uri="{FF2B5EF4-FFF2-40B4-BE49-F238E27FC236}">
                  <a16:creationId xmlns:a16="http://schemas.microsoft.com/office/drawing/2014/main" id="{9F61E00D-60EC-5246-9D20-888E123C83E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46735" y="4233872"/>
              <a:ext cx="519872" cy="519872"/>
            </a:xfrm>
            <a:prstGeom prst="rect">
              <a:avLst/>
            </a:prstGeom>
          </p:spPr>
        </p:pic>
        <p:sp>
          <p:nvSpPr>
            <p:cNvPr id="47" name="TextBox 46">
              <a:extLst>
                <a:ext uri="{FF2B5EF4-FFF2-40B4-BE49-F238E27FC236}">
                  <a16:creationId xmlns:a16="http://schemas.microsoft.com/office/drawing/2014/main" id="{C1A0ECF4-5574-7B48-B739-883268D406FC}"/>
                </a:ext>
              </a:extLst>
            </p:cNvPr>
            <p:cNvSpPr txBox="1"/>
            <p:nvPr/>
          </p:nvSpPr>
          <p:spPr>
            <a:xfrm>
              <a:off x="12776051" y="4268074"/>
              <a:ext cx="286638" cy="276999"/>
            </a:xfrm>
            <a:prstGeom prst="rect">
              <a:avLst/>
            </a:prstGeom>
            <a:noFill/>
          </p:spPr>
          <p:txBody>
            <a:bodyPr wrap="square" rtlCol="0">
              <a:spAutoFit/>
            </a:bodyPr>
            <a:lstStyle/>
            <a:p>
              <a:r>
                <a:rPr lang="en-US" sz="1200" dirty="0">
                  <a:latin typeface="+mj-lt"/>
                </a:rPr>
                <a:t>1</a:t>
              </a:r>
            </a:p>
          </p:txBody>
        </p:sp>
      </p:grpSp>
      <p:sp>
        <p:nvSpPr>
          <p:cNvPr id="55" name="Google Shape;120;p54">
            <a:extLst>
              <a:ext uri="{FF2B5EF4-FFF2-40B4-BE49-F238E27FC236}">
                <a16:creationId xmlns:a16="http://schemas.microsoft.com/office/drawing/2014/main" id="{C6A54DF2-10E3-0E42-8635-264EBF335436}"/>
              </a:ext>
            </a:extLst>
          </p:cNvPr>
          <p:cNvSpPr txBox="1">
            <a:spLocks/>
          </p:cNvSpPr>
          <p:nvPr/>
        </p:nvSpPr>
        <p:spPr>
          <a:xfrm>
            <a:off x="2047581" y="141319"/>
            <a:ext cx="9071429"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800" b="1" dirty="0">
                <a:solidFill>
                  <a:schemeClr val="tx1">
                    <a:lumMod val="75000"/>
                    <a:lumOff val="25000"/>
                  </a:schemeClr>
                </a:solidFill>
                <a:latin typeface="Lustria"/>
                <a:ea typeface="Lustria"/>
                <a:cs typeface="Lustria"/>
                <a:sym typeface="Lustria"/>
              </a:rPr>
              <a:t>C.1. Project Selection– Advanced Practices (Optional) (1/2)</a:t>
            </a:r>
            <a:endParaRPr lang="en-US" sz="1800" b="1" dirty="0">
              <a:solidFill>
                <a:schemeClr val="tx1">
                  <a:lumMod val="75000"/>
                  <a:lumOff val="25000"/>
                </a:schemeClr>
              </a:solidFill>
            </a:endParaRPr>
          </a:p>
        </p:txBody>
      </p:sp>
      <p:sp>
        <p:nvSpPr>
          <p:cNvPr id="56" name="Content Placeholder 2">
            <a:extLst>
              <a:ext uri="{FF2B5EF4-FFF2-40B4-BE49-F238E27FC236}">
                <a16:creationId xmlns:a16="http://schemas.microsoft.com/office/drawing/2014/main" id="{E5A71C13-A34A-2F41-B3DB-680C97AF147C}"/>
              </a:ext>
            </a:extLst>
          </p:cNvPr>
          <p:cNvSpPr txBox="1">
            <a:spLocks/>
          </p:cNvSpPr>
          <p:nvPr/>
        </p:nvSpPr>
        <p:spPr>
          <a:xfrm>
            <a:off x="2047581" y="580726"/>
            <a:ext cx="9385832" cy="25232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100" dirty="0"/>
              <a:t>Before you start selecting suitable projects, it is important to learn about the main educational skills that are frequently included in IFERB projects.</a:t>
            </a:r>
          </a:p>
          <a:p>
            <a:pPr>
              <a:lnSpc>
                <a:spcPct val="100000"/>
              </a:lnSpc>
            </a:pPr>
            <a:r>
              <a:rPr lang="en-US" sz="1100" dirty="0"/>
              <a:t>There are two types of skills for students to acquire: academic and non-academic skills.</a:t>
            </a:r>
          </a:p>
          <a:p>
            <a:pPr marL="0" indent="0">
              <a:lnSpc>
                <a:spcPct val="100000"/>
              </a:lnSpc>
              <a:buClr>
                <a:schemeClr val="tx1"/>
              </a:buClr>
              <a:buNone/>
            </a:pPr>
            <a:endParaRPr lang="en-US" sz="1100" dirty="0"/>
          </a:p>
          <a:p>
            <a:pPr marL="0" indent="0">
              <a:lnSpc>
                <a:spcPct val="100000"/>
              </a:lnSpc>
              <a:buClr>
                <a:schemeClr val="tx1"/>
              </a:buClr>
              <a:buNone/>
            </a:pPr>
            <a:endParaRPr lang="en-US" sz="1100" dirty="0"/>
          </a:p>
          <a:p>
            <a:pPr marL="0" indent="0">
              <a:lnSpc>
                <a:spcPct val="100000"/>
              </a:lnSpc>
              <a:buClr>
                <a:schemeClr val="tx1"/>
              </a:buClr>
              <a:buNone/>
            </a:pPr>
            <a:endParaRPr lang="en-US" sz="1100" dirty="0"/>
          </a:p>
          <a:p>
            <a:pPr marL="0" indent="0">
              <a:lnSpc>
                <a:spcPct val="100000"/>
              </a:lnSpc>
              <a:buClr>
                <a:schemeClr val="tx1"/>
              </a:buClr>
              <a:buNone/>
            </a:pPr>
            <a:br>
              <a:rPr lang="en-US" sz="1100" dirty="0"/>
            </a:br>
            <a:br>
              <a:rPr lang="en-US" sz="1100" dirty="0">
                <a:highlight>
                  <a:srgbClr val="FF00FF"/>
                </a:highlight>
              </a:rPr>
            </a:br>
            <a:endParaRPr lang="en-US" sz="1100" dirty="0">
              <a:highlight>
                <a:srgbClr val="FF00FF"/>
              </a:highlight>
            </a:endParaRPr>
          </a:p>
          <a:p>
            <a:pPr marL="0" indent="0">
              <a:lnSpc>
                <a:spcPct val="100000"/>
              </a:lnSpc>
              <a:buClr>
                <a:schemeClr val="tx1"/>
              </a:buClr>
              <a:buNone/>
            </a:pPr>
            <a:endParaRPr lang="en-US" sz="1100" dirty="0">
              <a:highlight>
                <a:srgbClr val="FF00FF"/>
              </a:highlight>
            </a:endParaRPr>
          </a:p>
          <a:p>
            <a:pPr marL="0" indent="0">
              <a:lnSpc>
                <a:spcPct val="100000"/>
              </a:lnSpc>
              <a:buClr>
                <a:schemeClr val="tx1"/>
              </a:buClr>
              <a:buNone/>
            </a:pPr>
            <a:endParaRPr lang="en-US" sz="1100" dirty="0"/>
          </a:p>
          <a:p>
            <a:pPr>
              <a:lnSpc>
                <a:spcPct val="100000"/>
              </a:lnSpc>
              <a:buClr>
                <a:schemeClr val="tx1"/>
              </a:buClr>
            </a:pPr>
            <a:r>
              <a:rPr lang="en-US" sz="1100" dirty="0"/>
              <a:t>Remember that a lot of projects focus on non-academic skills like socio-emotional learning, global citizenship education and/or 21</a:t>
            </a:r>
            <a:r>
              <a:rPr lang="en-US" sz="1100" baseline="30000" dirty="0"/>
              <a:t>st</a:t>
            </a:r>
            <a:r>
              <a:rPr lang="en-US" sz="1100" dirty="0"/>
              <a:t> century skills.</a:t>
            </a:r>
          </a:p>
        </p:txBody>
      </p:sp>
      <p:sp>
        <p:nvSpPr>
          <p:cNvPr id="57" name="Rectangle 56">
            <a:extLst>
              <a:ext uri="{FF2B5EF4-FFF2-40B4-BE49-F238E27FC236}">
                <a16:creationId xmlns:a16="http://schemas.microsoft.com/office/drawing/2014/main" id="{408DA692-DE2E-FA4E-85AD-7830D747F1F2}"/>
              </a:ext>
            </a:extLst>
          </p:cNvPr>
          <p:cNvSpPr/>
          <p:nvPr/>
        </p:nvSpPr>
        <p:spPr>
          <a:xfrm>
            <a:off x="6625987" y="1312755"/>
            <a:ext cx="4203158" cy="1784084"/>
          </a:xfrm>
          <a:prstGeom prst="rect">
            <a:avLst/>
          </a:prstGeom>
          <a:solidFill>
            <a:srgbClr val="FAE3CA">
              <a:alpha val="56863"/>
            </a:srgbClr>
          </a:solidFill>
          <a:ln>
            <a:solidFill>
              <a:srgbClr val="F6F2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F2DADEBB-7AC5-954C-99D4-4B4529D2713A}"/>
              </a:ext>
            </a:extLst>
          </p:cNvPr>
          <p:cNvSpPr/>
          <p:nvPr/>
        </p:nvSpPr>
        <p:spPr>
          <a:xfrm>
            <a:off x="2282587" y="1327995"/>
            <a:ext cx="4203158" cy="1784084"/>
          </a:xfrm>
          <a:prstGeom prst="rect">
            <a:avLst/>
          </a:prstGeom>
          <a:solidFill>
            <a:srgbClr val="FAE3CA">
              <a:alpha val="56863"/>
            </a:srgbClr>
          </a:solidFill>
          <a:ln>
            <a:solidFill>
              <a:srgbClr val="F6F2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C448F0C4-5E8A-2044-A95A-A009256D9257}"/>
              </a:ext>
            </a:extLst>
          </p:cNvPr>
          <p:cNvSpPr txBox="1"/>
          <p:nvPr/>
        </p:nvSpPr>
        <p:spPr>
          <a:xfrm>
            <a:off x="3005712" y="1547204"/>
            <a:ext cx="2414615" cy="307777"/>
          </a:xfrm>
          <a:prstGeom prst="rect">
            <a:avLst/>
          </a:prstGeom>
          <a:noFill/>
        </p:spPr>
        <p:txBody>
          <a:bodyPr wrap="square">
            <a:spAutoFit/>
          </a:bodyPr>
          <a:lstStyle/>
          <a:p>
            <a:r>
              <a:rPr lang="en-US" sz="1400" b="1" dirty="0">
                <a:solidFill>
                  <a:schemeClr val="accent2">
                    <a:lumMod val="75000"/>
                  </a:schemeClr>
                </a:solidFill>
              </a:rPr>
              <a:t>Academic skills</a:t>
            </a:r>
            <a:endParaRPr lang="en-US" sz="1400" dirty="0">
              <a:solidFill>
                <a:schemeClr val="accent2">
                  <a:lumMod val="75000"/>
                </a:schemeClr>
              </a:solidFill>
            </a:endParaRPr>
          </a:p>
        </p:txBody>
      </p:sp>
      <p:sp>
        <p:nvSpPr>
          <p:cNvPr id="64" name="TextBox 63">
            <a:extLst>
              <a:ext uri="{FF2B5EF4-FFF2-40B4-BE49-F238E27FC236}">
                <a16:creationId xmlns:a16="http://schemas.microsoft.com/office/drawing/2014/main" id="{FACE0BB6-279F-9B4F-8423-0DA85A4246B8}"/>
              </a:ext>
            </a:extLst>
          </p:cNvPr>
          <p:cNvSpPr txBox="1"/>
          <p:nvPr/>
        </p:nvSpPr>
        <p:spPr>
          <a:xfrm>
            <a:off x="2431970" y="2013730"/>
            <a:ext cx="3869488" cy="485005"/>
          </a:xfrm>
          <a:prstGeom prst="rect">
            <a:avLst/>
          </a:prstGeom>
          <a:noFill/>
        </p:spPr>
        <p:txBody>
          <a:bodyPr wrap="square">
            <a:spAutoFit/>
          </a:bodyPr>
          <a:lstStyle/>
          <a:p>
            <a:pPr>
              <a:lnSpc>
                <a:spcPct val="120000"/>
              </a:lnSpc>
              <a:buClr>
                <a:schemeClr val="tx1"/>
              </a:buClr>
            </a:pPr>
            <a:r>
              <a:rPr lang="en-US" sz="1100" dirty="0"/>
              <a:t>Academic skills are related to local curriculum for different subjects, such as literacy, numeracy, geography, history ..etc.</a:t>
            </a:r>
          </a:p>
        </p:txBody>
      </p:sp>
      <p:sp>
        <p:nvSpPr>
          <p:cNvPr id="69" name="TextBox 68">
            <a:extLst>
              <a:ext uri="{FF2B5EF4-FFF2-40B4-BE49-F238E27FC236}">
                <a16:creationId xmlns:a16="http://schemas.microsoft.com/office/drawing/2014/main" id="{21B5088D-F251-2140-BFCA-3287BE3340A7}"/>
              </a:ext>
            </a:extLst>
          </p:cNvPr>
          <p:cNvSpPr txBox="1"/>
          <p:nvPr/>
        </p:nvSpPr>
        <p:spPr>
          <a:xfrm>
            <a:off x="7207223" y="1501087"/>
            <a:ext cx="2414615" cy="307777"/>
          </a:xfrm>
          <a:prstGeom prst="rect">
            <a:avLst/>
          </a:prstGeom>
          <a:noFill/>
        </p:spPr>
        <p:txBody>
          <a:bodyPr wrap="square">
            <a:spAutoFit/>
          </a:bodyPr>
          <a:lstStyle/>
          <a:p>
            <a:r>
              <a:rPr lang="en-US" sz="1400" b="1" dirty="0">
                <a:solidFill>
                  <a:schemeClr val="accent2">
                    <a:lumMod val="75000"/>
                  </a:schemeClr>
                </a:solidFill>
              </a:rPr>
              <a:t>Non-academic skills</a:t>
            </a:r>
            <a:endParaRPr lang="en-US" sz="1400" dirty="0">
              <a:solidFill>
                <a:schemeClr val="accent2">
                  <a:lumMod val="75000"/>
                </a:schemeClr>
              </a:solidFill>
            </a:endParaRPr>
          </a:p>
        </p:txBody>
      </p:sp>
      <p:sp>
        <p:nvSpPr>
          <p:cNvPr id="70" name="TextBox 69">
            <a:extLst>
              <a:ext uri="{FF2B5EF4-FFF2-40B4-BE49-F238E27FC236}">
                <a16:creationId xmlns:a16="http://schemas.microsoft.com/office/drawing/2014/main" id="{FFE7C13A-B219-F246-9CB5-4CC1A3D540B3}"/>
              </a:ext>
            </a:extLst>
          </p:cNvPr>
          <p:cNvSpPr txBox="1"/>
          <p:nvPr/>
        </p:nvSpPr>
        <p:spPr>
          <a:xfrm>
            <a:off x="6764446" y="1929212"/>
            <a:ext cx="3688524" cy="1094467"/>
          </a:xfrm>
          <a:prstGeom prst="rect">
            <a:avLst/>
          </a:prstGeom>
          <a:noFill/>
        </p:spPr>
        <p:txBody>
          <a:bodyPr wrap="square">
            <a:spAutoFit/>
          </a:bodyPr>
          <a:lstStyle/>
          <a:p>
            <a:pPr lvl="0">
              <a:lnSpc>
                <a:spcPct val="120000"/>
              </a:lnSpc>
              <a:buClr>
                <a:prstClr val="black"/>
              </a:buClr>
            </a:pPr>
            <a:r>
              <a:rPr lang="en-US" sz="1100" dirty="0">
                <a:solidFill>
                  <a:prstClr val="black"/>
                </a:solidFill>
              </a:rPr>
              <a:t>Non-academic skills are related to </a:t>
            </a:r>
            <a:r>
              <a:rPr lang="en-US" sz="1100" b="1" dirty="0">
                <a:solidFill>
                  <a:srgbClr val="D9232D"/>
                </a:solidFill>
              </a:rPr>
              <a:t>21</a:t>
            </a:r>
            <a:r>
              <a:rPr lang="en-US" sz="1100" b="1" baseline="30000" dirty="0">
                <a:solidFill>
                  <a:srgbClr val="D9232D"/>
                </a:solidFill>
              </a:rPr>
              <a:t>st</a:t>
            </a:r>
            <a:r>
              <a:rPr lang="en-US" sz="1100" b="1" dirty="0">
                <a:solidFill>
                  <a:srgbClr val="D9232D"/>
                </a:solidFill>
              </a:rPr>
              <a:t> century skills </a:t>
            </a:r>
            <a:r>
              <a:rPr lang="en-US" sz="1100" dirty="0">
                <a:solidFill>
                  <a:prstClr val="black"/>
                </a:solidFill>
              </a:rPr>
              <a:t>and </a:t>
            </a:r>
            <a:r>
              <a:rPr lang="en-US" sz="1100" b="1" dirty="0">
                <a:solidFill>
                  <a:srgbClr val="D9232D"/>
                </a:solidFill>
              </a:rPr>
              <a:t>Social &amp; Emotional Learning (SEL) </a:t>
            </a:r>
            <a:r>
              <a:rPr lang="en-US" sz="1100" dirty="0">
                <a:solidFill>
                  <a:prstClr val="black"/>
                </a:solidFill>
              </a:rPr>
              <a:t>skills.  If you are not familiar with these non-academic skills, please spend 10 minutes reading about them in Appendix B – (B.1: </a:t>
            </a:r>
            <a:r>
              <a:rPr lang="en-US" sz="1100" i="1" dirty="0">
                <a:solidFill>
                  <a:prstClr val="black"/>
                </a:solidFill>
              </a:rPr>
              <a:t>Non-Academic Skills</a:t>
            </a:r>
            <a:r>
              <a:rPr lang="en-US" sz="1100" dirty="0">
                <a:solidFill>
                  <a:prstClr val="black"/>
                </a:solidFill>
              </a:rPr>
              <a:t>), such as creativity, communication …etc.</a:t>
            </a:r>
          </a:p>
        </p:txBody>
      </p:sp>
      <p:pic>
        <p:nvPicPr>
          <p:cNvPr id="71" name="Graphic 70" descr="Professor male with solid fill">
            <a:extLst>
              <a:ext uri="{FF2B5EF4-FFF2-40B4-BE49-F238E27FC236}">
                <a16:creationId xmlns:a16="http://schemas.microsoft.com/office/drawing/2014/main" id="{36234B10-A904-D949-AA6C-90B4869EFC3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95093" y="1385391"/>
            <a:ext cx="610619" cy="610619"/>
          </a:xfrm>
          <a:prstGeom prst="rect">
            <a:avLst/>
          </a:prstGeom>
        </p:spPr>
      </p:pic>
      <p:pic>
        <p:nvPicPr>
          <p:cNvPr id="72" name="Graphic 71" descr="Gears with solid fill">
            <a:extLst>
              <a:ext uri="{FF2B5EF4-FFF2-40B4-BE49-F238E27FC236}">
                <a16:creationId xmlns:a16="http://schemas.microsoft.com/office/drawing/2014/main" id="{67F3F863-C66D-984E-B085-CAD810BAC8E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88205" y="1305637"/>
            <a:ext cx="546085" cy="546085"/>
          </a:xfrm>
          <a:prstGeom prst="rect">
            <a:avLst/>
          </a:prstGeom>
        </p:spPr>
      </p:pic>
      <p:grpSp>
        <p:nvGrpSpPr>
          <p:cNvPr id="2" name="Group 1">
            <a:extLst>
              <a:ext uri="{FF2B5EF4-FFF2-40B4-BE49-F238E27FC236}">
                <a16:creationId xmlns:a16="http://schemas.microsoft.com/office/drawing/2014/main" id="{4C9DF3BF-9E42-48D7-AE74-0A1F492E8B7E}"/>
              </a:ext>
            </a:extLst>
          </p:cNvPr>
          <p:cNvGrpSpPr/>
          <p:nvPr/>
        </p:nvGrpSpPr>
        <p:grpSpPr>
          <a:xfrm>
            <a:off x="7688463" y="4853038"/>
            <a:ext cx="3877784" cy="1378912"/>
            <a:chOff x="7735981" y="4972172"/>
            <a:chExt cx="3877784" cy="1378912"/>
          </a:xfrm>
        </p:grpSpPr>
        <p:sp>
          <p:nvSpPr>
            <p:cNvPr id="73" name="Rectangle 72">
              <a:extLst>
                <a:ext uri="{FF2B5EF4-FFF2-40B4-BE49-F238E27FC236}">
                  <a16:creationId xmlns:a16="http://schemas.microsoft.com/office/drawing/2014/main" id="{E6BE7E3D-DCC2-564A-9942-CD0BF706D85C}"/>
                </a:ext>
              </a:extLst>
            </p:cNvPr>
            <p:cNvSpPr/>
            <p:nvPr/>
          </p:nvSpPr>
          <p:spPr>
            <a:xfrm>
              <a:off x="7735981" y="4972172"/>
              <a:ext cx="3831772" cy="1147830"/>
            </a:xfrm>
            <a:prstGeom prst="rect">
              <a:avLst/>
            </a:prstGeom>
            <a:solidFill>
              <a:srgbClr val="FBF8F3"/>
            </a:solidFill>
            <a:ln>
              <a:solidFill>
                <a:srgbClr val="F6F2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itle 1">
              <a:extLst>
                <a:ext uri="{FF2B5EF4-FFF2-40B4-BE49-F238E27FC236}">
                  <a16:creationId xmlns:a16="http://schemas.microsoft.com/office/drawing/2014/main" id="{2B642716-3C11-CC40-8DDB-261D2A55CB9C}"/>
                </a:ext>
              </a:extLst>
            </p:cNvPr>
            <p:cNvSpPr txBox="1">
              <a:spLocks/>
            </p:cNvSpPr>
            <p:nvPr/>
          </p:nvSpPr>
          <p:spPr>
            <a:xfrm>
              <a:off x="7988292" y="6136328"/>
              <a:ext cx="3449852" cy="2147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00" b="1" dirty="0"/>
                <a:t>Figure C.2: </a:t>
              </a:r>
              <a:r>
                <a:rPr lang="en-US" sz="900" dirty="0"/>
                <a:t>Apple Command+F  &amp; Windows Ctr+F</a:t>
              </a:r>
            </a:p>
          </p:txBody>
        </p:sp>
        <p:grpSp>
          <p:nvGrpSpPr>
            <p:cNvPr id="76" name="Group 75">
              <a:extLst>
                <a:ext uri="{FF2B5EF4-FFF2-40B4-BE49-F238E27FC236}">
                  <a16:creationId xmlns:a16="http://schemas.microsoft.com/office/drawing/2014/main" id="{33AE694B-E20F-D445-B187-A64A44462995}"/>
                </a:ext>
              </a:extLst>
            </p:cNvPr>
            <p:cNvGrpSpPr/>
            <p:nvPr/>
          </p:nvGrpSpPr>
          <p:grpSpPr>
            <a:xfrm>
              <a:off x="7926941" y="5066013"/>
              <a:ext cx="3449852" cy="961957"/>
              <a:chOff x="8446607" y="4807830"/>
              <a:chExt cx="3449852" cy="961957"/>
            </a:xfrm>
          </p:grpSpPr>
          <p:pic>
            <p:nvPicPr>
              <p:cNvPr id="96" name="Picture 2" descr="Image result for computer keyboard Ctrl + F">
                <a:extLst>
                  <a:ext uri="{FF2B5EF4-FFF2-40B4-BE49-F238E27FC236}">
                    <a16:creationId xmlns:a16="http://schemas.microsoft.com/office/drawing/2014/main" id="{DE0C16B1-820E-8644-A1F9-2BC4C5585C0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000" t="25367" r="18667" b="15783"/>
              <a:stretch/>
            </p:blipFill>
            <p:spPr bwMode="auto">
              <a:xfrm>
                <a:off x="10267454" y="4807830"/>
                <a:ext cx="1629005" cy="954533"/>
              </a:xfrm>
              <a:prstGeom prst="rect">
                <a:avLst/>
              </a:prstGeom>
              <a:noFill/>
              <a:extLst>
                <a:ext uri="{909E8E84-426E-40dd-AFC4-6F175D3DCCD1}">
                  <a14:hiddenFill xmlns:a14="http://schemas.microsoft.com/office/drawing/2010/main" xmlns="">
                    <a:solidFill>
                      <a:srgbClr val="FFFFFF"/>
                    </a:solidFill>
                  </a14:hiddenFill>
                </a:ext>
              </a:extLst>
            </p:spPr>
          </p:pic>
          <p:pic>
            <p:nvPicPr>
              <p:cNvPr id="97" name="Picture 4" descr="Image result for computer keyboard Ctrl + F apple">
                <a:extLst>
                  <a:ext uri="{FF2B5EF4-FFF2-40B4-BE49-F238E27FC236}">
                    <a16:creationId xmlns:a16="http://schemas.microsoft.com/office/drawing/2014/main" id="{9CCC7BED-3C2B-534A-8F2E-5B78CA601D6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29" t="52108" r="73556" b="2834"/>
              <a:stretch/>
            </p:blipFill>
            <p:spPr bwMode="auto">
              <a:xfrm>
                <a:off x="8446607" y="4807832"/>
                <a:ext cx="1820847" cy="961955"/>
              </a:xfrm>
              <a:prstGeom prst="rect">
                <a:avLst/>
              </a:prstGeom>
              <a:noFill/>
              <a:extLst>
                <a:ext uri="{909E8E84-426E-40dd-AFC4-6F175D3DCCD1}">
                  <a14:hiddenFill xmlns:a14="http://schemas.microsoft.com/office/drawing/2010/main" xmlns="">
                    <a:solidFill>
                      <a:srgbClr val="FFFFFF"/>
                    </a:solidFill>
                  </a14:hiddenFill>
                </a:ext>
              </a:extLst>
            </p:spPr>
          </p:pic>
          <p:sp>
            <p:nvSpPr>
              <p:cNvPr id="98" name="Oval 97">
                <a:extLst>
                  <a:ext uri="{FF2B5EF4-FFF2-40B4-BE49-F238E27FC236}">
                    <a16:creationId xmlns:a16="http://schemas.microsoft.com/office/drawing/2014/main" id="{8B83B411-93C4-5142-A64C-21CD213474C2}"/>
                  </a:ext>
                </a:extLst>
              </p:cNvPr>
              <p:cNvSpPr/>
              <p:nvPr/>
            </p:nvSpPr>
            <p:spPr>
              <a:xfrm>
                <a:off x="9923646" y="4807832"/>
                <a:ext cx="343808" cy="2906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9" name="Oval 98">
                <a:extLst>
                  <a:ext uri="{FF2B5EF4-FFF2-40B4-BE49-F238E27FC236}">
                    <a16:creationId xmlns:a16="http://schemas.microsoft.com/office/drawing/2014/main" id="{E1175332-0A10-9147-96E4-1227F6AC3F5B}"/>
                  </a:ext>
                </a:extLst>
              </p:cNvPr>
              <p:cNvSpPr/>
              <p:nvPr/>
            </p:nvSpPr>
            <p:spPr>
              <a:xfrm>
                <a:off x="9278755" y="5486399"/>
                <a:ext cx="548630" cy="2646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104" name="Picture 2" descr="Apple Logo PNG Transparent - PngPix">
              <a:extLst>
                <a:ext uri="{FF2B5EF4-FFF2-40B4-BE49-F238E27FC236}">
                  <a16:creationId xmlns:a16="http://schemas.microsoft.com/office/drawing/2014/main" id="{F3A6935D-B936-7842-83F6-4856A5D1659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741840" y="4992478"/>
              <a:ext cx="357428" cy="409613"/>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4" descr="windows logo transparent background – Lowry Solutions">
              <a:extLst>
                <a:ext uri="{FF2B5EF4-FFF2-40B4-BE49-F238E27FC236}">
                  <a16:creationId xmlns:a16="http://schemas.microsoft.com/office/drawing/2014/main" id="{49536FFF-9C9B-A541-94C1-32544835C12A}"/>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0985115" y="5578778"/>
              <a:ext cx="628650" cy="628650"/>
            </a:xfrm>
            <a:prstGeom prst="rect">
              <a:avLst/>
            </a:prstGeom>
            <a:noFill/>
            <a:extLst>
              <a:ext uri="{909E8E84-426E-40DD-AFC4-6F175D3DCCD1}">
                <a14:hiddenFill xmlns:a14="http://schemas.microsoft.com/office/drawing/2010/main">
                  <a:solidFill>
                    <a:srgbClr val="FFFFFF"/>
                  </a:solidFill>
                </a14:hiddenFill>
              </a:ext>
            </a:extLst>
          </p:spPr>
        </p:pic>
      </p:grpSp>
      <p:sp>
        <p:nvSpPr>
          <p:cNvPr id="108" name="Title 1">
            <a:extLst>
              <a:ext uri="{FF2B5EF4-FFF2-40B4-BE49-F238E27FC236}">
                <a16:creationId xmlns:a16="http://schemas.microsoft.com/office/drawing/2014/main" id="{9097D911-DA8E-B241-B9C7-720BBA544018}"/>
              </a:ext>
            </a:extLst>
          </p:cNvPr>
          <p:cNvSpPr txBox="1">
            <a:spLocks/>
          </p:cNvSpPr>
          <p:nvPr/>
        </p:nvSpPr>
        <p:spPr>
          <a:xfrm>
            <a:off x="2073782" y="3959290"/>
            <a:ext cx="5757679" cy="37082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chemeClr val="accent2">
                    <a:lumMod val="75000"/>
                  </a:schemeClr>
                </a:solidFill>
                <a:latin typeface="+mn-lt"/>
              </a:rPr>
              <a:t>C.1.1. Select by Specific Skill (Academic or Non-Academic) (1/2)</a:t>
            </a:r>
          </a:p>
        </p:txBody>
      </p:sp>
      <p:sp>
        <p:nvSpPr>
          <p:cNvPr id="109" name="TextBox 108">
            <a:extLst>
              <a:ext uri="{FF2B5EF4-FFF2-40B4-BE49-F238E27FC236}">
                <a16:creationId xmlns:a16="http://schemas.microsoft.com/office/drawing/2014/main" id="{2638C53B-85D0-7D41-BC3A-B2056EA71D94}"/>
              </a:ext>
            </a:extLst>
          </p:cNvPr>
          <p:cNvSpPr txBox="1"/>
          <p:nvPr/>
        </p:nvSpPr>
        <p:spPr>
          <a:xfrm>
            <a:off x="2050893" y="4392602"/>
            <a:ext cx="5591558" cy="2426305"/>
          </a:xfrm>
          <a:prstGeom prst="rect">
            <a:avLst/>
          </a:prstGeom>
          <a:noFill/>
        </p:spPr>
        <p:txBody>
          <a:bodyPr wrap="square" rtlCol="0">
            <a:spAutoFit/>
          </a:bodyPr>
          <a:lstStyle/>
          <a:p>
            <a:pPr marL="285750" indent="-285750">
              <a:spcBef>
                <a:spcPts val="1000"/>
              </a:spcBef>
              <a:buFont typeface="Wingdings" pitchFamily="2" charset="2"/>
              <a:buChar char="§"/>
            </a:pPr>
            <a:r>
              <a:rPr lang="en-US" sz="1100" dirty="0"/>
              <a:t>At this point, you  have accessed the age-appropriate projects from IFERB Projects’ bank; Level 1, 2 or 3.</a:t>
            </a:r>
          </a:p>
          <a:p>
            <a:pPr marL="285750" indent="-285750">
              <a:spcBef>
                <a:spcPts val="1000"/>
              </a:spcBef>
              <a:buFont typeface="Wingdings" pitchFamily="2" charset="2"/>
              <a:buChar char="§"/>
            </a:pPr>
            <a:r>
              <a:rPr lang="en-US" sz="1100" dirty="0"/>
              <a:t>You also know the skill(s) you want to reinforce or introduce as a new one. </a:t>
            </a:r>
          </a:p>
          <a:p>
            <a:pPr marL="285750" indent="-285750">
              <a:spcBef>
                <a:spcPts val="1000"/>
              </a:spcBef>
              <a:buFont typeface="Wingdings" pitchFamily="2" charset="2"/>
              <a:buChar char="§"/>
            </a:pPr>
            <a:r>
              <a:rPr lang="en-US" sz="1100" dirty="0"/>
              <a:t>If you are targeting an academic skill, for example multiplication for grade 5 students, then you need to work with the subject that covers this skill. In this specific example,  your </a:t>
            </a:r>
            <a:r>
              <a:rPr lang="en-US" sz="1100" u="sng" dirty="0"/>
              <a:t>targeted subject</a:t>
            </a:r>
            <a:r>
              <a:rPr lang="en-US" sz="1100" dirty="0"/>
              <a:t> is mathematics.</a:t>
            </a:r>
          </a:p>
          <a:p>
            <a:pPr marL="285750" indent="-285750">
              <a:spcBef>
                <a:spcPts val="1000"/>
              </a:spcBef>
              <a:buFont typeface="Wingdings" pitchFamily="2" charset="2"/>
              <a:buChar char="§"/>
            </a:pPr>
            <a:r>
              <a:rPr lang="en-US" sz="1100" dirty="0"/>
              <a:t>For advanced Project Selection, it is easier to use IFERB free online filter.</a:t>
            </a:r>
          </a:p>
          <a:p>
            <a:pPr marL="285750" indent="-285750">
              <a:spcBef>
                <a:spcPts val="1000"/>
              </a:spcBef>
              <a:buFont typeface="Wingdings" pitchFamily="2" charset="2"/>
              <a:buChar char="§"/>
            </a:pPr>
            <a:r>
              <a:rPr lang="en-US" sz="1100" dirty="0"/>
              <a:t>You will simply need to go to IFERB online resources and use </a:t>
            </a:r>
            <a:r>
              <a:rPr lang="en-US" sz="1100" i="1" dirty="0"/>
              <a:t>Subject Filter to</a:t>
            </a:r>
            <a:r>
              <a:rPr lang="en-US" sz="1100" dirty="0"/>
              <a:t> look for your </a:t>
            </a:r>
            <a:r>
              <a:rPr lang="en-US" sz="1100" u="sng" dirty="0"/>
              <a:t>targeted subject</a:t>
            </a:r>
            <a:r>
              <a:rPr lang="en-US" sz="1100" dirty="0"/>
              <a:t>. Please note that you can check multiple subjects in the filter, if needed.</a:t>
            </a:r>
          </a:p>
          <a:p>
            <a:pPr marL="171450" indent="-171450">
              <a:spcBef>
                <a:spcPts val="1000"/>
              </a:spcBef>
              <a:buFont typeface="Wingdings" pitchFamily="2" charset="2"/>
              <a:buChar char="§"/>
            </a:pPr>
            <a:endParaRPr lang="en-US" sz="1100" dirty="0"/>
          </a:p>
        </p:txBody>
      </p:sp>
      <p:sp>
        <p:nvSpPr>
          <p:cNvPr id="110" name="TextBox 109">
            <a:extLst>
              <a:ext uri="{FF2B5EF4-FFF2-40B4-BE49-F238E27FC236}">
                <a16:creationId xmlns:a16="http://schemas.microsoft.com/office/drawing/2014/main" id="{0078AA28-D09B-684A-8464-9FBB0315ACDE}"/>
              </a:ext>
            </a:extLst>
          </p:cNvPr>
          <p:cNvSpPr txBox="1"/>
          <p:nvPr/>
        </p:nvSpPr>
        <p:spPr>
          <a:xfrm>
            <a:off x="2047581" y="6589766"/>
            <a:ext cx="9471853" cy="3021340"/>
          </a:xfrm>
          <a:prstGeom prst="rect">
            <a:avLst/>
          </a:prstGeom>
          <a:noFill/>
        </p:spPr>
        <p:txBody>
          <a:bodyPr wrap="square" rtlCol="0">
            <a:spAutoFit/>
          </a:bodyPr>
          <a:lstStyle/>
          <a:p>
            <a:pPr marL="171450" indent="-171450">
              <a:spcBef>
                <a:spcPts val="1000"/>
              </a:spcBef>
              <a:buFont typeface="Wingdings" pitchFamily="2" charset="2"/>
              <a:buChar char="§"/>
            </a:pPr>
            <a:r>
              <a:rPr lang="en-US" sz="1100" dirty="0"/>
              <a:t>The fastest way to search for your specific skill is to use keyboard shortcuts (Ctr + F for windows , and Command + F for Apple) as shown in Figure C.2.</a:t>
            </a:r>
          </a:p>
          <a:p>
            <a:pPr marL="171450" indent="-171450">
              <a:spcBef>
                <a:spcPts val="1000"/>
              </a:spcBef>
              <a:buFont typeface="Wingdings" pitchFamily="2" charset="2"/>
              <a:buChar char="§"/>
            </a:pPr>
            <a:r>
              <a:rPr lang="en-US" sz="1100" dirty="0"/>
              <a:t>Once you click these two keys together, a “Find” tool will be displayed at the top of your browser page, as shown in Figure C.1.  Type the specific skill you are looking for, then click on the next arrow (as indicated in Figure C.1 -        ) to take you the correct project.</a:t>
            </a:r>
          </a:p>
          <a:p>
            <a:pPr marL="171450" indent="-171450">
              <a:spcBef>
                <a:spcPts val="1000"/>
              </a:spcBef>
              <a:buFont typeface="Wingdings" pitchFamily="2" charset="2"/>
              <a:buChar char="§"/>
            </a:pPr>
            <a:r>
              <a:rPr lang="en-US" sz="1100" dirty="0"/>
              <a:t>Now, you should be able to identify all relevant projects.</a:t>
            </a:r>
          </a:p>
          <a:p>
            <a:pPr marL="171450" indent="-171450">
              <a:spcBef>
                <a:spcPts val="1000"/>
              </a:spcBef>
              <a:buFont typeface="Wingdings" pitchFamily="2" charset="2"/>
              <a:buChar char="§"/>
            </a:pPr>
            <a:r>
              <a:rPr lang="en-US" sz="1100" dirty="0"/>
              <a:t>Please note that your search for a specific skill can result in finding one project only; in other cases, you might not be able to find any projects this way.</a:t>
            </a:r>
          </a:p>
          <a:p>
            <a:pPr marL="171450" indent="-171450">
              <a:spcBef>
                <a:spcPts val="1000"/>
              </a:spcBef>
              <a:buFont typeface="Wingdings" pitchFamily="2" charset="2"/>
              <a:buChar char="§"/>
            </a:pPr>
            <a:r>
              <a:rPr lang="en-US" sz="1100" dirty="0"/>
              <a:t>If you cannot find enough (or any) relevant projects, then you need to do couple more steps. You can click on the </a:t>
            </a:r>
            <a:r>
              <a:rPr lang="en-US" sz="1100" b="1" dirty="0"/>
              <a:t>Download Project </a:t>
            </a:r>
            <a:r>
              <a:rPr lang="en-US" sz="1100" dirty="0"/>
              <a:t>button, as shown in Figure C.3, to get access to more information about what is covered in the project(s). </a:t>
            </a:r>
            <a:endParaRPr lang="en-US" sz="1100" i="1" dirty="0"/>
          </a:p>
          <a:p>
            <a:pPr marL="171450" indent="-171450">
              <a:spcBef>
                <a:spcPts val="1000"/>
              </a:spcBef>
              <a:buFont typeface="Wingdings" pitchFamily="2" charset="2"/>
              <a:buChar char="§"/>
            </a:pPr>
            <a:r>
              <a:rPr lang="en-US" sz="1100" dirty="0"/>
              <a:t>Once the </a:t>
            </a:r>
            <a:r>
              <a:rPr lang="en-US" sz="1100" i="1" dirty="0"/>
              <a:t>Project Document </a:t>
            </a:r>
            <a:r>
              <a:rPr lang="en-US" sz="1100" dirty="0"/>
              <a:t>is displayed in the browser or downloaded on your device, you can repeat the steps in Figure C.1 and C.2 to look for your targeted skill(s) within the </a:t>
            </a:r>
            <a:r>
              <a:rPr lang="en-US" sz="1100" i="1" dirty="0"/>
              <a:t>Project Document </a:t>
            </a:r>
            <a:r>
              <a:rPr lang="en-US" sz="1100" dirty="0"/>
              <a:t>itself.  </a:t>
            </a:r>
          </a:p>
          <a:p>
            <a:pPr marL="171450" indent="-171450">
              <a:spcBef>
                <a:spcPts val="1000"/>
              </a:spcBef>
              <a:buFont typeface="Wingdings" pitchFamily="2" charset="2"/>
              <a:buChar char="§"/>
            </a:pPr>
            <a:r>
              <a:rPr lang="en-US" sz="1100" dirty="0"/>
              <a:t>If you are targeting a non-academic skill, IFERB online </a:t>
            </a:r>
            <a:r>
              <a:rPr lang="en-US" sz="1100" i="1" dirty="0"/>
              <a:t>Subject Filter</a:t>
            </a:r>
            <a:r>
              <a:rPr lang="en-US" sz="1100" dirty="0"/>
              <a:t> includes SEL (Social Emotional Learning) as a subject. </a:t>
            </a:r>
          </a:p>
          <a:p>
            <a:pPr marL="171450" indent="-171450">
              <a:spcBef>
                <a:spcPts val="1000"/>
              </a:spcBef>
              <a:buFont typeface="Wingdings" pitchFamily="2" charset="2"/>
              <a:buChar char="§"/>
            </a:pPr>
            <a:r>
              <a:rPr lang="en-US" sz="1100" dirty="0"/>
              <a:t>If you are targeting other non-academic skills, you will need to click on </a:t>
            </a:r>
            <a:r>
              <a:rPr lang="en-US" sz="1100" b="1" dirty="0"/>
              <a:t>Download Project</a:t>
            </a:r>
            <a:r>
              <a:rPr lang="en-US" sz="1100" dirty="0"/>
              <a:t> button and read the project’s activities to decide if they focus on your targeted non-academic skills. Keep in mind that all projects cover the 4Cs of 21</a:t>
            </a:r>
            <a:r>
              <a:rPr lang="en-US" sz="1100" baseline="30000" dirty="0"/>
              <a:t>st</a:t>
            </a:r>
            <a:r>
              <a:rPr lang="en-US" sz="1100" dirty="0"/>
              <a:t> Century skills.</a:t>
            </a:r>
          </a:p>
        </p:txBody>
      </p:sp>
      <p:grpSp>
        <p:nvGrpSpPr>
          <p:cNvPr id="113" name="Group 112">
            <a:extLst>
              <a:ext uri="{FF2B5EF4-FFF2-40B4-BE49-F238E27FC236}">
                <a16:creationId xmlns:a16="http://schemas.microsoft.com/office/drawing/2014/main" id="{70231E23-2640-A349-8295-2096E0A9CD6F}"/>
              </a:ext>
            </a:extLst>
          </p:cNvPr>
          <p:cNvGrpSpPr/>
          <p:nvPr/>
        </p:nvGrpSpPr>
        <p:grpSpPr>
          <a:xfrm>
            <a:off x="10824337" y="2727625"/>
            <a:ext cx="350699" cy="350699"/>
            <a:chOff x="11441685" y="5490058"/>
            <a:chExt cx="414620" cy="414620"/>
          </a:xfrm>
        </p:grpSpPr>
        <p:pic>
          <p:nvPicPr>
            <p:cNvPr id="114" name="Graphic 113" descr="Lightbulb with solid fill">
              <a:extLst>
                <a:ext uri="{FF2B5EF4-FFF2-40B4-BE49-F238E27FC236}">
                  <a16:creationId xmlns:a16="http://schemas.microsoft.com/office/drawing/2014/main" id="{82DC39E0-4384-7C41-81A8-2877B47F380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41685" y="5490058"/>
              <a:ext cx="414620" cy="414620"/>
            </a:xfrm>
            <a:prstGeom prst="rect">
              <a:avLst/>
            </a:prstGeom>
          </p:spPr>
        </p:pic>
        <p:sp>
          <p:nvSpPr>
            <p:cNvPr id="115" name="TextBox 114">
              <a:extLst>
                <a:ext uri="{FF2B5EF4-FFF2-40B4-BE49-F238E27FC236}">
                  <a16:creationId xmlns:a16="http://schemas.microsoft.com/office/drawing/2014/main" id="{7FD3D09D-02E6-BA43-A8BD-6C989BCB8C04}"/>
                </a:ext>
              </a:extLst>
            </p:cNvPr>
            <p:cNvSpPr txBox="1"/>
            <p:nvPr/>
          </p:nvSpPr>
          <p:spPr>
            <a:xfrm>
              <a:off x="11582118" y="5504888"/>
              <a:ext cx="146205" cy="246221"/>
            </a:xfrm>
            <a:prstGeom prst="rect">
              <a:avLst/>
            </a:prstGeom>
            <a:noFill/>
          </p:spPr>
          <p:txBody>
            <a:bodyPr wrap="square" rtlCol="0">
              <a:spAutoFit/>
            </a:bodyPr>
            <a:lstStyle/>
            <a:p>
              <a:pPr algn="ctr"/>
              <a:r>
                <a:rPr lang="en-US" sz="1000" dirty="0">
                  <a:latin typeface="+mj-lt"/>
                </a:rPr>
                <a:t>1</a:t>
              </a:r>
            </a:p>
          </p:txBody>
        </p:sp>
      </p:grpSp>
      <p:grpSp>
        <p:nvGrpSpPr>
          <p:cNvPr id="116" name="Group 115">
            <a:extLst>
              <a:ext uri="{FF2B5EF4-FFF2-40B4-BE49-F238E27FC236}">
                <a16:creationId xmlns:a16="http://schemas.microsoft.com/office/drawing/2014/main" id="{3066620F-76BF-C744-A759-20474B5CD1F6}"/>
              </a:ext>
            </a:extLst>
          </p:cNvPr>
          <p:cNvGrpSpPr/>
          <p:nvPr/>
        </p:nvGrpSpPr>
        <p:grpSpPr>
          <a:xfrm>
            <a:off x="7423449" y="6239271"/>
            <a:ext cx="439139" cy="439139"/>
            <a:chOff x="11441685" y="5490058"/>
            <a:chExt cx="414620" cy="414620"/>
          </a:xfrm>
        </p:grpSpPr>
        <p:pic>
          <p:nvPicPr>
            <p:cNvPr id="117" name="Graphic 116" descr="Lightbulb with solid fill">
              <a:extLst>
                <a:ext uri="{FF2B5EF4-FFF2-40B4-BE49-F238E27FC236}">
                  <a16:creationId xmlns:a16="http://schemas.microsoft.com/office/drawing/2014/main" id="{4379918A-9E84-3944-8741-54EC1993ABA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41685" y="5490058"/>
              <a:ext cx="414620" cy="414620"/>
            </a:xfrm>
            <a:prstGeom prst="rect">
              <a:avLst/>
            </a:prstGeom>
          </p:spPr>
        </p:pic>
        <p:sp>
          <p:nvSpPr>
            <p:cNvPr id="118" name="TextBox 117">
              <a:extLst>
                <a:ext uri="{FF2B5EF4-FFF2-40B4-BE49-F238E27FC236}">
                  <a16:creationId xmlns:a16="http://schemas.microsoft.com/office/drawing/2014/main" id="{D84B309B-CFAC-044F-B725-CCC1D7F7604C}"/>
                </a:ext>
              </a:extLst>
            </p:cNvPr>
            <p:cNvSpPr txBox="1"/>
            <p:nvPr/>
          </p:nvSpPr>
          <p:spPr>
            <a:xfrm>
              <a:off x="11582118" y="5504888"/>
              <a:ext cx="146205" cy="246221"/>
            </a:xfrm>
            <a:prstGeom prst="rect">
              <a:avLst/>
            </a:prstGeom>
            <a:noFill/>
          </p:spPr>
          <p:txBody>
            <a:bodyPr wrap="square" rtlCol="0">
              <a:spAutoFit/>
            </a:bodyPr>
            <a:lstStyle/>
            <a:p>
              <a:pPr algn="ctr"/>
              <a:r>
                <a:rPr lang="en-US" sz="1000" dirty="0">
                  <a:latin typeface="+mj-lt"/>
                </a:rPr>
                <a:t>2</a:t>
              </a:r>
            </a:p>
          </p:txBody>
        </p:sp>
      </p:grpSp>
      <p:pic>
        <p:nvPicPr>
          <p:cNvPr id="119" name="Graphic 118" descr="Alarm clock with solid fill">
            <a:extLst>
              <a:ext uri="{FF2B5EF4-FFF2-40B4-BE49-F238E27FC236}">
                <a16:creationId xmlns:a16="http://schemas.microsoft.com/office/drawing/2014/main" id="{415D8DE0-E20F-8A4D-875E-3B3C9E88B9D1}"/>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741688" y="6200655"/>
            <a:ext cx="460128" cy="460128"/>
          </a:xfrm>
          <a:prstGeom prst="rect">
            <a:avLst/>
          </a:prstGeom>
        </p:spPr>
      </p:pic>
      <p:sp>
        <p:nvSpPr>
          <p:cNvPr id="120" name="Rectangle 119">
            <a:extLst>
              <a:ext uri="{FF2B5EF4-FFF2-40B4-BE49-F238E27FC236}">
                <a16:creationId xmlns:a16="http://schemas.microsoft.com/office/drawing/2014/main" id="{E92499FA-DB76-E046-810D-7BBEC61984E4}"/>
              </a:ext>
            </a:extLst>
          </p:cNvPr>
          <p:cNvSpPr/>
          <p:nvPr/>
        </p:nvSpPr>
        <p:spPr>
          <a:xfrm>
            <a:off x="11681594" y="7429720"/>
            <a:ext cx="2026590" cy="2089739"/>
          </a:xfrm>
          <a:prstGeom prst="rect">
            <a:avLst/>
          </a:prstGeom>
        </p:spPr>
        <p:txBody>
          <a:bodyPr wrap="square">
            <a:spAutoFit/>
          </a:bodyPr>
          <a:lstStyle/>
          <a:p>
            <a:pPr lvl="0" algn="ctr"/>
            <a:r>
              <a:rPr lang="en-US" sz="1600" b="1" dirty="0">
                <a:solidFill>
                  <a:srgbClr val="D9232D"/>
                </a:solidFill>
              </a:rPr>
              <a:t>Remember: </a:t>
            </a:r>
            <a:endParaRPr lang="en-US" sz="1200" b="1" dirty="0">
              <a:solidFill>
                <a:srgbClr val="D9232D"/>
              </a:solidFill>
            </a:endParaRPr>
          </a:p>
          <a:p>
            <a:pPr marL="171450" lvl="0" indent="-171450" algn="ctr">
              <a:buFont typeface="Arial" panose="020B0604020202020204" pitchFamily="34" charset="0"/>
              <a:buChar char="•"/>
            </a:pPr>
            <a:r>
              <a:rPr lang="en-US" sz="900" dirty="0">
                <a:solidFill>
                  <a:prstClr val="black"/>
                </a:solidFill>
                <a:ea typeface="Calibri"/>
                <a:cs typeface="Calibri"/>
                <a:sym typeface="Calibri"/>
              </a:rPr>
              <a:t>All detailed steps on how to access IFERB online resources can be found in Booklet 1 (section 1.2.2). </a:t>
            </a:r>
          </a:p>
          <a:p>
            <a:pPr marL="171450" lvl="0" indent="-171450" algn="ctr">
              <a:buFont typeface="Arial" panose="020B0604020202020204" pitchFamily="34" charset="0"/>
              <a:buChar char="•"/>
            </a:pPr>
            <a:endParaRPr lang="en-US" sz="900" dirty="0">
              <a:solidFill>
                <a:prstClr val="black"/>
              </a:solidFill>
              <a:ea typeface="Calibri"/>
              <a:cs typeface="Calibri"/>
              <a:sym typeface="Calibri"/>
            </a:endParaRPr>
          </a:p>
          <a:p>
            <a:pPr marL="171450" indent="-171450" algn="ctr">
              <a:buFont typeface="Arial" panose="020B0604020202020204" pitchFamily="34" charset="0"/>
              <a:buChar char="•"/>
            </a:pPr>
            <a:r>
              <a:rPr lang="en-US" sz="900" dirty="0">
                <a:solidFill>
                  <a:prstClr val="black"/>
                </a:solidFill>
                <a:ea typeface="Calibri"/>
                <a:cs typeface="Calibri"/>
                <a:sym typeface="Calibri"/>
              </a:rPr>
              <a:t>You can also use IFERB online filter to narrow down projects by Guidance and Resource Requirements as well as Subject(s). However, this section is focusing on filtering by skills (i.e. using </a:t>
            </a:r>
            <a:r>
              <a:rPr lang="en-US" sz="900" i="1" dirty="0">
                <a:solidFill>
                  <a:prstClr val="black"/>
                </a:solidFill>
                <a:ea typeface="Calibri"/>
                <a:cs typeface="Calibri"/>
                <a:sym typeface="Calibri"/>
              </a:rPr>
              <a:t>Subjects Filter</a:t>
            </a:r>
            <a:r>
              <a:rPr lang="en-US" sz="900" dirty="0">
                <a:solidFill>
                  <a:prstClr val="black"/>
                </a:solidFill>
                <a:ea typeface="Calibri"/>
                <a:cs typeface="Calibri"/>
                <a:sym typeface="Calibri"/>
              </a:rPr>
              <a:t>).</a:t>
            </a:r>
          </a:p>
          <a:p>
            <a:pPr lvl="0" algn="ctr">
              <a:lnSpc>
                <a:spcPct val="150000"/>
              </a:lnSpc>
            </a:pPr>
            <a:endParaRPr lang="en-US" sz="1100" dirty="0">
              <a:solidFill>
                <a:prstClr val="black"/>
              </a:solidFill>
              <a:ea typeface="Calibri"/>
              <a:cs typeface="Calibri"/>
              <a:sym typeface="Calibri"/>
            </a:endParaRPr>
          </a:p>
        </p:txBody>
      </p:sp>
      <p:pic>
        <p:nvPicPr>
          <p:cNvPr id="121" name="Graphic 120" descr="Alarm clock with solid fill">
            <a:extLst>
              <a:ext uri="{FF2B5EF4-FFF2-40B4-BE49-F238E27FC236}">
                <a16:creationId xmlns:a16="http://schemas.microsoft.com/office/drawing/2014/main" id="{2FE66053-C632-8046-9D00-D5F99737DD7A}"/>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359232" y="6876880"/>
            <a:ext cx="618931" cy="602193"/>
          </a:xfrm>
          <a:prstGeom prst="rect">
            <a:avLst/>
          </a:prstGeom>
        </p:spPr>
      </p:pic>
      <p:sp>
        <p:nvSpPr>
          <p:cNvPr id="124" name="Title 1">
            <a:extLst>
              <a:ext uri="{FF2B5EF4-FFF2-40B4-BE49-F238E27FC236}">
                <a16:creationId xmlns:a16="http://schemas.microsoft.com/office/drawing/2014/main" id="{0621E321-23CC-3848-AD64-1C2C470E0A46}"/>
              </a:ext>
            </a:extLst>
          </p:cNvPr>
          <p:cNvSpPr txBox="1">
            <a:spLocks/>
          </p:cNvSpPr>
          <p:nvPr/>
        </p:nvSpPr>
        <p:spPr>
          <a:xfrm>
            <a:off x="8316564" y="4495749"/>
            <a:ext cx="3138696" cy="27293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00" b="1" dirty="0"/>
              <a:t>Figure C.1: </a:t>
            </a:r>
            <a:r>
              <a:rPr lang="en-US" sz="1000" dirty="0"/>
              <a:t> Find Tool</a:t>
            </a:r>
          </a:p>
        </p:txBody>
      </p:sp>
      <p:grpSp>
        <p:nvGrpSpPr>
          <p:cNvPr id="125" name="Group 124">
            <a:extLst>
              <a:ext uri="{FF2B5EF4-FFF2-40B4-BE49-F238E27FC236}">
                <a16:creationId xmlns:a16="http://schemas.microsoft.com/office/drawing/2014/main" id="{282E0A0F-F24E-9B4B-9609-A1C522D41BD0}"/>
              </a:ext>
            </a:extLst>
          </p:cNvPr>
          <p:cNvGrpSpPr/>
          <p:nvPr/>
        </p:nvGrpSpPr>
        <p:grpSpPr>
          <a:xfrm>
            <a:off x="8324764" y="3873208"/>
            <a:ext cx="3138696" cy="626480"/>
            <a:chOff x="9984024" y="3975250"/>
            <a:chExt cx="3138696" cy="626480"/>
          </a:xfrm>
        </p:grpSpPr>
        <p:pic>
          <p:nvPicPr>
            <p:cNvPr id="126" name="Picture 125">
              <a:extLst>
                <a:ext uri="{FF2B5EF4-FFF2-40B4-BE49-F238E27FC236}">
                  <a16:creationId xmlns:a16="http://schemas.microsoft.com/office/drawing/2014/main" id="{7A47DFEB-95AA-0441-96CB-31D0A162BE83}"/>
                </a:ext>
              </a:extLst>
            </p:cNvPr>
            <p:cNvPicPr>
              <a:picLocks noChangeAspect="1"/>
            </p:cNvPicPr>
            <p:nvPr/>
          </p:nvPicPr>
          <p:blipFill rotWithShape="1">
            <a:blip r:embed="rId14"/>
            <a:srcRect l="44185" t="9125" r="30071" b="81740"/>
            <a:stretch/>
          </p:blipFill>
          <p:spPr>
            <a:xfrm>
              <a:off x="9984024" y="3975250"/>
              <a:ext cx="3138696" cy="626480"/>
            </a:xfrm>
            <a:prstGeom prst="rect">
              <a:avLst/>
            </a:prstGeom>
            <a:ln>
              <a:solidFill>
                <a:schemeClr val="tx1"/>
              </a:solidFill>
            </a:ln>
          </p:spPr>
        </p:pic>
        <p:sp>
          <p:nvSpPr>
            <p:cNvPr id="127" name="Oval 126">
              <a:extLst>
                <a:ext uri="{FF2B5EF4-FFF2-40B4-BE49-F238E27FC236}">
                  <a16:creationId xmlns:a16="http://schemas.microsoft.com/office/drawing/2014/main" id="{6F80466F-0AA2-314F-84F1-8F8DD51C23E3}"/>
                </a:ext>
              </a:extLst>
            </p:cNvPr>
            <p:cNvSpPr/>
            <p:nvPr/>
          </p:nvSpPr>
          <p:spPr>
            <a:xfrm>
              <a:off x="12387437" y="4022707"/>
              <a:ext cx="400556" cy="3708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28" name="Group 127">
            <a:extLst>
              <a:ext uri="{FF2B5EF4-FFF2-40B4-BE49-F238E27FC236}">
                <a16:creationId xmlns:a16="http://schemas.microsoft.com/office/drawing/2014/main" id="{991C7CF8-5263-DF4E-94D0-B32CB8595DC2}"/>
              </a:ext>
            </a:extLst>
          </p:cNvPr>
          <p:cNvGrpSpPr/>
          <p:nvPr/>
        </p:nvGrpSpPr>
        <p:grpSpPr>
          <a:xfrm>
            <a:off x="8296375" y="9235811"/>
            <a:ext cx="3390130" cy="1422716"/>
            <a:chOff x="10607079" y="8752252"/>
            <a:chExt cx="2178885" cy="914400"/>
          </a:xfrm>
          <a:solidFill>
            <a:schemeClr val="accent2">
              <a:lumMod val="40000"/>
              <a:lumOff val="60000"/>
            </a:schemeClr>
          </a:solidFill>
        </p:grpSpPr>
        <p:sp>
          <p:nvSpPr>
            <p:cNvPr id="129" name="Rectangle 128">
              <a:extLst>
                <a:ext uri="{FF2B5EF4-FFF2-40B4-BE49-F238E27FC236}">
                  <a16:creationId xmlns:a16="http://schemas.microsoft.com/office/drawing/2014/main" id="{43B73B53-634D-E142-B182-371072AA02F5}"/>
                </a:ext>
              </a:extLst>
            </p:cNvPr>
            <p:cNvSpPr/>
            <p:nvPr/>
          </p:nvSpPr>
          <p:spPr>
            <a:xfrm>
              <a:off x="11417110" y="9124892"/>
              <a:ext cx="1368854" cy="378439"/>
            </a:xfrm>
            <a:prstGeom prst="rect">
              <a:avLst/>
            </a:prstGeom>
            <a:grpFill/>
            <a:ln>
              <a:noFill/>
            </a:ln>
            <a:effectLst>
              <a:softEdge rad="1270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Practice makes progress!</a:t>
              </a:r>
            </a:p>
          </p:txBody>
        </p:sp>
        <p:pic>
          <p:nvPicPr>
            <p:cNvPr id="130" name="Graphic 129" descr="Thumbs up sign with solid fill">
              <a:extLst>
                <a:ext uri="{FF2B5EF4-FFF2-40B4-BE49-F238E27FC236}">
                  <a16:creationId xmlns:a16="http://schemas.microsoft.com/office/drawing/2014/main" id="{2A701387-B22D-D34B-AB99-AEA9B422ABD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10607079" y="8752252"/>
              <a:ext cx="914400" cy="914400"/>
            </a:xfrm>
            <a:prstGeom prst="rect">
              <a:avLst/>
            </a:prstGeom>
            <a:effectLst>
              <a:softEdge rad="12700"/>
            </a:effectLst>
          </p:spPr>
        </p:pic>
      </p:grpSp>
      <p:sp>
        <p:nvSpPr>
          <p:cNvPr id="61" name="Slide Number Placeholder 1">
            <a:extLst>
              <a:ext uri="{FF2B5EF4-FFF2-40B4-BE49-F238E27FC236}">
                <a16:creationId xmlns:a16="http://schemas.microsoft.com/office/drawing/2014/main" id="{7E78342E-90EC-4A22-A1D0-24670F97043F}"/>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63</a:t>
            </a:fld>
            <a:endParaRPr lang="en-US" dirty="0"/>
          </a:p>
        </p:txBody>
      </p:sp>
      <p:pic>
        <p:nvPicPr>
          <p:cNvPr id="62" name="Picture 61">
            <a:extLst>
              <a:ext uri="{FF2B5EF4-FFF2-40B4-BE49-F238E27FC236}">
                <a16:creationId xmlns:a16="http://schemas.microsoft.com/office/drawing/2014/main" id="{CF0FA935-623F-4B8E-AF9E-92DEC5929E9B}"/>
              </a:ext>
            </a:extLst>
          </p:cNvPr>
          <p:cNvPicPr>
            <a:picLocks noChangeAspect="1"/>
          </p:cNvPicPr>
          <p:nvPr/>
        </p:nvPicPr>
        <p:blipFill rotWithShape="1">
          <a:blip r:embed="rId14"/>
          <a:srcRect l="64563" t="10473" r="33328" b="85547"/>
          <a:stretch/>
        </p:blipFill>
        <p:spPr>
          <a:xfrm>
            <a:off x="6177597" y="7061012"/>
            <a:ext cx="204177" cy="216780"/>
          </a:xfrm>
          <a:prstGeom prst="rect">
            <a:avLst/>
          </a:prstGeom>
          <a:ln>
            <a:noFill/>
          </a:ln>
        </p:spPr>
      </p:pic>
      <p:sp>
        <p:nvSpPr>
          <p:cNvPr id="63" name="Rectangle 62">
            <a:extLst>
              <a:ext uri="{FF2B5EF4-FFF2-40B4-BE49-F238E27FC236}">
                <a16:creationId xmlns:a16="http://schemas.microsoft.com/office/drawing/2014/main" id="{21BA4412-897F-4081-8D8A-E8A7FC5BB5FC}"/>
              </a:ext>
            </a:extLst>
          </p:cNvPr>
          <p:cNvSpPr/>
          <p:nvPr/>
        </p:nvSpPr>
        <p:spPr>
          <a:xfrm>
            <a:off x="9688513" y="4946880"/>
            <a:ext cx="57769" cy="954531"/>
          </a:xfrm>
          <a:prstGeom prst="rect">
            <a:avLst/>
          </a:prstGeom>
          <a:solidFill>
            <a:srgbClr val="FBF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43B36C91-AC77-495A-B5C0-4C11317EF1B5}"/>
              </a:ext>
            </a:extLst>
          </p:cNvPr>
          <p:cNvSpPr/>
          <p:nvPr/>
        </p:nvSpPr>
        <p:spPr>
          <a:xfrm>
            <a:off x="7879423" y="4946880"/>
            <a:ext cx="1809090" cy="9591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8" name="Rectangle 67">
            <a:extLst>
              <a:ext uri="{FF2B5EF4-FFF2-40B4-BE49-F238E27FC236}">
                <a16:creationId xmlns:a16="http://schemas.microsoft.com/office/drawing/2014/main" id="{44EE468E-D9E3-409F-ABD3-EC5DFE0C2862}"/>
              </a:ext>
            </a:extLst>
          </p:cNvPr>
          <p:cNvSpPr/>
          <p:nvPr/>
        </p:nvSpPr>
        <p:spPr>
          <a:xfrm>
            <a:off x="9746281" y="4946880"/>
            <a:ext cx="1582993" cy="9591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4" name="Rectangle 73">
            <a:extLst>
              <a:ext uri="{FF2B5EF4-FFF2-40B4-BE49-F238E27FC236}">
                <a16:creationId xmlns:a16="http://schemas.microsoft.com/office/drawing/2014/main" id="{CDA05DA4-A9EC-472E-8C70-F3B34B5ED41B}"/>
              </a:ext>
            </a:extLst>
          </p:cNvPr>
          <p:cNvSpPr/>
          <p:nvPr/>
        </p:nvSpPr>
        <p:spPr>
          <a:xfrm>
            <a:off x="8406680" y="3969160"/>
            <a:ext cx="939446" cy="2839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5E5F61"/>
                </a:solidFill>
              </a:rPr>
              <a:t>Multiplication</a:t>
            </a:r>
          </a:p>
        </p:txBody>
      </p:sp>
    </p:spTree>
    <p:extLst>
      <p:ext uri="{BB962C8B-B14F-4D97-AF65-F5344CB8AC3E}">
        <p14:creationId xmlns:p14="http://schemas.microsoft.com/office/powerpoint/2010/main" val="16203920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636BB80-B640-9C49-90E7-A5B53790C0B3}"/>
              </a:ext>
            </a:extLst>
          </p:cNvPr>
          <p:cNvSpPr/>
          <p:nvPr/>
        </p:nvSpPr>
        <p:spPr>
          <a:xfrm>
            <a:off x="2087716" y="5919138"/>
            <a:ext cx="10364471" cy="2041957"/>
          </a:xfrm>
          <a:prstGeom prst="rect">
            <a:avLst/>
          </a:prstGeom>
          <a:solidFill>
            <a:srgbClr val="F6F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1"/>
            <a:r>
              <a:rPr lang="en-US" sz="1600" b="1" dirty="0">
                <a:solidFill>
                  <a:srgbClr val="E61831"/>
                </a:solidFill>
              </a:rPr>
              <a:t>Tip: </a:t>
            </a:r>
          </a:p>
          <a:p>
            <a:pPr lvl="1">
              <a:lnSpc>
                <a:spcPct val="150000"/>
              </a:lnSpc>
            </a:pPr>
            <a:r>
              <a:rPr lang="en-US" sz="1100" dirty="0">
                <a:solidFill>
                  <a:prstClr val="black"/>
                </a:solidFill>
              </a:rPr>
              <a:t>The projects are designed based on learning standards expected of that age group across 5 different international curriculum standards (UK, US, Qatar, India, and Australia). However, if you find that your students’ learning level is not aligned with their grade-level, make sure to select projects that are appropriately challenging for your learners. You can do that by checking all the levels to choose the level your learners will be comfortable with and/or adapt some of the activities from the “modifications for simplification / enrichment activities” or your own experience for your context. You can have smoother access to projects’ different levels from </a:t>
            </a:r>
            <a:r>
              <a:rPr lang="en-US" sz="1100" i="1" dirty="0">
                <a:solidFill>
                  <a:prstClr val="black"/>
                </a:solidFill>
              </a:rPr>
              <a:t>Educator’s Resources </a:t>
            </a:r>
            <a:r>
              <a:rPr lang="en-US" sz="1100" dirty="0">
                <a:solidFill>
                  <a:prstClr val="black"/>
                </a:solidFill>
              </a:rPr>
              <a:t>page, which can be accessed by clicking on this link: </a:t>
            </a:r>
            <a:r>
              <a:rPr lang="en-US" sz="1100" dirty="0">
                <a:solidFill>
                  <a:schemeClr val="tx1"/>
                </a:solidFill>
                <a:hlinkClick r:id="rId2"/>
              </a:rPr>
              <a:t>https://resources.educationaboveall.org/resources/educator-resources</a:t>
            </a:r>
            <a:r>
              <a:rPr lang="en-US" sz="1100" dirty="0">
                <a:solidFill>
                  <a:schemeClr val="tx1"/>
                </a:solidFill>
              </a:rPr>
              <a:t>.</a:t>
            </a:r>
            <a:r>
              <a:rPr lang="en-US" sz="1100" dirty="0">
                <a:solidFill>
                  <a:prstClr val="black"/>
                </a:solidFill>
              </a:rPr>
              <a:t>  When clicking on “Download Project” you will have access to all available levels in one Document.</a:t>
            </a:r>
          </a:p>
          <a:p>
            <a:pPr lvl="1"/>
            <a:endParaRPr lang="en-US" sz="1100" dirty="0">
              <a:solidFill>
                <a:schemeClr val="tx1"/>
              </a:solidFill>
            </a:endParaRPr>
          </a:p>
        </p:txBody>
      </p:sp>
      <p:sp>
        <p:nvSpPr>
          <p:cNvPr id="52" name="Rectangle 51">
            <a:extLst>
              <a:ext uri="{FF2B5EF4-FFF2-40B4-BE49-F238E27FC236}">
                <a16:creationId xmlns:a16="http://schemas.microsoft.com/office/drawing/2014/main" id="{0954E1A3-5704-C14A-A1CC-7190F6D2B865}"/>
              </a:ext>
            </a:extLst>
          </p:cNvPr>
          <p:cNvSpPr/>
          <p:nvPr/>
        </p:nvSpPr>
        <p:spPr>
          <a:xfrm>
            <a:off x="2103212" y="8201624"/>
            <a:ext cx="10348975" cy="897782"/>
          </a:xfrm>
          <a:prstGeom prst="rect">
            <a:avLst/>
          </a:prstGeom>
          <a:solidFill>
            <a:srgbClr val="F8CBAD">
              <a:alpha val="5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1"/>
            <a:r>
              <a:rPr lang="en-US" sz="1600" b="1" dirty="0">
                <a:solidFill>
                  <a:srgbClr val="E61831"/>
                </a:solidFill>
              </a:rPr>
              <a:t>Tip: </a:t>
            </a:r>
          </a:p>
          <a:p>
            <a:pPr lvl="1"/>
            <a:r>
              <a:rPr lang="en-US" sz="1100" dirty="0">
                <a:solidFill>
                  <a:schemeClr val="tx1"/>
                </a:solidFill>
              </a:rPr>
              <a:t>If you do not have access to local curriculum, or if you are conducting the projects during a holiday (such as summer break), it is recommended to focus on</a:t>
            </a:r>
            <a:br>
              <a:rPr lang="en-US" sz="1100" dirty="0">
                <a:solidFill>
                  <a:schemeClr val="tx1"/>
                </a:solidFill>
              </a:rPr>
            </a:br>
            <a:r>
              <a:rPr lang="en-US" sz="1100" dirty="0">
                <a:solidFill>
                  <a:schemeClr val="tx1"/>
                </a:solidFill>
              </a:rPr>
              <a:t>non-academic skills.  </a:t>
            </a:r>
          </a:p>
        </p:txBody>
      </p:sp>
      <p:sp>
        <p:nvSpPr>
          <p:cNvPr id="53" name="Rectangle 52">
            <a:extLst>
              <a:ext uri="{FF2B5EF4-FFF2-40B4-BE49-F238E27FC236}">
                <a16:creationId xmlns:a16="http://schemas.microsoft.com/office/drawing/2014/main" id="{BF18F71D-30DE-7043-B7F2-60A88C80D362}"/>
              </a:ext>
            </a:extLst>
          </p:cNvPr>
          <p:cNvSpPr/>
          <p:nvPr/>
        </p:nvSpPr>
        <p:spPr>
          <a:xfrm>
            <a:off x="2135809" y="9339935"/>
            <a:ext cx="10331319" cy="851580"/>
          </a:xfrm>
          <a:prstGeom prst="rect">
            <a:avLst/>
          </a:prstGeom>
          <a:solidFill>
            <a:srgbClr val="F6F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2"/>
            <a:r>
              <a:rPr lang="en-US" sz="1600" b="1" dirty="0">
                <a:solidFill>
                  <a:srgbClr val="D9232D"/>
                </a:solidFill>
              </a:rPr>
              <a:t>Extra Reading</a:t>
            </a:r>
          </a:p>
          <a:p>
            <a:pPr lvl="2"/>
            <a:r>
              <a:rPr lang="en-US" sz="1100" dirty="0">
                <a:solidFill>
                  <a:schemeClr val="tx1"/>
                </a:solidFill>
              </a:rPr>
              <a:t> You can go over a detailed project selection checklist that can be found in Appendix A – (A.5: </a:t>
            </a:r>
            <a:r>
              <a:rPr lang="en-US" sz="1100" i="1" dirty="0">
                <a:solidFill>
                  <a:schemeClr val="tx1"/>
                </a:solidFill>
              </a:rPr>
              <a:t>Project Selection Checklist</a:t>
            </a:r>
            <a:r>
              <a:rPr lang="en-US" sz="1100" dirty="0">
                <a:solidFill>
                  <a:schemeClr val="tx1"/>
                </a:solidFill>
              </a:rPr>
              <a:t>).</a:t>
            </a:r>
          </a:p>
        </p:txBody>
      </p:sp>
      <p:sp>
        <p:nvSpPr>
          <p:cNvPr id="6" name="Google Shape;120;p54">
            <a:extLst>
              <a:ext uri="{FF2B5EF4-FFF2-40B4-BE49-F238E27FC236}">
                <a16:creationId xmlns:a16="http://schemas.microsoft.com/office/drawing/2014/main" id="{09E86422-8E41-45E7-9451-7C312A1DEB05}"/>
              </a:ext>
            </a:extLst>
          </p:cNvPr>
          <p:cNvSpPr txBox="1">
            <a:spLocks/>
          </p:cNvSpPr>
          <p:nvPr/>
        </p:nvSpPr>
        <p:spPr>
          <a:xfrm>
            <a:off x="1985688" y="153065"/>
            <a:ext cx="11676743"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800" b="1" dirty="0">
                <a:solidFill>
                  <a:schemeClr val="tx1">
                    <a:lumMod val="75000"/>
                    <a:lumOff val="25000"/>
                  </a:schemeClr>
                </a:solidFill>
                <a:latin typeface="Lustria"/>
                <a:ea typeface="Lustria"/>
                <a:cs typeface="Lustria"/>
                <a:sym typeface="Lustria"/>
              </a:rPr>
              <a:t>C.1. Project Selection– Advanced Practices (Optional) (2/2)</a:t>
            </a:r>
          </a:p>
        </p:txBody>
      </p:sp>
      <p:sp>
        <p:nvSpPr>
          <p:cNvPr id="7" name="Title 1">
            <a:extLst>
              <a:ext uri="{FF2B5EF4-FFF2-40B4-BE49-F238E27FC236}">
                <a16:creationId xmlns:a16="http://schemas.microsoft.com/office/drawing/2014/main" id="{77B950DD-F868-4ECB-ADD8-7DC3DA5B5FEA}"/>
              </a:ext>
            </a:extLst>
          </p:cNvPr>
          <p:cNvSpPr txBox="1">
            <a:spLocks/>
          </p:cNvSpPr>
          <p:nvPr/>
        </p:nvSpPr>
        <p:spPr>
          <a:xfrm>
            <a:off x="1985688" y="647419"/>
            <a:ext cx="10515600" cy="31591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chemeClr val="accent2">
                    <a:lumMod val="75000"/>
                  </a:schemeClr>
                </a:solidFill>
                <a:latin typeface="+mn-lt"/>
              </a:rPr>
              <a:t>C.1.1. Select by Specific Skill (Academic or Non-Academic) (2/2)</a:t>
            </a:r>
          </a:p>
        </p:txBody>
      </p:sp>
      <p:sp>
        <p:nvSpPr>
          <p:cNvPr id="33" name="Rectangle 32">
            <a:extLst>
              <a:ext uri="{FF2B5EF4-FFF2-40B4-BE49-F238E27FC236}">
                <a16:creationId xmlns:a16="http://schemas.microsoft.com/office/drawing/2014/main" id="{DCA1E491-13F7-B744-A008-99EE3C1B3037}"/>
              </a:ext>
            </a:extLst>
          </p:cNvPr>
          <p:cNvSpPr/>
          <p:nvPr/>
        </p:nvSpPr>
        <p:spPr>
          <a:xfrm>
            <a:off x="-5403"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C – Educators’ Advanced Tools</a:t>
            </a:r>
          </a:p>
        </p:txBody>
      </p:sp>
      <p:grpSp>
        <p:nvGrpSpPr>
          <p:cNvPr id="38" name="Group 37">
            <a:extLst>
              <a:ext uri="{FF2B5EF4-FFF2-40B4-BE49-F238E27FC236}">
                <a16:creationId xmlns:a16="http://schemas.microsoft.com/office/drawing/2014/main" id="{5B3000E2-5A6D-7B45-8D23-873BF86DD3BF}"/>
              </a:ext>
            </a:extLst>
          </p:cNvPr>
          <p:cNvGrpSpPr/>
          <p:nvPr/>
        </p:nvGrpSpPr>
        <p:grpSpPr>
          <a:xfrm>
            <a:off x="2131331" y="8288071"/>
            <a:ext cx="519872" cy="519872"/>
            <a:chOff x="12646735" y="4233872"/>
            <a:chExt cx="519872" cy="519872"/>
          </a:xfrm>
        </p:grpSpPr>
        <p:pic>
          <p:nvPicPr>
            <p:cNvPr id="39" name="Graphic 38" descr="Lightbulb with solid fill">
              <a:extLst>
                <a:ext uri="{FF2B5EF4-FFF2-40B4-BE49-F238E27FC236}">
                  <a16:creationId xmlns:a16="http://schemas.microsoft.com/office/drawing/2014/main" id="{F097F25B-868B-9047-9A53-8AEB6D3EBF0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46735" y="4233872"/>
              <a:ext cx="519872" cy="519872"/>
            </a:xfrm>
            <a:prstGeom prst="rect">
              <a:avLst/>
            </a:prstGeom>
          </p:spPr>
        </p:pic>
        <p:sp>
          <p:nvSpPr>
            <p:cNvPr id="40" name="TextBox 39">
              <a:extLst>
                <a:ext uri="{FF2B5EF4-FFF2-40B4-BE49-F238E27FC236}">
                  <a16:creationId xmlns:a16="http://schemas.microsoft.com/office/drawing/2014/main" id="{35B3DEE5-D258-8347-8DC6-93A4E2B5C0A1}"/>
                </a:ext>
              </a:extLst>
            </p:cNvPr>
            <p:cNvSpPr txBox="1"/>
            <p:nvPr/>
          </p:nvSpPr>
          <p:spPr>
            <a:xfrm>
              <a:off x="12776051" y="4268073"/>
              <a:ext cx="286638" cy="276999"/>
            </a:xfrm>
            <a:prstGeom prst="rect">
              <a:avLst/>
            </a:prstGeom>
            <a:noFill/>
          </p:spPr>
          <p:txBody>
            <a:bodyPr wrap="square" rtlCol="0">
              <a:spAutoFit/>
            </a:bodyPr>
            <a:lstStyle/>
            <a:p>
              <a:endParaRPr lang="en-US" sz="1200" dirty="0">
                <a:latin typeface="+mj-lt"/>
              </a:endParaRPr>
            </a:p>
          </p:txBody>
        </p:sp>
      </p:grpSp>
      <p:grpSp>
        <p:nvGrpSpPr>
          <p:cNvPr id="41" name="Group 40">
            <a:extLst>
              <a:ext uri="{FF2B5EF4-FFF2-40B4-BE49-F238E27FC236}">
                <a16:creationId xmlns:a16="http://schemas.microsoft.com/office/drawing/2014/main" id="{02D90F92-2C5D-3D49-9924-DA6B74D7DE1B}"/>
              </a:ext>
            </a:extLst>
          </p:cNvPr>
          <p:cNvGrpSpPr/>
          <p:nvPr/>
        </p:nvGrpSpPr>
        <p:grpSpPr>
          <a:xfrm>
            <a:off x="2123724" y="6313384"/>
            <a:ext cx="519872" cy="519872"/>
            <a:chOff x="12646735" y="4233872"/>
            <a:chExt cx="519872" cy="519872"/>
          </a:xfrm>
        </p:grpSpPr>
        <p:pic>
          <p:nvPicPr>
            <p:cNvPr id="42" name="Graphic 41" descr="Lightbulb with solid fill">
              <a:extLst>
                <a:ext uri="{FF2B5EF4-FFF2-40B4-BE49-F238E27FC236}">
                  <a16:creationId xmlns:a16="http://schemas.microsoft.com/office/drawing/2014/main" id="{E2ADC56D-AD86-EF41-BAE1-B768CE92187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46735" y="4233872"/>
              <a:ext cx="519872" cy="519872"/>
            </a:xfrm>
            <a:prstGeom prst="rect">
              <a:avLst/>
            </a:prstGeom>
          </p:spPr>
        </p:pic>
        <p:sp>
          <p:nvSpPr>
            <p:cNvPr id="43" name="TextBox 42">
              <a:extLst>
                <a:ext uri="{FF2B5EF4-FFF2-40B4-BE49-F238E27FC236}">
                  <a16:creationId xmlns:a16="http://schemas.microsoft.com/office/drawing/2014/main" id="{FDE4FFD0-A15A-9E42-83D8-7BB0EC0FA403}"/>
                </a:ext>
              </a:extLst>
            </p:cNvPr>
            <p:cNvSpPr txBox="1"/>
            <p:nvPr/>
          </p:nvSpPr>
          <p:spPr>
            <a:xfrm>
              <a:off x="12776051" y="4268074"/>
              <a:ext cx="286638" cy="276999"/>
            </a:xfrm>
            <a:prstGeom prst="rect">
              <a:avLst/>
            </a:prstGeom>
            <a:noFill/>
          </p:spPr>
          <p:txBody>
            <a:bodyPr wrap="square" rtlCol="0">
              <a:spAutoFit/>
            </a:bodyPr>
            <a:lstStyle/>
            <a:p>
              <a:endParaRPr lang="en-US" sz="1200" dirty="0">
                <a:latin typeface="+mj-lt"/>
              </a:endParaRPr>
            </a:p>
          </p:txBody>
        </p:sp>
      </p:grpSp>
      <p:pic>
        <p:nvPicPr>
          <p:cNvPr id="47" name="Graphic 46" descr="Storytelling with solid fill">
            <a:extLst>
              <a:ext uri="{FF2B5EF4-FFF2-40B4-BE49-F238E27FC236}">
                <a16:creationId xmlns:a16="http://schemas.microsoft.com/office/drawing/2014/main" id="{463B74D8-F523-8C46-A2E6-7E906C7C418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2079" y="9369791"/>
            <a:ext cx="677412" cy="724143"/>
          </a:xfrm>
          <a:prstGeom prst="rect">
            <a:avLst/>
          </a:prstGeom>
        </p:spPr>
      </p:pic>
      <p:sp>
        <p:nvSpPr>
          <p:cNvPr id="36" name="TextBox 35">
            <a:extLst>
              <a:ext uri="{FF2B5EF4-FFF2-40B4-BE49-F238E27FC236}">
                <a16:creationId xmlns:a16="http://schemas.microsoft.com/office/drawing/2014/main" id="{34F71BFC-E461-C548-A07B-4C2D7F0739B2}"/>
              </a:ext>
            </a:extLst>
          </p:cNvPr>
          <p:cNvSpPr txBox="1"/>
          <p:nvPr/>
        </p:nvSpPr>
        <p:spPr>
          <a:xfrm>
            <a:off x="2060696" y="953184"/>
            <a:ext cx="6440498" cy="320024"/>
          </a:xfrm>
          <a:prstGeom prst="rect">
            <a:avLst/>
          </a:prstGeom>
          <a:noFill/>
        </p:spPr>
        <p:txBody>
          <a:bodyPr wrap="square" rtlCol="0">
            <a:spAutoFit/>
          </a:bodyPr>
          <a:lstStyle/>
          <a:p>
            <a:pPr>
              <a:lnSpc>
                <a:spcPct val="150000"/>
              </a:lnSpc>
            </a:pPr>
            <a:r>
              <a:rPr lang="en-US" sz="1100" b="1" i="1" dirty="0"/>
              <a:t>You can apply the following steps to try for yourself.</a:t>
            </a:r>
          </a:p>
        </p:txBody>
      </p:sp>
      <p:sp>
        <p:nvSpPr>
          <p:cNvPr id="37" name="Speech Bubble: Rectangle with Corners Rounded 4">
            <a:extLst>
              <a:ext uri="{FF2B5EF4-FFF2-40B4-BE49-F238E27FC236}">
                <a16:creationId xmlns:a16="http://schemas.microsoft.com/office/drawing/2014/main" id="{191D1D0B-9663-A34A-B4F9-2F80B6FDA055}"/>
              </a:ext>
            </a:extLst>
          </p:cNvPr>
          <p:cNvSpPr/>
          <p:nvPr/>
        </p:nvSpPr>
        <p:spPr>
          <a:xfrm>
            <a:off x="3492031" y="1487117"/>
            <a:ext cx="4251637" cy="3269457"/>
          </a:xfrm>
          <a:prstGeom prst="wedgeRoundRectCallout">
            <a:avLst>
              <a:gd name="adj1" fmla="val -60814"/>
              <a:gd name="adj2" fmla="val -26429"/>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1000" dirty="0">
                <a:solidFill>
                  <a:schemeClr val="tx1"/>
                </a:solidFill>
              </a:rPr>
              <a:t>For Example, our targeted skill is “subtraction” for grade 1.</a:t>
            </a:r>
          </a:p>
          <a:p>
            <a:pPr marL="285750" indent="-285750">
              <a:lnSpc>
                <a:spcPct val="150000"/>
              </a:lnSpc>
              <a:buFont typeface="Arial" panose="020B0604020202020204" pitchFamily="34" charset="0"/>
              <a:buChar char="•"/>
            </a:pPr>
            <a:r>
              <a:rPr lang="en-US" sz="1000" dirty="0">
                <a:solidFill>
                  <a:schemeClr val="tx1"/>
                </a:solidFill>
              </a:rPr>
              <a:t>We accessed projects in Level 1 from IFERB resources online page.</a:t>
            </a:r>
          </a:p>
          <a:p>
            <a:pPr marL="285750" indent="-285750">
              <a:lnSpc>
                <a:spcPct val="150000"/>
              </a:lnSpc>
              <a:buFont typeface="Arial" panose="020B0604020202020204" pitchFamily="34" charset="0"/>
              <a:buChar char="•"/>
            </a:pPr>
            <a:r>
              <a:rPr lang="en-US" sz="1000" dirty="0">
                <a:solidFill>
                  <a:schemeClr val="tx1"/>
                </a:solidFill>
              </a:rPr>
              <a:t>Then we used the </a:t>
            </a:r>
            <a:r>
              <a:rPr lang="en-US" sz="1000" i="1" dirty="0">
                <a:solidFill>
                  <a:schemeClr val="tx1"/>
                </a:solidFill>
              </a:rPr>
              <a:t>Subject  Filter </a:t>
            </a:r>
            <a:r>
              <a:rPr lang="en-US" sz="1000" dirty="0">
                <a:solidFill>
                  <a:schemeClr val="tx1"/>
                </a:solidFill>
              </a:rPr>
              <a:t>and checked </a:t>
            </a:r>
            <a:r>
              <a:rPr lang="en-US" sz="1000" i="1" dirty="0">
                <a:solidFill>
                  <a:schemeClr val="tx1"/>
                </a:solidFill>
              </a:rPr>
              <a:t>Mathematics </a:t>
            </a:r>
            <a:r>
              <a:rPr lang="en-US" sz="1000" dirty="0">
                <a:solidFill>
                  <a:schemeClr val="tx1"/>
                </a:solidFill>
              </a:rPr>
              <a:t> and </a:t>
            </a:r>
            <a:r>
              <a:rPr lang="en-US" sz="1000" i="1" dirty="0">
                <a:solidFill>
                  <a:schemeClr val="tx1"/>
                </a:solidFill>
              </a:rPr>
              <a:t>Numeracy.</a:t>
            </a:r>
          </a:p>
          <a:p>
            <a:pPr marL="285750" indent="-285750">
              <a:lnSpc>
                <a:spcPct val="150000"/>
              </a:lnSpc>
              <a:buFont typeface="Arial" panose="020B0604020202020204" pitchFamily="34" charset="0"/>
              <a:buChar char="•"/>
            </a:pPr>
            <a:r>
              <a:rPr lang="en-US" sz="1000" dirty="0">
                <a:solidFill>
                  <a:schemeClr val="tx1"/>
                </a:solidFill>
              </a:rPr>
              <a:t>There were many filtered projects displayed.</a:t>
            </a:r>
          </a:p>
          <a:p>
            <a:pPr marL="285750" indent="-285750">
              <a:lnSpc>
                <a:spcPct val="150000"/>
              </a:lnSpc>
              <a:buFont typeface="Arial" panose="020B0604020202020204" pitchFamily="34" charset="0"/>
              <a:buChar char="•"/>
            </a:pPr>
            <a:r>
              <a:rPr lang="en-US" sz="1000" dirty="0">
                <a:solidFill>
                  <a:schemeClr val="tx1"/>
                </a:solidFill>
              </a:rPr>
              <a:t>We used Ctr+F to fetch the </a:t>
            </a:r>
            <a:r>
              <a:rPr lang="en-US" sz="1000" i="1" dirty="0">
                <a:solidFill>
                  <a:schemeClr val="tx1"/>
                </a:solidFill>
              </a:rPr>
              <a:t>Find</a:t>
            </a:r>
            <a:r>
              <a:rPr lang="en-US" sz="1000" dirty="0">
                <a:solidFill>
                  <a:schemeClr val="tx1"/>
                </a:solidFill>
              </a:rPr>
              <a:t> Tool.  We typed “Subtraction” and it showed “0” results.  We tried “Subtract” and also “0” results.</a:t>
            </a:r>
          </a:p>
          <a:p>
            <a:pPr marL="285750" indent="-285750">
              <a:lnSpc>
                <a:spcPct val="150000"/>
              </a:lnSpc>
              <a:buFont typeface="Arial" panose="020B0604020202020204" pitchFamily="34" charset="0"/>
              <a:buChar char="•"/>
            </a:pPr>
            <a:r>
              <a:rPr lang="en-US" sz="1000" dirty="0">
                <a:solidFill>
                  <a:schemeClr val="tx1"/>
                </a:solidFill>
              </a:rPr>
              <a:t>So, we went to the next page, as shown in Figure C.4 ; this can be found at the end of the projects lists. We found two more projects.</a:t>
            </a:r>
          </a:p>
          <a:p>
            <a:pPr marL="285750" indent="-285750">
              <a:lnSpc>
                <a:spcPct val="150000"/>
              </a:lnSpc>
              <a:buFont typeface="Arial" panose="020B0604020202020204" pitchFamily="34" charset="0"/>
              <a:buChar char="•"/>
            </a:pPr>
            <a:r>
              <a:rPr lang="en-US" sz="1000" dirty="0">
                <a:solidFill>
                  <a:schemeClr val="tx1"/>
                </a:solidFill>
              </a:rPr>
              <a:t>After you filter by targeted skill, you will need to finalize your selection by following the steps included in Booklet 2 (</a:t>
            </a:r>
            <a:r>
              <a:rPr lang="en-US" sz="1000" i="1" dirty="0">
                <a:solidFill>
                  <a:schemeClr val="tx1"/>
                </a:solidFill>
              </a:rPr>
              <a:t>section 2.2.2). Select by Context</a:t>
            </a:r>
            <a:r>
              <a:rPr lang="en-US" sz="1000" dirty="0">
                <a:solidFill>
                  <a:schemeClr val="tx1"/>
                </a:solidFill>
              </a:rPr>
              <a:t>. </a:t>
            </a:r>
          </a:p>
        </p:txBody>
      </p:sp>
      <p:pic>
        <p:nvPicPr>
          <p:cNvPr id="45" name="Picture 44">
            <a:extLst>
              <a:ext uri="{FF2B5EF4-FFF2-40B4-BE49-F238E27FC236}">
                <a16:creationId xmlns:a16="http://schemas.microsoft.com/office/drawing/2014/main" id="{446A447B-5ECB-784C-8BA3-E0B81CF50F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8795" y="2090923"/>
            <a:ext cx="551571" cy="2041957"/>
          </a:xfrm>
          <a:prstGeom prst="rect">
            <a:avLst/>
          </a:prstGeom>
        </p:spPr>
      </p:pic>
      <p:pic>
        <p:nvPicPr>
          <p:cNvPr id="48" name="Picture 47" descr="A picture containing light&#10;&#10;Description automatically generated">
            <a:extLst>
              <a:ext uri="{FF2B5EF4-FFF2-40B4-BE49-F238E27FC236}">
                <a16:creationId xmlns:a16="http://schemas.microsoft.com/office/drawing/2014/main" id="{B71870DF-DE4E-2F4D-BE2B-EBA8FFEDA1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0452" y="1568632"/>
            <a:ext cx="479922" cy="1903655"/>
          </a:xfrm>
          <a:prstGeom prst="rect">
            <a:avLst/>
          </a:prstGeom>
        </p:spPr>
      </p:pic>
      <p:sp>
        <p:nvSpPr>
          <p:cNvPr id="50" name="TextBox 49">
            <a:extLst>
              <a:ext uri="{FF2B5EF4-FFF2-40B4-BE49-F238E27FC236}">
                <a16:creationId xmlns:a16="http://schemas.microsoft.com/office/drawing/2014/main" id="{33F17650-4627-6740-889D-FB2D7733B708}"/>
              </a:ext>
            </a:extLst>
          </p:cNvPr>
          <p:cNvSpPr txBox="1"/>
          <p:nvPr/>
        </p:nvSpPr>
        <p:spPr>
          <a:xfrm>
            <a:off x="8566630" y="4638439"/>
            <a:ext cx="4811025" cy="246221"/>
          </a:xfrm>
          <a:prstGeom prst="rect">
            <a:avLst/>
          </a:prstGeom>
          <a:noFill/>
        </p:spPr>
        <p:txBody>
          <a:bodyPr wrap="square" rtlCol="0">
            <a:spAutoFit/>
          </a:bodyPr>
          <a:lstStyle/>
          <a:p>
            <a:pPr algn="ctr"/>
            <a:r>
              <a:rPr lang="en-US" sz="1000" b="1" dirty="0"/>
              <a:t>Figure C.3: </a:t>
            </a:r>
            <a:r>
              <a:rPr lang="en-US" sz="1000" dirty="0"/>
              <a:t>Project Overview for the Filtered Example Project</a:t>
            </a:r>
          </a:p>
        </p:txBody>
      </p:sp>
      <p:pic>
        <p:nvPicPr>
          <p:cNvPr id="59" name="Picture 58">
            <a:extLst>
              <a:ext uri="{FF2B5EF4-FFF2-40B4-BE49-F238E27FC236}">
                <a16:creationId xmlns:a16="http://schemas.microsoft.com/office/drawing/2014/main" id="{4370A132-605A-8241-9899-C493FA4644A9}"/>
              </a:ext>
            </a:extLst>
          </p:cNvPr>
          <p:cNvPicPr>
            <a:picLocks noChangeAspect="1"/>
          </p:cNvPicPr>
          <p:nvPr/>
        </p:nvPicPr>
        <p:blipFill rotWithShape="1">
          <a:blip r:embed="rId9"/>
          <a:srcRect l="4809" t="41304" r="56648" b="16087"/>
          <a:stretch/>
        </p:blipFill>
        <p:spPr>
          <a:xfrm>
            <a:off x="7975877" y="1107944"/>
            <a:ext cx="5546762" cy="3449189"/>
          </a:xfrm>
          <a:prstGeom prst="rect">
            <a:avLst/>
          </a:prstGeom>
        </p:spPr>
      </p:pic>
      <p:pic>
        <p:nvPicPr>
          <p:cNvPr id="60" name="Picture 59">
            <a:extLst>
              <a:ext uri="{FF2B5EF4-FFF2-40B4-BE49-F238E27FC236}">
                <a16:creationId xmlns:a16="http://schemas.microsoft.com/office/drawing/2014/main" id="{C69A9009-88DD-AC4E-A551-96637B87DB40}"/>
              </a:ext>
            </a:extLst>
          </p:cNvPr>
          <p:cNvPicPr>
            <a:picLocks noChangeAspect="1"/>
          </p:cNvPicPr>
          <p:nvPr/>
        </p:nvPicPr>
        <p:blipFill rotWithShape="1">
          <a:blip r:embed="rId10"/>
          <a:srcRect l="33342" t="34492" r="46451" b="58116"/>
          <a:stretch/>
        </p:blipFill>
        <p:spPr>
          <a:xfrm>
            <a:off x="9866143" y="4982141"/>
            <a:ext cx="2463555" cy="506953"/>
          </a:xfrm>
          <a:prstGeom prst="rect">
            <a:avLst/>
          </a:prstGeom>
        </p:spPr>
      </p:pic>
      <p:sp>
        <p:nvSpPr>
          <p:cNvPr id="61" name="TextBox 60">
            <a:extLst>
              <a:ext uri="{FF2B5EF4-FFF2-40B4-BE49-F238E27FC236}">
                <a16:creationId xmlns:a16="http://schemas.microsoft.com/office/drawing/2014/main" id="{E52B64C4-814B-EC4B-ACF1-50D25C9C8E0C}"/>
              </a:ext>
            </a:extLst>
          </p:cNvPr>
          <p:cNvSpPr txBox="1"/>
          <p:nvPr/>
        </p:nvSpPr>
        <p:spPr>
          <a:xfrm>
            <a:off x="9282242" y="5630941"/>
            <a:ext cx="3631356" cy="246221"/>
          </a:xfrm>
          <a:prstGeom prst="rect">
            <a:avLst/>
          </a:prstGeom>
          <a:noFill/>
        </p:spPr>
        <p:txBody>
          <a:bodyPr wrap="square" rtlCol="0">
            <a:spAutoFit/>
          </a:bodyPr>
          <a:lstStyle/>
          <a:p>
            <a:pPr algn="ctr"/>
            <a:r>
              <a:rPr lang="en-US" sz="1000" b="1" dirty="0"/>
              <a:t>Figure C.4: </a:t>
            </a:r>
            <a:r>
              <a:rPr lang="en-US" sz="1000" dirty="0"/>
              <a:t>Pages Navigation to Display rest of Projects</a:t>
            </a:r>
          </a:p>
        </p:txBody>
      </p:sp>
      <p:pic>
        <p:nvPicPr>
          <p:cNvPr id="62" name="Graphic 61" descr="Cursor with solid fill">
            <a:extLst>
              <a:ext uri="{FF2B5EF4-FFF2-40B4-BE49-F238E27FC236}">
                <a16:creationId xmlns:a16="http://schemas.microsoft.com/office/drawing/2014/main" id="{88C61152-2E04-C740-A1D9-7C553D7AC9DB}"/>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6700370">
            <a:off x="12528608" y="3641745"/>
            <a:ext cx="914400" cy="914400"/>
          </a:xfrm>
          <a:prstGeom prst="rect">
            <a:avLst/>
          </a:prstGeom>
        </p:spPr>
      </p:pic>
      <p:sp>
        <p:nvSpPr>
          <p:cNvPr id="63" name="TextBox 62">
            <a:extLst>
              <a:ext uri="{FF2B5EF4-FFF2-40B4-BE49-F238E27FC236}">
                <a16:creationId xmlns:a16="http://schemas.microsoft.com/office/drawing/2014/main" id="{DBAEC9AC-72C3-514F-B5BA-34313733F196}"/>
              </a:ext>
            </a:extLst>
          </p:cNvPr>
          <p:cNvSpPr txBox="1"/>
          <p:nvPr/>
        </p:nvSpPr>
        <p:spPr>
          <a:xfrm>
            <a:off x="12329698" y="9499937"/>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C</a:t>
            </a:r>
          </a:p>
        </p:txBody>
      </p:sp>
      <p:pic>
        <p:nvPicPr>
          <p:cNvPr id="64" name="Graphic 63" descr="Cursor with solid fill">
            <a:extLst>
              <a:ext uri="{FF2B5EF4-FFF2-40B4-BE49-F238E27FC236}">
                <a16:creationId xmlns:a16="http://schemas.microsoft.com/office/drawing/2014/main" id="{BC912B8D-72AF-3D49-9B5D-D9769186362F}"/>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6700370">
            <a:off x="10553847" y="4850731"/>
            <a:ext cx="391943" cy="391943"/>
          </a:xfrm>
          <a:prstGeom prst="rect">
            <a:avLst/>
          </a:prstGeom>
        </p:spPr>
      </p:pic>
      <p:sp>
        <p:nvSpPr>
          <p:cNvPr id="26" name="Slide Number Placeholder 1">
            <a:extLst>
              <a:ext uri="{FF2B5EF4-FFF2-40B4-BE49-F238E27FC236}">
                <a16:creationId xmlns:a16="http://schemas.microsoft.com/office/drawing/2014/main" id="{AE794FC3-6C19-43B0-810F-C72BD9D56CC7}"/>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64</a:t>
            </a:fld>
            <a:endParaRPr lang="en-US" dirty="0"/>
          </a:p>
        </p:txBody>
      </p:sp>
    </p:spTree>
    <p:extLst>
      <p:ext uri="{BB962C8B-B14F-4D97-AF65-F5344CB8AC3E}">
        <p14:creationId xmlns:p14="http://schemas.microsoft.com/office/powerpoint/2010/main" val="6110646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CFB80D-CB1F-4C46-868F-31E2701F2CD6}"/>
              </a:ext>
            </a:extLst>
          </p:cNvPr>
          <p:cNvSpPr/>
          <p:nvPr/>
        </p:nvSpPr>
        <p:spPr>
          <a:xfrm>
            <a:off x="-5403"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C – Educators’ Advanced Tools</a:t>
            </a:r>
          </a:p>
        </p:txBody>
      </p:sp>
      <p:sp>
        <p:nvSpPr>
          <p:cNvPr id="6" name="TextBox 5">
            <a:extLst>
              <a:ext uri="{FF2B5EF4-FFF2-40B4-BE49-F238E27FC236}">
                <a16:creationId xmlns:a16="http://schemas.microsoft.com/office/drawing/2014/main" id="{D3ACC5E6-2F01-E743-A824-3576D5BD0249}"/>
              </a:ext>
            </a:extLst>
          </p:cNvPr>
          <p:cNvSpPr txBox="1"/>
          <p:nvPr/>
        </p:nvSpPr>
        <p:spPr>
          <a:xfrm>
            <a:off x="2011562" y="984390"/>
            <a:ext cx="10560178" cy="677108"/>
          </a:xfrm>
          <a:prstGeom prst="rect">
            <a:avLst/>
          </a:prstGeom>
          <a:noFill/>
        </p:spPr>
        <p:txBody>
          <a:bodyPr wrap="square" rtlCol="0">
            <a:spAutoFit/>
          </a:bodyPr>
          <a:lstStyle/>
          <a:p>
            <a:pPr marL="285750" indent="-285750">
              <a:spcAft>
                <a:spcPts val="600"/>
              </a:spcAft>
              <a:buFont typeface="Wingdings" pitchFamily="2" charset="2"/>
              <a:buChar char="§"/>
            </a:pPr>
            <a:r>
              <a:rPr lang="en-US" sz="1100" dirty="0"/>
              <a:t>Before contextualizing (adapting) the project to specific aspects of your student’s context (curriculum, environment, level, resources …etc.), you will need to extract the subjects covered in the selected project.</a:t>
            </a:r>
          </a:p>
          <a:p>
            <a:pPr marL="285750" indent="-285750">
              <a:spcAft>
                <a:spcPts val="600"/>
              </a:spcAft>
              <a:buFont typeface="Wingdings" pitchFamily="2" charset="2"/>
              <a:buChar char="§"/>
            </a:pPr>
            <a:r>
              <a:rPr lang="en-US" sz="1100" dirty="0"/>
              <a:t>First, you can refer to project overview, Figure C.5, to check the main subject(s) covered in this project.</a:t>
            </a:r>
          </a:p>
        </p:txBody>
      </p:sp>
      <p:sp>
        <p:nvSpPr>
          <p:cNvPr id="7" name="TextBox 6">
            <a:extLst>
              <a:ext uri="{FF2B5EF4-FFF2-40B4-BE49-F238E27FC236}">
                <a16:creationId xmlns:a16="http://schemas.microsoft.com/office/drawing/2014/main" id="{FDFD1A19-547B-F34B-BD93-BA2888A5DFC6}"/>
              </a:ext>
            </a:extLst>
          </p:cNvPr>
          <p:cNvSpPr txBox="1"/>
          <p:nvPr/>
        </p:nvSpPr>
        <p:spPr>
          <a:xfrm>
            <a:off x="2011562" y="2819947"/>
            <a:ext cx="11858479" cy="507831"/>
          </a:xfrm>
          <a:prstGeom prst="rect">
            <a:avLst/>
          </a:prstGeom>
          <a:noFill/>
        </p:spPr>
        <p:txBody>
          <a:bodyPr wrap="square" rtlCol="0">
            <a:spAutoFit/>
          </a:bodyPr>
          <a:lstStyle/>
          <a:p>
            <a:pPr marL="285750" indent="-285750">
              <a:spcAft>
                <a:spcPts val="600"/>
              </a:spcAft>
              <a:buFont typeface="Wingdings" pitchFamily="2" charset="2"/>
              <a:buChar char="§"/>
            </a:pPr>
            <a:r>
              <a:rPr lang="en-US" sz="1100" dirty="0"/>
              <a:t>However, please note that these might not be the only subjects covered.</a:t>
            </a:r>
          </a:p>
          <a:p>
            <a:pPr marL="285750" indent="-285750">
              <a:spcAft>
                <a:spcPts val="600"/>
              </a:spcAft>
              <a:buFont typeface="Wingdings" pitchFamily="2" charset="2"/>
              <a:buChar char="§"/>
            </a:pPr>
            <a:r>
              <a:rPr lang="en-US" sz="1100" dirty="0"/>
              <a:t>If you start reading </a:t>
            </a:r>
            <a:r>
              <a:rPr lang="en-US" sz="1100" i="1" dirty="0"/>
              <a:t>Daily Activities </a:t>
            </a:r>
            <a:r>
              <a:rPr lang="en-US" sz="1100" dirty="0"/>
              <a:t>sections in the </a:t>
            </a:r>
            <a:r>
              <a:rPr lang="en-US" sz="1100" i="1" dirty="0"/>
              <a:t>Project Document</a:t>
            </a:r>
            <a:r>
              <a:rPr lang="en-US" sz="1100" dirty="0"/>
              <a:t>, you might find that an activity can be related to another subject.</a:t>
            </a:r>
          </a:p>
        </p:txBody>
      </p:sp>
      <p:sp>
        <p:nvSpPr>
          <p:cNvPr id="12" name="TextBox 11">
            <a:extLst>
              <a:ext uri="{FF2B5EF4-FFF2-40B4-BE49-F238E27FC236}">
                <a16:creationId xmlns:a16="http://schemas.microsoft.com/office/drawing/2014/main" id="{119FA047-562B-6143-9CA0-75D3E84DA8AA}"/>
              </a:ext>
            </a:extLst>
          </p:cNvPr>
          <p:cNvSpPr txBox="1"/>
          <p:nvPr/>
        </p:nvSpPr>
        <p:spPr>
          <a:xfrm>
            <a:off x="3040975" y="4180768"/>
            <a:ext cx="4708278" cy="1600438"/>
          </a:xfrm>
          <a:prstGeom prst="wedgeRoundRectCallout">
            <a:avLst>
              <a:gd name="adj1" fmla="val -56736"/>
              <a:gd name="adj2" fmla="val -16110"/>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dirty="0"/>
              <a:t>Based on Figure C.5, the main subject overed in this project is Science.   I can see how Science is the main subject used in most of the activities.  For example, Figure C.6 shows how the activity is using concepts from Science subject.</a:t>
            </a:r>
          </a:p>
          <a:p>
            <a:endParaRPr lang="en-US" sz="1100" dirty="0"/>
          </a:p>
          <a:p>
            <a:r>
              <a:rPr lang="en-US" sz="1100" dirty="0"/>
              <a:t>However, I also noticed that some activities, like the one in Figure C.7 are using math instead of Science. So, I asked Mariam to look further into this and to identify what other subjects are used for this project’s activities.</a:t>
            </a:r>
          </a:p>
        </p:txBody>
      </p:sp>
      <p:sp>
        <p:nvSpPr>
          <p:cNvPr id="13" name="Title 1">
            <a:extLst>
              <a:ext uri="{FF2B5EF4-FFF2-40B4-BE49-F238E27FC236}">
                <a16:creationId xmlns:a16="http://schemas.microsoft.com/office/drawing/2014/main" id="{7D6240C9-DB9A-FD48-AC90-E65223B84210}"/>
              </a:ext>
            </a:extLst>
          </p:cNvPr>
          <p:cNvSpPr>
            <a:spLocks noGrp="1"/>
          </p:cNvSpPr>
          <p:nvPr>
            <p:ph type="title"/>
          </p:nvPr>
        </p:nvSpPr>
        <p:spPr>
          <a:xfrm>
            <a:off x="2011562" y="150982"/>
            <a:ext cx="10515600" cy="315912"/>
          </a:xfrm>
        </p:spPr>
        <p:txBody>
          <a:bodyPr>
            <a:noAutofit/>
          </a:bodyPr>
          <a:lstStyle/>
          <a:p>
            <a:pPr>
              <a:spcBef>
                <a:spcPts val="0"/>
              </a:spcBef>
              <a:buClr>
                <a:srgbClr val="C23C3A"/>
              </a:buClr>
              <a:buSzPts val="4400"/>
            </a:pPr>
            <a:r>
              <a:rPr lang="en-US" sz="1800" b="1" dirty="0">
                <a:solidFill>
                  <a:schemeClr val="tx1">
                    <a:lumMod val="75000"/>
                    <a:lumOff val="25000"/>
                  </a:schemeClr>
                </a:solidFill>
                <a:latin typeface="Lustria"/>
                <a:ea typeface="Lustria"/>
                <a:cs typeface="Lustria"/>
                <a:sym typeface="Lustria"/>
              </a:rPr>
              <a:t>C.2. Project Contextualization – Advanced Practices (Optional) (1/4)</a:t>
            </a:r>
            <a:endParaRPr lang="en-US" sz="1800" b="1" dirty="0">
              <a:solidFill>
                <a:schemeClr val="tx1">
                  <a:lumMod val="75000"/>
                  <a:lumOff val="25000"/>
                </a:schemeClr>
              </a:solidFill>
            </a:endParaRPr>
          </a:p>
        </p:txBody>
      </p:sp>
      <p:sp>
        <p:nvSpPr>
          <p:cNvPr id="14" name="Title 1">
            <a:extLst>
              <a:ext uri="{FF2B5EF4-FFF2-40B4-BE49-F238E27FC236}">
                <a16:creationId xmlns:a16="http://schemas.microsoft.com/office/drawing/2014/main" id="{A2439413-B27A-3F4A-A4F8-98DAEDD1C02C}"/>
              </a:ext>
            </a:extLst>
          </p:cNvPr>
          <p:cNvSpPr txBox="1">
            <a:spLocks/>
          </p:cNvSpPr>
          <p:nvPr/>
        </p:nvSpPr>
        <p:spPr>
          <a:xfrm>
            <a:off x="2011562" y="439838"/>
            <a:ext cx="10515600" cy="315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chemeClr val="accent2">
                    <a:lumMod val="75000"/>
                  </a:schemeClr>
                </a:solidFill>
                <a:latin typeface="+mn-lt"/>
              </a:rPr>
              <a:t>C.2.1. Before Contextualization (1/2) </a:t>
            </a:r>
          </a:p>
        </p:txBody>
      </p:sp>
      <p:sp>
        <p:nvSpPr>
          <p:cNvPr id="15" name="Title 1">
            <a:extLst>
              <a:ext uri="{FF2B5EF4-FFF2-40B4-BE49-F238E27FC236}">
                <a16:creationId xmlns:a16="http://schemas.microsoft.com/office/drawing/2014/main" id="{5E48E7C1-4CA8-E444-8916-E325B02DA941}"/>
              </a:ext>
            </a:extLst>
          </p:cNvPr>
          <p:cNvSpPr txBox="1">
            <a:spLocks/>
          </p:cNvSpPr>
          <p:nvPr/>
        </p:nvSpPr>
        <p:spPr>
          <a:xfrm>
            <a:off x="2011562" y="698131"/>
            <a:ext cx="10515600" cy="315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b="1" i="1" dirty="0"/>
              <a:t>Extract Subjects from Project Documents</a:t>
            </a:r>
          </a:p>
        </p:txBody>
      </p:sp>
      <p:pic>
        <p:nvPicPr>
          <p:cNvPr id="16" name="Picture 15">
            <a:extLst>
              <a:ext uri="{FF2B5EF4-FFF2-40B4-BE49-F238E27FC236}">
                <a16:creationId xmlns:a16="http://schemas.microsoft.com/office/drawing/2014/main" id="{C5F2E74F-257E-024A-A3C5-B293A7E5D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82" y="4219470"/>
            <a:ext cx="581658" cy="1986903"/>
          </a:xfrm>
          <a:prstGeom prst="rect">
            <a:avLst/>
          </a:prstGeom>
        </p:spPr>
      </p:pic>
      <p:pic>
        <p:nvPicPr>
          <p:cNvPr id="17" name="Graphic 16" descr="Artificial Intelligence with solid fill">
            <a:extLst>
              <a:ext uri="{FF2B5EF4-FFF2-40B4-BE49-F238E27FC236}">
                <a16:creationId xmlns:a16="http://schemas.microsoft.com/office/drawing/2014/main" id="{3D4E1540-53FA-E941-901F-803F1CF093A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992512" y="3533313"/>
            <a:ext cx="424254" cy="424254"/>
          </a:xfrm>
          <a:prstGeom prst="rect">
            <a:avLst/>
          </a:prstGeom>
        </p:spPr>
      </p:pic>
      <p:sp>
        <p:nvSpPr>
          <p:cNvPr id="18" name="Title 1">
            <a:extLst>
              <a:ext uri="{FF2B5EF4-FFF2-40B4-BE49-F238E27FC236}">
                <a16:creationId xmlns:a16="http://schemas.microsoft.com/office/drawing/2014/main" id="{FF87E3D5-43CB-5142-B760-83D9EEADC111}"/>
              </a:ext>
            </a:extLst>
          </p:cNvPr>
          <p:cNvSpPr txBox="1">
            <a:spLocks/>
          </p:cNvSpPr>
          <p:nvPr/>
        </p:nvSpPr>
        <p:spPr>
          <a:xfrm>
            <a:off x="2316105" y="3662595"/>
            <a:ext cx="10515600" cy="31591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rgbClr val="44C503"/>
                </a:solidFill>
                <a:latin typeface="+mn-lt"/>
              </a:rPr>
              <a:t>Our Example  (1/2) : </a:t>
            </a:r>
          </a:p>
        </p:txBody>
      </p:sp>
      <p:sp>
        <p:nvSpPr>
          <p:cNvPr id="19" name="TextBox 18">
            <a:extLst>
              <a:ext uri="{FF2B5EF4-FFF2-40B4-BE49-F238E27FC236}">
                <a16:creationId xmlns:a16="http://schemas.microsoft.com/office/drawing/2014/main" id="{8FA6F988-73EB-674C-9F8F-F25386F4AA94}"/>
              </a:ext>
            </a:extLst>
          </p:cNvPr>
          <p:cNvSpPr txBox="1"/>
          <p:nvPr/>
        </p:nvSpPr>
        <p:spPr>
          <a:xfrm>
            <a:off x="3040976" y="6855715"/>
            <a:ext cx="4708278" cy="1413153"/>
          </a:xfrm>
          <a:prstGeom prst="wedgeRoundRectCallout">
            <a:avLst>
              <a:gd name="adj1" fmla="val -55188"/>
              <a:gd name="adj2" fmla="val -10818"/>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dirty="0"/>
              <a:t>I carefully read the activities and write down all the subjects that are related to the skills or topics covered. For example, Figure C.8, showcases how Science is the main subject for this activity as human body and water are covered. However, as you can see in Figure C.7, I need to teach kids how to calculate the percentage of water in the human body. The percentage and the fractions are covered in Math; hence, the second covered subject is Math.</a:t>
            </a:r>
          </a:p>
        </p:txBody>
      </p:sp>
      <p:sp>
        <p:nvSpPr>
          <p:cNvPr id="20" name="TextBox 19">
            <a:extLst>
              <a:ext uri="{FF2B5EF4-FFF2-40B4-BE49-F238E27FC236}">
                <a16:creationId xmlns:a16="http://schemas.microsoft.com/office/drawing/2014/main" id="{3B8FAE57-5C5E-4F43-8C47-0601DAFCA7C9}"/>
              </a:ext>
            </a:extLst>
          </p:cNvPr>
          <p:cNvSpPr txBox="1"/>
          <p:nvPr/>
        </p:nvSpPr>
        <p:spPr>
          <a:xfrm>
            <a:off x="3040975" y="8352636"/>
            <a:ext cx="4708278" cy="664012"/>
          </a:xfrm>
          <a:prstGeom prst="wedgeRoundRectCallout">
            <a:avLst>
              <a:gd name="adj1" fmla="val -54770"/>
              <a:gd name="adj2" fmla="val -47191"/>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dirty="0"/>
              <a:t>I kept reading the </a:t>
            </a:r>
            <a:r>
              <a:rPr lang="en-US" sz="1100" i="1" dirty="0"/>
              <a:t>Daily Activities </a:t>
            </a:r>
            <a:r>
              <a:rPr lang="en-US" sz="1100" dirty="0"/>
              <a:t>to extract all the covered subjects. As you can see in Figure C.8, Geography and Civic Studies are covered because we will be exploring sources of water and ways to reduce pollution.</a:t>
            </a:r>
          </a:p>
        </p:txBody>
      </p:sp>
      <p:pic>
        <p:nvPicPr>
          <p:cNvPr id="21" name="Picture 20" descr="A picture containing light&#10;&#10;Description automatically generated">
            <a:extLst>
              <a:ext uri="{FF2B5EF4-FFF2-40B4-BE49-F238E27FC236}">
                <a16:creationId xmlns:a16="http://schemas.microsoft.com/office/drawing/2014/main" id="{2854EB2C-DE5A-7F42-B82C-7091D65D41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1365" y="7055749"/>
            <a:ext cx="581658" cy="2128868"/>
          </a:xfrm>
          <a:prstGeom prst="rect">
            <a:avLst/>
          </a:prstGeom>
        </p:spPr>
      </p:pic>
      <p:sp>
        <p:nvSpPr>
          <p:cNvPr id="23" name="Title 1">
            <a:extLst>
              <a:ext uri="{FF2B5EF4-FFF2-40B4-BE49-F238E27FC236}">
                <a16:creationId xmlns:a16="http://schemas.microsoft.com/office/drawing/2014/main" id="{6A162224-0DD4-B649-8241-9B40BBF5D2DA}"/>
              </a:ext>
            </a:extLst>
          </p:cNvPr>
          <p:cNvSpPr txBox="1">
            <a:spLocks/>
          </p:cNvSpPr>
          <p:nvPr/>
        </p:nvSpPr>
        <p:spPr>
          <a:xfrm>
            <a:off x="2798393" y="1941528"/>
            <a:ext cx="5316535" cy="612942"/>
          </a:xfrm>
          <a:prstGeom prst="rect">
            <a:avLst/>
          </a:prstGeom>
        </p:spPr>
        <p:txBody>
          <a:bodyPr vert="horz" lIns="91440" tIns="45720" rIns="91440" bIns="45720" rtlCol="0"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i="1" dirty="0">
                <a:solidFill>
                  <a:srgbClr val="44C503"/>
                </a:solidFill>
              </a:rPr>
              <a:t>Exercise: </a:t>
            </a:r>
            <a:r>
              <a:rPr lang="en-US" sz="1100" i="1" dirty="0"/>
              <a:t>Using one of your selected projects, write down the main subjects covered in it – you can find these subjects listed in Project Document brief .</a:t>
            </a:r>
            <a:endParaRPr lang="en-US" sz="1200" i="1" dirty="0"/>
          </a:p>
        </p:txBody>
      </p:sp>
      <p:sp>
        <p:nvSpPr>
          <p:cNvPr id="24" name="Rectangle 23">
            <a:extLst>
              <a:ext uri="{FF2B5EF4-FFF2-40B4-BE49-F238E27FC236}">
                <a16:creationId xmlns:a16="http://schemas.microsoft.com/office/drawing/2014/main" id="{B53E30BE-3B44-6845-86D2-35D568C7BF73}"/>
              </a:ext>
            </a:extLst>
          </p:cNvPr>
          <p:cNvSpPr/>
          <p:nvPr/>
        </p:nvSpPr>
        <p:spPr>
          <a:xfrm>
            <a:off x="2316105" y="1830958"/>
            <a:ext cx="5964245" cy="770335"/>
          </a:xfrm>
          <a:prstGeom prst="rect">
            <a:avLst/>
          </a:prstGeom>
          <a:noFill/>
          <a:ln>
            <a:solidFill>
              <a:schemeClr val="tx1">
                <a:lumMod val="65000"/>
                <a:lumOff val="3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descr="Pencil with solid fill">
            <a:extLst>
              <a:ext uri="{FF2B5EF4-FFF2-40B4-BE49-F238E27FC236}">
                <a16:creationId xmlns:a16="http://schemas.microsoft.com/office/drawing/2014/main" id="{35BC784E-B03A-F94C-A819-A53E3FF4035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35618" y="1840752"/>
            <a:ext cx="443262" cy="443262"/>
          </a:xfrm>
          <a:prstGeom prst="rect">
            <a:avLst/>
          </a:prstGeom>
        </p:spPr>
      </p:pic>
      <p:grpSp>
        <p:nvGrpSpPr>
          <p:cNvPr id="26" name="Group 25">
            <a:extLst>
              <a:ext uri="{FF2B5EF4-FFF2-40B4-BE49-F238E27FC236}">
                <a16:creationId xmlns:a16="http://schemas.microsoft.com/office/drawing/2014/main" id="{69011902-CBAA-7140-85D8-FE052F169A1E}"/>
              </a:ext>
            </a:extLst>
          </p:cNvPr>
          <p:cNvGrpSpPr/>
          <p:nvPr/>
        </p:nvGrpSpPr>
        <p:grpSpPr>
          <a:xfrm>
            <a:off x="8748762" y="3924764"/>
            <a:ext cx="4225753" cy="2323846"/>
            <a:chOff x="9876693" y="3213705"/>
            <a:chExt cx="3401087" cy="1870340"/>
          </a:xfrm>
        </p:grpSpPr>
        <p:sp>
          <p:nvSpPr>
            <p:cNvPr id="27" name="TextBox 26">
              <a:extLst>
                <a:ext uri="{FF2B5EF4-FFF2-40B4-BE49-F238E27FC236}">
                  <a16:creationId xmlns:a16="http://schemas.microsoft.com/office/drawing/2014/main" id="{416B5244-4575-034C-90A6-CAD08977DDD1}"/>
                </a:ext>
              </a:extLst>
            </p:cNvPr>
            <p:cNvSpPr txBox="1"/>
            <p:nvPr/>
          </p:nvSpPr>
          <p:spPr>
            <a:xfrm>
              <a:off x="9876693" y="4853213"/>
              <a:ext cx="3315432" cy="230832"/>
            </a:xfrm>
            <a:prstGeom prst="rect">
              <a:avLst/>
            </a:prstGeom>
            <a:noFill/>
          </p:spPr>
          <p:txBody>
            <a:bodyPr wrap="square" rtlCol="0">
              <a:spAutoFit/>
            </a:bodyPr>
            <a:lstStyle/>
            <a:p>
              <a:pPr algn="ctr"/>
              <a:r>
                <a:rPr lang="en-US" sz="900" b="1" dirty="0"/>
                <a:t>Figure C.5: </a:t>
              </a:r>
              <a:r>
                <a:rPr lang="en-US" sz="900" dirty="0"/>
                <a:t>Advanced Exercise Selected Project Overview - Subjects</a:t>
              </a:r>
            </a:p>
          </p:txBody>
        </p:sp>
        <p:pic>
          <p:nvPicPr>
            <p:cNvPr id="28" name="Picture 27" descr="Graphical user interface, website&#10;&#10;Description automatically generated">
              <a:extLst>
                <a:ext uri="{FF2B5EF4-FFF2-40B4-BE49-F238E27FC236}">
                  <a16:creationId xmlns:a16="http://schemas.microsoft.com/office/drawing/2014/main" id="{DC9B0830-DEA4-CA4A-B789-370509192712}"/>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531" t="20546" r="4861"/>
            <a:stretch/>
          </p:blipFill>
          <p:spPr>
            <a:xfrm>
              <a:off x="9985229" y="3213705"/>
              <a:ext cx="3030827" cy="1642943"/>
            </a:xfrm>
            <a:prstGeom prst="rect">
              <a:avLst/>
            </a:prstGeom>
          </p:spPr>
        </p:pic>
        <p:sp>
          <p:nvSpPr>
            <p:cNvPr id="29" name="Rectangle 28">
              <a:extLst>
                <a:ext uri="{FF2B5EF4-FFF2-40B4-BE49-F238E27FC236}">
                  <a16:creationId xmlns:a16="http://schemas.microsoft.com/office/drawing/2014/main" id="{80366002-AA26-784F-957A-A9D748D878B5}"/>
                </a:ext>
              </a:extLst>
            </p:cNvPr>
            <p:cNvSpPr/>
            <p:nvPr/>
          </p:nvSpPr>
          <p:spPr>
            <a:xfrm>
              <a:off x="11061555" y="3980865"/>
              <a:ext cx="561975" cy="205834"/>
            </a:xfrm>
            <a:prstGeom prst="rect">
              <a:avLst/>
            </a:prstGeom>
            <a:noFill/>
            <a:ln w="28575">
              <a:solidFill>
                <a:srgbClr val="E618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30" name="Picture 29" descr="Graphical user interface, website&#10;&#10;Description automatically generated">
              <a:extLst>
                <a:ext uri="{FF2B5EF4-FFF2-40B4-BE49-F238E27FC236}">
                  <a16:creationId xmlns:a16="http://schemas.microsoft.com/office/drawing/2014/main" id="{CB75F53F-0DBD-434E-B353-B2A84F205377}"/>
                </a:ext>
              </a:extLst>
            </p:cNvPr>
            <p:cNvPicPr>
              <a:picLocks noChangeAspect="1"/>
            </p:cNvPicPr>
            <p:nvPr/>
          </p:nvPicPr>
          <p:blipFill rotWithShape="1">
            <a:blip r:embed="rId9">
              <a:extLst>
                <a:ext uri="{28A0092B-C50C-407E-A947-70E740481C1C}">
                  <a14:useLocalDpi xmlns:a14="http://schemas.microsoft.com/office/drawing/2010/main" val="0"/>
                </a:ext>
              </a:extLst>
            </a:blip>
            <a:srcRect l="38641" t="59067" r="50172" b="32073"/>
            <a:stretch/>
          </p:blipFill>
          <p:spPr>
            <a:xfrm>
              <a:off x="12150580" y="3754020"/>
              <a:ext cx="1127200" cy="557964"/>
            </a:xfrm>
            <a:prstGeom prst="rect">
              <a:avLst/>
            </a:prstGeom>
            <a:ln w="28575">
              <a:solidFill>
                <a:srgbClr val="E61831"/>
              </a:solidFill>
            </a:ln>
          </p:spPr>
        </p:pic>
        <p:cxnSp>
          <p:nvCxnSpPr>
            <p:cNvPr id="31" name="Straight Connector 30">
              <a:extLst>
                <a:ext uri="{FF2B5EF4-FFF2-40B4-BE49-F238E27FC236}">
                  <a16:creationId xmlns:a16="http://schemas.microsoft.com/office/drawing/2014/main" id="{AE52354C-7F2F-D543-9ED4-0F5714605AD1}"/>
                </a:ext>
              </a:extLst>
            </p:cNvPr>
            <p:cNvCxnSpPr>
              <a:cxnSpLocks/>
            </p:cNvCxnSpPr>
            <p:nvPr/>
          </p:nvCxnSpPr>
          <p:spPr>
            <a:xfrm flipV="1">
              <a:off x="11061555" y="3736547"/>
              <a:ext cx="1089025" cy="227170"/>
            </a:xfrm>
            <a:prstGeom prst="line">
              <a:avLst/>
            </a:prstGeom>
            <a:ln>
              <a:solidFill>
                <a:srgbClr val="E61831"/>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E8AD106-0661-7944-99E0-275312676008}"/>
                </a:ext>
              </a:extLst>
            </p:cNvPr>
            <p:cNvCxnSpPr>
              <a:cxnSpLocks/>
            </p:cNvCxnSpPr>
            <p:nvPr/>
          </p:nvCxnSpPr>
          <p:spPr>
            <a:xfrm>
              <a:off x="11062483" y="4190481"/>
              <a:ext cx="1088097" cy="121503"/>
            </a:xfrm>
            <a:prstGeom prst="line">
              <a:avLst/>
            </a:prstGeom>
            <a:ln>
              <a:solidFill>
                <a:srgbClr val="E61831"/>
              </a:solidFill>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101122-DF1B-4447-A75C-647BAA757457}"/>
                </a:ext>
              </a:extLst>
            </p:cNvPr>
            <p:cNvCxnSpPr>
              <a:cxnSpLocks/>
            </p:cNvCxnSpPr>
            <p:nvPr/>
          </p:nvCxnSpPr>
          <p:spPr>
            <a:xfrm flipV="1">
              <a:off x="11623530" y="3907992"/>
              <a:ext cx="527050" cy="55726"/>
            </a:xfrm>
            <a:prstGeom prst="line">
              <a:avLst/>
            </a:prstGeom>
            <a:ln>
              <a:solidFill>
                <a:srgbClr val="E61831"/>
              </a:solidFill>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EC7A223-E459-1741-A3BC-514175C03BBA}"/>
                </a:ext>
              </a:extLst>
            </p:cNvPr>
            <p:cNvCxnSpPr>
              <a:cxnSpLocks/>
            </p:cNvCxnSpPr>
            <p:nvPr/>
          </p:nvCxnSpPr>
          <p:spPr>
            <a:xfrm>
              <a:off x="11645755" y="4186700"/>
              <a:ext cx="504825" cy="27467"/>
            </a:xfrm>
            <a:prstGeom prst="line">
              <a:avLst/>
            </a:prstGeom>
            <a:ln>
              <a:solidFill>
                <a:srgbClr val="E61831"/>
              </a:solidFill>
              <a:prstDash val="lgDash"/>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996F5AC8-2FD5-BA45-BA29-DED2A333F8AE}"/>
              </a:ext>
            </a:extLst>
          </p:cNvPr>
          <p:cNvGrpSpPr/>
          <p:nvPr/>
        </p:nvGrpSpPr>
        <p:grpSpPr>
          <a:xfrm>
            <a:off x="8692065" y="6505488"/>
            <a:ext cx="4459316" cy="3146758"/>
            <a:chOff x="9147732" y="5636582"/>
            <a:chExt cx="4459316" cy="3146758"/>
          </a:xfrm>
        </p:grpSpPr>
        <p:sp>
          <p:nvSpPr>
            <p:cNvPr id="36" name="TextBox 35">
              <a:extLst>
                <a:ext uri="{FF2B5EF4-FFF2-40B4-BE49-F238E27FC236}">
                  <a16:creationId xmlns:a16="http://schemas.microsoft.com/office/drawing/2014/main" id="{C5FEDDFF-DCFC-EC42-981E-662D91B45820}"/>
                </a:ext>
              </a:extLst>
            </p:cNvPr>
            <p:cNvSpPr txBox="1"/>
            <p:nvPr/>
          </p:nvSpPr>
          <p:spPr>
            <a:xfrm>
              <a:off x="9147732" y="8537119"/>
              <a:ext cx="4459316" cy="246221"/>
            </a:xfrm>
            <a:prstGeom prst="rect">
              <a:avLst/>
            </a:prstGeom>
            <a:noFill/>
          </p:spPr>
          <p:txBody>
            <a:bodyPr wrap="square" rtlCol="0">
              <a:spAutoFit/>
            </a:bodyPr>
            <a:lstStyle/>
            <a:p>
              <a:pPr algn="ctr"/>
              <a:r>
                <a:rPr lang="en-US" sz="1000" b="1" dirty="0"/>
                <a:t>Figure C.6: </a:t>
              </a:r>
              <a:r>
                <a:rPr lang="en-US" sz="1000" dirty="0"/>
                <a:t>Selected Project Daily Activities – Extract Subjects Example A</a:t>
              </a:r>
            </a:p>
          </p:txBody>
        </p:sp>
        <p:pic>
          <p:nvPicPr>
            <p:cNvPr id="37" name="Picture 36" descr="Graphical user interface, text, application, Word&#10;&#10;Description automatically generated">
              <a:extLst>
                <a:ext uri="{FF2B5EF4-FFF2-40B4-BE49-F238E27FC236}">
                  <a16:creationId xmlns:a16="http://schemas.microsoft.com/office/drawing/2014/main" id="{CA1C5D26-283F-4D48-9342-13AF1CCA3BA6}"/>
                </a:ext>
              </a:extLst>
            </p:cNvPr>
            <p:cNvPicPr>
              <a:picLocks noChangeAspect="1"/>
            </p:cNvPicPr>
            <p:nvPr/>
          </p:nvPicPr>
          <p:blipFill rotWithShape="1">
            <a:blip r:embed="rId10">
              <a:extLst>
                <a:ext uri="{28A0092B-C50C-407E-A947-70E740481C1C}">
                  <a14:useLocalDpi xmlns:a14="http://schemas.microsoft.com/office/drawing/2010/main" val="0"/>
                </a:ext>
              </a:extLst>
            </a:blip>
            <a:srcRect l="24996" t="12627" r="25932" b="55201"/>
            <a:stretch/>
          </p:blipFill>
          <p:spPr>
            <a:xfrm>
              <a:off x="9152333" y="5915363"/>
              <a:ext cx="4417013" cy="1809886"/>
            </a:xfrm>
            <a:prstGeom prst="rect">
              <a:avLst/>
            </a:prstGeom>
            <a:ln>
              <a:noFill/>
            </a:ln>
            <a:effectLst/>
          </p:spPr>
        </p:pic>
        <mc:AlternateContent xmlns:mc="http://schemas.openxmlformats.org/markup-compatibility/2006" xmlns:p14="http://schemas.microsoft.com/office/powerpoint/2010/main">
          <mc:Choice Requires="p14">
            <p:contentPart p14:bwMode="auto" r:id="rId11">
              <p14:nvContentPartPr>
                <p14:cNvPr id="38" name="Ink 37">
                  <a:extLst>
                    <a:ext uri="{FF2B5EF4-FFF2-40B4-BE49-F238E27FC236}">
                      <a16:creationId xmlns:a16="http://schemas.microsoft.com/office/drawing/2014/main" id="{92DC936B-258A-B54D-A295-0141F9278DBD}"/>
                    </a:ext>
                  </a:extLst>
                </p14:cNvPr>
                <p14:cNvContentPartPr/>
                <p14:nvPr/>
              </p14:nvContentPartPr>
              <p14:xfrm>
                <a:off x="9652707" y="6250573"/>
                <a:ext cx="1953360" cy="29520"/>
              </p14:xfrm>
            </p:contentPart>
          </mc:Choice>
          <mc:Fallback xmlns="">
            <p:pic>
              <p:nvPicPr>
                <p:cNvPr id="38" name="Ink 37">
                  <a:extLst>
                    <a:ext uri="{FF2B5EF4-FFF2-40B4-BE49-F238E27FC236}">
                      <a16:creationId xmlns:a16="http://schemas.microsoft.com/office/drawing/2014/main" id="{92DC936B-258A-B54D-A295-0141F9278DBD}"/>
                    </a:ext>
                  </a:extLst>
                </p:cNvPr>
                <p:cNvPicPr/>
                <p:nvPr/>
              </p:nvPicPr>
              <p:blipFill>
                <a:blip r:embed="rId12"/>
                <a:stretch>
                  <a:fillRect/>
                </a:stretch>
              </p:blipFill>
              <p:spPr>
                <a:xfrm>
                  <a:off x="9616714" y="6178573"/>
                  <a:ext cx="2024987"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9" name="Ink 38">
                  <a:extLst>
                    <a:ext uri="{FF2B5EF4-FFF2-40B4-BE49-F238E27FC236}">
                      <a16:creationId xmlns:a16="http://schemas.microsoft.com/office/drawing/2014/main" id="{17521391-3B3B-134B-82D3-AC4C94DB79F2}"/>
                    </a:ext>
                  </a:extLst>
                </p14:cNvPr>
                <p14:cNvContentPartPr/>
                <p14:nvPr/>
              </p14:nvContentPartPr>
              <p14:xfrm>
                <a:off x="10555893" y="7212677"/>
                <a:ext cx="1243800" cy="29880"/>
              </p14:xfrm>
            </p:contentPart>
          </mc:Choice>
          <mc:Fallback xmlns="">
            <p:pic>
              <p:nvPicPr>
                <p:cNvPr id="39" name="Ink 38">
                  <a:extLst>
                    <a:ext uri="{FF2B5EF4-FFF2-40B4-BE49-F238E27FC236}">
                      <a16:creationId xmlns:a16="http://schemas.microsoft.com/office/drawing/2014/main" id="{17521391-3B3B-134B-82D3-AC4C94DB79F2}"/>
                    </a:ext>
                  </a:extLst>
                </p:cNvPr>
                <p:cNvPicPr/>
                <p:nvPr/>
              </p:nvPicPr>
              <p:blipFill>
                <a:blip r:embed="rId14"/>
                <a:stretch>
                  <a:fillRect/>
                </a:stretch>
              </p:blipFill>
              <p:spPr>
                <a:xfrm>
                  <a:off x="10519893" y="7140677"/>
                  <a:ext cx="131544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0" name="Ink 39">
                  <a:extLst>
                    <a:ext uri="{FF2B5EF4-FFF2-40B4-BE49-F238E27FC236}">
                      <a16:creationId xmlns:a16="http://schemas.microsoft.com/office/drawing/2014/main" id="{DFE6192A-80F7-EA42-807A-26AF595CA6D9}"/>
                    </a:ext>
                  </a:extLst>
                </p14:cNvPr>
                <p14:cNvContentPartPr/>
                <p14:nvPr/>
              </p14:nvContentPartPr>
              <p14:xfrm>
                <a:off x="10310615" y="8048040"/>
                <a:ext cx="462600" cy="20520"/>
              </p14:xfrm>
            </p:contentPart>
          </mc:Choice>
          <mc:Fallback xmlns="">
            <p:pic>
              <p:nvPicPr>
                <p:cNvPr id="40" name="Ink 39">
                  <a:extLst>
                    <a:ext uri="{FF2B5EF4-FFF2-40B4-BE49-F238E27FC236}">
                      <a16:creationId xmlns:a16="http://schemas.microsoft.com/office/drawing/2014/main" id="{DFE6192A-80F7-EA42-807A-26AF595CA6D9}"/>
                    </a:ext>
                  </a:extLst>
                </p:cNvPr>
                <p:cNvPicPr/>
                <p:nvPr/>
              </p:nvPicPr>
              <p:blipFill>
                <a:blip r:embed="rId16"/>
                <a:stretch>
                  <a:fillRect/>
                </a:stretch>
              </p:blipFill>
              <p:spPr>
                <a:xfrm>
                  <a:off x="10274615" y="7976040"/>
                  <a:ext cx="534240" cy="164160"/>
                </a:xfrm>
                <a:prstGeom prst="rect">
                  <a:avLst/>
                </a:prstGeom>
              </p:spPr>
            </p:pic>
          </mc:Fallback>
        </mc:AlternateContent>
        <p:sp>
          <p:nvSpPr>
            <p:cNvPr id="41" name="TextBox 40">
              <a:extLst>
                <a:ext uri="{FF2B5EF4-FFF2-40B4-BE49-F238E27FC236}">
                  <a16:creationId xmlns:a16="http://schemas.microsoft.com/office/drawing/2014/main" id="{496A4F9C-BE7E-1E49-8D3C-83F8CE3A1BB0}"/>
                </a:ext>
              </a:extLst>
            </p:cNvPr>
            <p:cNvSpPr txBox="1"/>
            <p:nvPr/>
          </p:nvSpPr>
          <p:spPr>
            <a:xfrm>
              <a:off x="9152333" y="7911440"/>
              <a:ext cx="4417013" cy="600164"/>
            </a:xfrm>
            <a:prstGeom prst="rect">
              <a:avLst/>
            </a:prstGeom>
            <a:solidFill>
              <a:srgbClr val="E6E6E6"/>
            </a:solidFill>
            <a:effectLst/>
          </p:spPr>
          <p:txBody>
            <a:bodyPr wrap="square" rtlCol="0">
              <a:spAutoFit/>
            </a:bodyPr>
            <a:lstStyle/>
            <a:p>
              <a:r>
                <a:rPr lang="en-US" sz="1100" b="1" dirty="0"/>
                <a:t>Key skills/indicators:</a:t>
              </a:r>
            </a:p>
            <a:p>
              <a:r>
                <a:rPr lang="en-US" sz="1100" dirty="0"/>
                <a:t>-  D</a:t>
              </a:r>
              <a:r>
                <a:rPr lang="x-none" sz="1100" dirty="0"/>
                <a:t>ifferent ways we use water</a:t>
              </a:r>
            </a:p>
            <a:p>
              <a:r>
                <a:rPr lang="en-US" sz="1100" dirty="0"/>
                <a:t>-  The importance of water for our body </a:t>
              </a:r>
              <a:endParaRPr lang="x-none" sz="1100" dirty="0"/>
            </a:p>
          </p:txBody>
        </p:sp>
        <p:sp>
          <p:nvSpPr>
            <p:cNvPr id="42" name="TextBox 41">
              <a:extLst>
                <a:ext uri="{FF2B5EF4-FFF2-40B4-BE49-F238E27FC236}">
                  <a16:creationId xmlns:a16="http://schemas.microsoft.com/office/drawing/2014/main" id="{7CD7C573-349C-4D4F-BA9E-DED434981BC0}"/>
                </a:ext>
              </a:extLst>
            </p:cNvPr>
            <p:cNvSpPr txBox="1"/>
            <p:nvPr/>
          </p:nvSpPr>
          <p:spPr>
            <a:xfrm>
              <a:off x="9147732" y="5645492"/>
              <a:ext cx="4417013" cy="261610"/>
            </a:xfrm>
            <a:prstGeom prst="rect">
              <a:avLst/>
            </a:prstGeom>
            <a:solidFill>
              <a:schemeClr val="bg1"/>
            </a:solidFill>
            <a:ln>
              <a:solidFill>
                <a:srgbClr val="D9232D"/>
              </a:solidFill>
            </a:ln>
          </p:spPr>
          <p:txBody>
            <a:bodyPr wrap="square" rtlCol="0">
              <a:spAutoFit/>
            </a:bodyPr>
            <a:lstStyle/>
            <a:p>
              <a:r>
                <a:rPr lang="en-US" sz="1100" b="1" dirty="0">
                  <a:solidFill>
                    <a:srgbClr val="C43E38"/>
                  </a:solidFill>
                </a:rPr>
                <a:t>Activity from </a:t>
              </a:r>
              <a:r>
                <a:rPr lang="en-US" sz="1100" b="1" i="1" dirty="0">
                  <a:solidFill>
                    <a:srgbClr val="C43E38"/>
                  </a:solidFill>
                </a:rPr>
                <a:t>Project Document:</a:t>
              </a:r>
              <a:endParaRPr lang="x-none" sz="1100" dirty="0">
                <a:solidFill>
                  <a:srgbClr val="C43E38"/>
                </a:solidFill>
              </a:endParaRPr>
            </a:p>
          </p:txBody>
        </p:sp>
        <p:sp>
          <p:nvSpPr>
            <p:cNvPr id="43" name="TextBox 42">
              <a:extLst>
                <a:ext uri="{FF2B5EF4-FFF2-40B4-BE49-F238E27FC236}">
                  <a16:creationId xmlns:a16="http://schemas.microsoft.com/office/drawing/2014/main" id="{AB9BFC21-C184-E24B-8186-E1BE6C457302}"/>
                </a:ext>
              </a:extLst>
            </p:cNvPr>
            <p:cNvSpPr txBox="1"/>
            <p:nvPr/>
          </p:nvSpPr>
          <p:spPr>
            <a:xfrm>
              <a:off x="9156934" y="7713397"/>
              <a:ext cx="4417013" cy="261610"/>
            </a:xfrm>
            <a:prstGeom prst="rect">
              <a:avLst/>
            </a:prstGeom>
            <a:solidFill>
              <a:schemeClr val="bg1"/>
            </a:solidFill>
            <a:ln>
              <a:solidFill>
                <a:srgbClr val="D9232D"/>
              </a:solidFill>
            </a:ln>
          </p:spPr>
          <p:txBody>
            <a:bodyPr wrap="square" rtlCol="0">
              <a:spAutoFit/>
            </a:bodyPr>
            <a:lstStyle/>
            <a:p>
              <a:r>
                <a:rPr lang="en-US" sz="1100" b="1" dirty="0">
                  <a:solidFill>
                    <a:srgbClr val="C43E38"/>
                  </a:solidFill>
                </a:rPr>
                <a:t>Extracted Subject(s): Science</a:t>
              </a:r>
              <a:endParaRPr lang="x-none" sz="1100" dirty="0">
                <a:solidFill>
                  <a:srgbClr val="C43E38"/>
                </a:solidFill>
              </a:endParaRPr>
            </a:p>
          </p:txBody>
        </p:sp>
        <p:sp>
          <p:nvSpPr>
            <p:cNvPr id="44" name="Rectangle 43">
              <a:extLst>
                <a:ext uri="{FF2B5EF4-FFF2-40B4-BE49-F238E27FC236}">
                  <a16:creationId xmlns:a16="http://schemas.microsoft.com/office/drawing/2014/main" id="{BCA28FDC-34D7-4F4A-BE38-3DF6BBC8E7DA}"/>
                </a:ext>
              </a:extLst>
            </p:cNvPr>
            <p:cNvSpPr/>
            <p:nvPr/>
          </p:nvSpPr>
          <p:spPr>
            <a:xfrm>
              <a:off x="9147732" y="5636582"/>
              <a:ext cx="4417013" cy="2865880"/>
            </a:xfrm>
            <a:prstGeom prst="rect">
              <a:avLst/>
            </a:prstGeom>
            <a:noFill/>
            <a:ln w="28575">
              <a:solidFill>
                <a:srgbClr val="D92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45" name="TextBox 44">
            <a:extLst>
              <a:ext uri="{FF2B5EF4-FFF2-40B4-BE49-F238E27FC236}">
                <a16:creationId xmlns:a16="http://schemas.microsoft.com/office/drawing/2014/main" id="{88FD7942-A6B7-B04A-9875-10D422364C88}"/>
              </a:ext>
            </a:extLst>
          </p:cNvPr>
          <p:cNvSpPr txBox="1"/>
          <p:nvPr/>
        </p:nvSpPr>
        <p:spPr>
          <a:xfrm>
            <a:off x="12329698" y="9499937"/>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C</a:t>
            </a:r>
          </a:p>
        </p:txBody>
      </p:sp>
      <p:sp>
        <p:nvSpPr>
          <p:cNvPr id="46" name="Slide Number Placeholder 1">
            <a:extLst>
              <a:ext uri="{FF2B5EF4-FFF2-40B4-BE49-F238E27FC236}">
                <a16:creationId xmlns:a16="http://schemas.microsoft.com/office/drawing/2014/main" id="{CDC0734B-A2B8-4FC0-BD14-EADBCF6549C7}"/>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65</a:t>
            </a:fld>
            <a:endParaRPr lang="en-US" dirty="0"/>
          </a:p>
        </p:txBody>
      </p:sp>
    </p:spTree>
    <p:extLst>
      <p:ext uri="{BB962C8B-B14F-4D97-AF65-F5344CB8AC3E}">
        <p14:creationId xmlns:p14="http://schemas.microsoft.com/office/powerpoint/2010/main" val="7612170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CEBC29-7455-6844-B089-65316F39E299}"/>
              </a:ext>
            </a:extLst>
          </p:cNvPr>
          <p:cNvSpPr/>
          <p:nvPr/>
        </p:nvSpPr>
        <p:spPr>
          <a:xfrm>
            <a:off x="-5403"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C – Educators’ Advanced Tools</a:t>
            </a:r>
          </a:p>
        </p:txBody>
      </p:sp>
      <p:sp>
        <p:nvSpPr>
          <p:cNvPr id="7" name="Title 1">
            <a:extLst>
              <a:ext uri="{FF2B5EF4-FFF2-40B4-BE49-F238E27FC236}">
                <a16:creationId xmlns:a16="http://schemas.microsoft.com/office/drawing/2014/main" id="{15CD1E9F-B2D8-8D4A-94CB-767DAD3CB4A1}"/>
              </a:ext>
            </a:extLst>
          </p:cNvPr>
          <p:cNvSpPr>
            <a:spLocks noGrp="1"/>
          </p:cNvSpPr>
          <p:nvPr>
            <p:ph type="title"/>
          </p:nvPr>
        </p:nvSpPr>
        <p:spPr>
          <a:xfrm>
            <a:off x="1990838" y="195048"/>
            <a:ext cx="10515600" cy="315912"/>
          </a:xfrm>
        </p:spPr>
        <p:txBody>
          <a:bodyPr>
            <a:noAutofit/>
          </a:bodyPr>
          <a:lstStyle/>
          <a:p>
            <a:r>
              <a:rPr lang="en-US" sz="1800" b="1" dirty="0">
                <a:solidFill>
                  <a:schemeClr val="tx1">
                    <a:lumMod val="75000"/>
                    <a:lumOff val="25000"/>
                  </a:schemeClr>
                </a:solidFill>
                <a:latin typeface="Lustria"/>
                <a:ea typeface="Lustria"/>
                <a:cs typeface="Lustria"/>
                <a:sym typeface="Lustria"/>
              </a:rPr>
              <a:t>C.2. Project Contextualization – Advanced Practices (Optional) (2/4)</a:t>
            </a:r>
            <a:endParaRPr lang="en-US" sz="1800" b="1" dirty="0">
              <a:solidFill>
                <a:schemeClr val="tx1">
                  <a:lumMod val="75000"/>
                  <a:lumOff val="25000"/>
                </a:schemeClr>
              </a:solidFill>
            </a:endParaRPr>
          </a:p>
        </p:txBody>
      </p:sp>
      <p:sp>
        <p:nvSpPr>
          <p:cNvPr id="8" name="Title 1">
            <a:extLst>
              <a:ext uri="{FF2B5EF4-FFF2-40B4-BE49-F238E27FC236}">
                <a16:creationId xmlns:a16="http://schemas.microsoft.com/office/drawing/2014/main" id="{342323D5-72E5-C946-BC9A-FCA22AE2585D}"/>
              </a:ext>
            </a:extLst>
          </p:cNvPr>
          <p:cNvSpPr txBox="1">
            <a:spLocks/>
          </p:cNvSpPr>
          <p:nvPr/>
        </p:nvSpPr>
        <p:spPr>
          <a:xfrm>
            <a:off x="1990838" y="483809"/>
            <a:ext cx="10515600" cy="315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chemeClr val="accent2">
                    <a:lumMod val="75000"/>
                  </a:schemeClr>
                </a:solidFill>
                <a:latin typeface="+mn-lt"/>
              </a:rPr>
              <a:t>C.2.1. Before Contextualization (2/2)</a:t>
            </a:r>
          </a:p>
        </p:txBody>
      </p:sp>
      <p:pic>
        <p:nvPicPr>
          <p:cNvPr id="10" name="Graphic 9" descr="Artificial Intelligence with solid fill">
            <a:extLst>
              <a:ext uri="{FF2B5EF4-FFF2-40B4-BE49-F238E27FC236}">
                <a16:creationId xmlns:a16="http://schemas.microsoft.com/office/drawing/2014/main" id="{D1B57ED5-DDDB-FF48-9655-8047BD727B5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000239" y="811254"/>
            <a:ext cx="424254" cy="424254"/>
          </a:xfrm>
          <a:prstGeom prst="rect">
            <a:avLst/>
          </a:prstGeom>
        </p:spPr>
      </p:pic>
      <p:sp>
        <p:nvSpPr>
          <p:cNvPr id="11" name="Title 1">
            <a:extLst>
              <a:ext uri="{FF2B5EF4-FFF2-40B4-BE49-F238E27FC236}">
                <a16:creationId xmlns:a16="http://schemas.microsoft.com/office/drawing/2014/main" id="{53EAE232-22D8-9949-A415-FE45A3E4401A}"/>
              </a:ext>
            </a:extLst>
          </p:cNvPr>
          <p:cNvSpPr txBox="1">
            <a:spLocks/>
          </p:cNvSpPr>
          <p:nvPr/>
        </p:nvSpPr>
        <p:spPr>
          <a:xfrm>
            <a:off x="2323832" y="940536"/>
            <a:ext cx="10515600" cy="31591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rgbClr val="44C503"/>
                </a:solidFill>
                <a:latin typeface="+mn-lt"/>
              </a:rPr>
              <a:t>Our Example: (2/2) </a:t>
            </a:r>
          </a:p>
        </p:txBody>
      </p:sp>
      <p:grpSp>
        <p:nvGrpSpPr>
          <p:cNvPr id="35" name="Group 34">
            <a:extLst>
              <a:ext uri="{FF2B5EF4-FFF2-40B4-BE49-F238E27FC236}">
                <a16:creationId xmlns:a16="http://schemas.microsoft.com/office/drawing/2014/main" id="{7E670558-9DBA-1F4A-9190-0A1E6B6929A7}"/>
              </a:ext>
            </a:extLst>
          </p:cNvPr>
          <p:cNvGrpSpPr/>
          <p:nvPr/>
        </p:nvGrpSpPr>
        <p:grpSpPr>
          <a:xfrm>
            <a:off x="7212137" y="1429850"/>
            <a:ext cx="6265622" cy="2033035"/>
            <a:chOff x="7471922" y="1236080"/>
            <a:chExt cx="6265622" cy="2033035"/>
          </a:xfrm>
        </p:grpSpPr>
        <p:pic>
          <p:nvPicPr>
            <p:cNvPr id="20" name="Picture 19" descr="Graphical user interface, text, application, Word&#10;&#10;Description automatically generated">
              <a:extLst>
                <a:ext uri="{FF2B5EF4-FFF2-40B4-BE49-F238E27FC236}">
                  <a16:creationId xmlns:a16="http://schemas.microsoft.com/office/drawing/2014/main" id="{1D82EB0D-0569-F14E-A4B9-99E3838D84C5}"/>
                </a:ext>
              </a:extLst>
            </p:cNvPr>
            <p:cNvPicPr>
              <a:picLocks noChangeAspect="1"/>
            </p:cNvPicPr>
            <p:nvPr/>
          </p:nvPicPr>
          <p:blipFill rotWithShape="1">
            <a:blip r:embed="rId4">
              <a:extLst>
                <a:ext uri="{28A0092B-C50C-407E-A947-70E740481C1C}">
                  <a14:useLocalDpi xmlns:a14="http://schemas.microsoft.com/office/drawing/2010/main" val="0"/>
                </a:ext>
              </a:extLst>
            </a:blip>
            <a:srcRect l="37552" t="57999" r="27658" b="25924"/>
            <a:stretch/>
          </p:blipFill>
          <p:spPr>
            <a:xfrm>
              <a:off x="7486825" y="1562899"/>
              <a:ext cx="3118586" cy="900695"/>
            </a:xfrm>
            <a:prstGeom prst="rect">
              <a:avLst/>
            </a:prstGeom>
            <a:effectLst/>
          </p:spPr>
        </p:pic>
        <p:sp>
          <p:nvSpPr>
            <p:cNvPr id="21" name="TextBox 20">
              <a:extLst>
                <a:ext uri="{FF2B5EF4-FFF2-40B4-BE49-F238E27FC236}">
                  <a16:creationId xmlns:a16="http://schemas.microsoft.com/office/drawing/2014/main" id="{A03D1CFD-AD29-D645-AEBC-8FAE6D681928}"/>
                </a:ext>
              </a:extLst>
            </p:cNvPr>
            <p:cNvSpPr txBox="1"/>
            <p:nvPr/>
          </p:nvSpPr>
          <p:spPr>
            <a:xfrm>
              <a:off x="7500590" y="2583786"/>
              <a:ext cx="3044558" cy="430887"/>
            </a:xfrm>
            <a:prstGeom prst="rect">
              <a:avLst/>
            </a:prstGeom>
            <a:solidFill>
              <a:srgbClr val="E6E6E6"/>
            </a:solidFill>
            <a:ln>
              <a:solidFill>
                <a:srgbClr val="D9232D"/>
              </a:solidFill>
            </a:ln>
            <a:effectLst/>
          </p:spPr>
          <p:txBody>
            <a:bodyPr wrap="square" rtlCol="0">
              <a:spAutoFit/>
            </a:bodyPr>
            <a:lstStyle/>
            <a:p>
              <a:r>
                <a:rPr lang="en-US" sz="1100" b="1" dirty="0"/>
                <a:t>Key skills/indicators:</a:t>
              </a:r>
              <a:endParaRPr lang="en-US" sz="1100" dirty="0"/>
            </a:p>
            <a:p>
              <a:r>
                <a:rPr lang="en-US" sz="1100" dirty="0"/>
                <a:t>- Source of water</a:t>
              </a:r>
            </a:p>
          </p:txBody>
        </p:sp>
        <mc:AlternateContent xmlns:mc="http://schemas.openxmlformats.org/markup-compatibility/2006" xmlns:p14="http://schemas.microsoft.com/office/powerpoint/2010/main">
          <mc:Choice Requires="p14">
            <p:contentPart p14:bwMode="auto" r:id="rId5">
              <p14:nvContentPartPr>
                <p14:cNvPr id="22" name="Ink 21">
                  <a:extLst>
                    <a:ext uri="{FF2B5EF4-FFF2-40B4-BE49-F238E27FC236}">
                      <a16:creationId xmlns:a16="http://schemas.microsoft.com/office/drawing/2014/main" id="{6B9BEEB8-7880-1E4B-A9B2-7B62069F6D13}"/>
                    </a:ext>
                  </a:extLst>
                </p14:cNvPr>
                <p14:cNvContentPartPr/>
                <p14:nvPr/>
              </p14:nvContentPartPr>
              <p14:xfrm>
                <a:off x="10018080" y="1621480"/>
                <a:ext cx="412920" cy="11520"/>
              </p14:xfrm>
            </p:contentPart>
          </mc:Choice>
          <mc:Fallback xmlns="">
            <p:pic>
              <p:nvPicPr>
                <p:cNvPr id="22" name="Ink 21">
                  <a:extLst>
                    <a:ext uri="{FF2B5EF4-FFF2-40B4-BE49-F238E27FC236}">
                      <a16:creationId xmlns:a16="http://schemas.microsoft.com/office/drawing/2014/main" id="{6B9BEEB8-7880-1E4B-A9B2-7B62069F6D13}"/>
                    </a:ext>
                  </a:extLst>
                </p:cNvPr>
                <p:cNvPicPr/>
                <p:nvPr/>
              </p:nvPicPr>
              <p:blipFill>
                <a:blip r:embed="rId6"/>
                <a:stretch>
                  <a:fillRect/>
                </a:stretch>
              </p:blipFill>
              <p:spPr>
                <a:xfrm>
                  <a:off x="9982080" y="1549480"/>
                  <a:ext cx="48456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76ED29BA-6637-314E-B35D-973E8B43DC48}"/>
                    </a:ext>
                  </a:extLst>
                </p14:cNvPr>
                <p14:cNvContentPartPr/>
                <p14:nvPr/>
              </p14:nvContentPartPr>
              <p14:xfrm>
                <a:off x="7650000" y="1748200"/>
                <a:ext cx="240120" cy="360"/>
              </p14:xfrm>
            </p:contentPart>
          </mc:Choice>
          <mc:Fallback xmlns="">
            <p:pic>
              <p:nvPicPr>
                <p:cNvPr id="23" name="Ink 22">
                  <a:extLst>
                    <a:ext uri="{FF2B5EF4-FFF2-40B4-BE49-F238E27FC236}">
                      <a16:creationId xmlns:a16="http://schemas.microsoft.com/office/drawing/2014/main" id="{76ED29BA-6637-314E-B35D-973E8B43DC48}"/>
                    </a:ext>
                  </a:extLst>
                </p:cNvPr>
                <p:cNvPicPr/>
                <p:nvPr/>
              </p:nvPicPr>
              <p:blipFill>
                <a:blip r:embed="rId8"/>
                <a:stretch>
                  <a:fillRect/>
                </a:stretch>
              </p:blipFill>
              <p:spPr>
                <a:xfrm>
                  <a:off x="7614000" y="1676200"/>
                  <a:ext cx="311760" cy="144000"/>
                </a:xfrm>
                <a:prstGeom prst="rect">
                  <a:avLst/>
                </a:prstGeom>
              </p:spPr>
            </p:pic>
          </mc:Fallback>
        </mc:AlternateContent>
        <p:pic>
          <p:nvPicPr>
            <p:cNvPr id="24" name="Picture 23" descr="Graphical user interface, application, Word&#10;&#10;Description automatically generated">
              <a:extLst>
                <a:ext uri="{FF2B5EF4-FFF2-40B4-BE49-F238E27FC236}">
                  <a16:creationId xmlns:a16="http://schemas.microsoft.com/office/drawing/2014/main" id="{5C41569B-1EE2-9042-B3F3-A2B2954A2677}"/>
                </a:ext>
              </a:extLst>
            </p:cNvPr>
            <p:cNvPicPr>
              <a:picLocks noChangeAspect="1"/>
            </p:cNvPicPr>
            <p:nvPr/>
          </p:nvPicPr>
          <p:blipFill rotWithShape="1">
            <a:blip r:embed="rId9">
              <a:extLst>
                <a:ext uri="{28A0092B-C50C-407E-A947-70E740481C1C}">
                  <a14:useLocalDpi xmlns:a14="http://schemas.microsoft.com/office/drawing/2010/main" val="0"/>
                </a:ext>
              </a:extLst>
            </a:blip>
            <a:srcRect l="20291" t="45681" r="43812" b="37802"/>
            <a:stretch/>
          </p:blipFill>
          <p:spPr>
            <a:xfrm>
              <a:off x="10489186" y="1534023"/>
              <a:ext cx="3248358" cy="934134"/>
            </a:xfrm>
            <a:prstGeom prst="rect">
              <a:avLst/>
            </a:prstGeom>
            <a:effectLst/>
          </p:spPr>
        </p:pic>
        <p:sp>
          <p:nvSpPr>
            <p:cNvPr id="25" name="TextBox 24">
              <a:extLst>
                <a:ext uri="{FF2B5EF4-FFF2-40B4-BE49-F238E27FC236}">
                  <a16:creationId xmlns:a16="http://schemas.microsoft.com/office/drawing/2014/main" id="{CC2BC2EF-5FC3-A44B-B427-71CF109DEF69}"/>
                </a:ext>
              </a:extLst>
            </p:cNvPr>
            <p:cNvSpPr txBox="1"/>
            <p:nvPr/>
          </p:nvSpPr>
          <p:spPr>
            <a:xfrm>
              <a:off x="10562205" y="2583786"/>
              <a:ext cx="3013349" cy="430887"/>
            </a:xfrm>
            <a:prstGeom prst="rect">
              <a:avLst/>
            </a:prstGeom>
            <a:solidFill>
              <a:srgbClr val="E6E6E6"/>
            </a:solidFill>
            <a:ln>
              <a:solidFill>
                <a:srgbClr val="D9232D"/>
              </a:solidFill>
            </a:ln>
            <a:effectLst/>
          </p:spPr>
          <p:txBody>
            <a:bodyPr wrap="square" rtlCol="0">
              <a:spAutoFit/>
            </a:bodyPr>
            <a:lstStyle/>
            <a:p>
              <a:r>
                <a:rPr lang="en-US" sz="1100" b="1" dirty="0"/>
                <a:t>Key skills/indicators:</a:t>
              </a:r>
              <a:endParaRPr lang="en-US" sz="1100" dirty="0"/>
            </a:p>
            <a:p>
              <a:r>
                <a:rPr lang="en-US" sz="1100" dirty="0"/>
                <a:t>- Reducing pollution</a:t>
              </a:r>
              <a:endParaRPr lang="x-none" sz="1100" dirty="0"/>
            </a:p>
          </p:txBody>
        </p:sp>
        <mc:AlternateContent xmlns:mc="http://schemas.openxmlformats.org/markup-compatibility/2006" xmlns:p14="http://schemas.microsoft.com/office/powerpoint/2010/main">
          <mc:Choice Requires="p14">
            <p:contentPart p14:bwMode="auto" r:id="rId10">
              <p14:nvContentPartPr>
                <p14:cNvPr id="26" name="Ink 25">
                  <a:extLst>
                    <a:ext uri="{FF2B5EF4-FFF2-40B4-BE49-F238E27FC236}">
                      <a16:creationId xmlns:a16="http://schemas.microsoft.com/office/drawing/2014/main" id="{221CE723-DFD6-2C41-A722-9F000B7061AB}"/>
                    </a:ext>
                  </a:extLst>
                </p14:cNvPr>
                <p14:cNvContentPartPr/>
                <p14:nvPr/>
              </p14:nvContentPartPr>
              <p14:xfrm>
                <a:off x="11605734" y="1583377"/>
                <a:ext cx="653760" cy="10800"/>
              </p14:xfrm>
            </p:contentPart>
          </mc:Choice>
          <mc:Fallback xmlns="">
            <p:pic>
              <p:nvPicPr>
                <p:cNvPr id="26" name="Ink 25">
                  <a:extLst>
                    <a:ext uri="{FF2B5EF4-FFF2-40B4-BE49-F238E27FC236}">
                      <a16:creationId xmlns:a16="http://schemas.microsoft.com/office/drawing/2014/main" id="{221CE723-DFD6-2C41-A722-9F000B7061AB}"/>
                    </a:ext>
                  </a:extLst>
                </p:cNvPr>
                <p:cNvPicPr/>
                <p:nvPr/>
              </p:nvPicPr>
              <p:blipFill>
                <a:blip r:embed="rId11"/>
                <a:stretch>
                  <a:fillRect/>
                </a:stretch>
              </p:blipFill>
              <p:spPr>
                <a:xfrm>
                  <a:off x="11569734" y="1511377"/>
                  <a:ext cx="725400" cy="154440"/>
                </a:xfrm>
                <a:prstGeom prst="rect">
                  <a:avLst/>
                </a:prstGeom>
              </p:spPr>
            </p:pic>
          </mc:Fallback>
        </mc:AlternateContent>
        <p:sp>
          <p:nvSpPr>
            <p:cNvPr id="27" name="TextBox 26">
              <a:extLst>
                <a:ext uri="{FF2B5EF4-FFF2-40B4-BE49-F238E27FC236}">
                  <a16:creationId xmlns:a16="http://schemas.microsoft.com/office/drawing/2014/main" id="{8606A28C-C0B5-354C-AB35-D4DEB62A526B}"/>
                </a:ext>
              </a:extLst>
            </p:cNvPr>
            <p:cNvSpPr txBox="1"/>
            <p:nvPr/>
          </p:nvSpPr>
          <p:spPr>
            <a:xfrm>
              <a:off x="7471922" y="3022894"/>
              <a:ext cx="6146450" cy="246221"/>
            </a:xfrm>
            <a:prstGeom prst="rect">
              <a:avLst/>
            </a:prstGeom>
            <a:noFill/>
            <a:effectLst/>
          </p:spPr>
          <p:txBody>
            <a:bodyPr wrap="square" rtlCol="0">
              <a:spAutoFit/>
            </a:bodyPr>
            <a:lstStyle/>
            <a:p>
              <a:pPr algn="ctr"/>
              <a:r>
                <a:rPr lang="en-US" sz="1000" b="1" dirty="0"/>
                <a:t>Figure C.8: </a:t>
              </a:r>
              <a:r>
                <a:rPr lang="en-US" sz="1000" dirty="0"/>
                <a:t>Selected Project Daily Activities – Extract Subjects Example C &amp; D</a:t>
              </a:r>
            </a:p>
          </p:txBody>
        </p:sp>
        <p:sp>
          <p:nvSpPr>
            <p:cNvPr id="28" name="TextBox 27">
              <a:extLst>
                <a:ext uri="{FF2B5EF4-FFF2-40B4-BE49-F238E27FC236}">
                  <a16:creationId xmlns:a16="http://schemas.microsoft.com/office/drawing/2014/main" id="{9848601C-E8BA-6849-B4BB-8853CF54B726}"/>
                </a:ext>
              </a:extLst>
            </p:cNvPr>
            <p:cNvSpPr txBox="1"/>
            <p:nvPr/>
          </p:nvSpPr>
          <p:spPr>
            <a:xfrm>
              <a:off x="7514742" y="1236081"/>
              <a:ext cx="3030573" cy="261610"/>
            </a:xfrm>
            <a:prstGeom prst="rect">
              <a:avLst/>
            </a:prstGeom>
            <a:solidFill>
              <a:schemeClr val="bg1"/>
            </a:solidFill>
            <a:ln>
              <a:solidFill>
                <a:srgbClr val="D9232D"/>
              </a:solidFill>
            </a:ln>
            <a:effectLst/>
          </p:spPr>
          <p:txBody>
            <a:bodyPr wrap="square" rtlCol="0">
              <a:spAutoFit/>
            </a:bodyPr>
            <a:lstStyle/>
            <a:p>
              <a:r>
                <a:rPr lang="en-US" sz="1100" b="1" dirty="0">
                  <a:solidFill>
                    <a:srgbClr val="C43E38"/>
                  </a:solidFill>
                </a:rPr>
                <a:t>Activity from </a:t>
              </a:r>
              <a:r>
                <a:rPr lang="en-US" sz="1100" b="1" i="1" dirty="0">
                  <a:solidFill>
                    <a:srgbClr val="C43E38"/>
                  </a:solidFill>
                </a:rPr>
                <a:t>Project Document:</a:t>
              </a:r>
              <a:endParaRPr lang="x-none" sz="1100" dirty="0">
                <a:solidFill>
                  <a:srgbClr val="C43E38"/>
                </a:solidFill>
              </a:endParaRPr>
            </a:p>
          </p:txBody>
        </p:sp>
        <p:sp>
          <p:nvSpPr>
            <p:cNvPr id="29" name="TextBox 28">
              <a:extLst>
                <a:ext uri="{FF2B5EF4-FFF2-40B4-BE49-F238E27FC236}">
                  <a16:creationId xmlns:a16="http://schemas.microsoft.com/office/drawing/2014/main" id="{AAAD295A-D6C3-1C43-A3FE-F7D65C38D9ED}"/>
                </a:ext>
              </a:extLst>
            </p:cNvPr>
            <p:cNvSpPr txBox="1"/>
            <p:nvPr/>
          </p:nvSpPr>
          <p:spPr>
            <a:xfrm>
              <a:off x="7502257" y="2351055"/>
              <a:ext cx="3042918" cy="261610"/>
            </a:xfrm>
            <a:prstGeom prst="rect">
              <a:avLst/>
            </a:prstGeom>
            <a:solidFill>
              <a:schemeClr val="bg1"/>
            </a:solidFill>
            <a:ln>
              <a:solidFill>
                <a:srgbClr val="D9232D"/>
              </a:solidFill>
            </a:ln>
            <a:effectLst/>
          </p:spPr>
          <p:txBody>
            <a:bodyPr wrap="square" rtlCol="0">
              <a:spAutoFit/>
            </a:bodyPr>
            <a:lstStyle/>
            <a:p>
              <a:r>
                <a:rPr lang="en-US" sz="1100" b="1" dirty="0">
                  <a:solidFill>
                    <a:srgbClr val="C43E38"/>
                  </a:solidFill>
                </a:rPr>
                <a:t>Extracted Subject(s): Geography</a:t>
              </a:r>
              <a:endParaRPr lang="x-none" sz="1100" dirty="0">
                <a:solidFill>
                  <a:srgbClr val="C43E38"/>
                </a:solidFill>
              </a:endParaRPr>
            </a:p>
          </p:txBody>
        </p:sp>
        <p:sp>
          <p:nvSpPr>
            <p:cNvPr id="30" name="TextBox 29">
              <a:extLst>
                <a:ext uri="{FF2B5EF4-FFF2-40B4-BE49-F238E27FC236}">
                  <a16:creationId xmlns:a16="http://schemas.microsoft.com/office/drawing/2014/main" id="{3428C4FD-709F-A846-8BE8-58B07B50FDA4}"/>
                </a:ext>
              </a:extLst>
            </p:cNvPr>
            <p:cNvSpPr txBox="1"/>
            <p:nvPr/>
          </p:nvSpPr>
          <p:spPr>
            <a:xfrm>
              <a:off x="10562205" y="1241269"/>
              <a:ext cx="3020626" cy="261610"/>
            </a:xfrm>
            <a:prstGeom prst="rect">
              <a:avLst/>
            </a:prstGeom>
            <a:solidFill>
              <a:schemeClr val="bg1"/>
            </a:solidFill>
            <a:ln>
              <a:solidFill>
                <a:srgbClr val="D9232D"/>
              </a:solidFill>
            </a:ln>
            <a:effectLst/>
          </p:spPr>
          <p:txBody>
            <a:bodyPr wrap="square" rtlCol="0">
              <a:spAutoFit/>
            </a:bodyPr>
            <a:lstStyle/>
            <a:p>
              <a:r>
                <a:rPr lang="en-US" sz="1100" b="1" dirty="0">
                  <a:solidFill>
                    <a:srgbClr val="C43E38"/>
                  </a:solidFill>
                </a:rPr>
                <a:t>Activity from </a:t>
              </a:r>
              <a:r>
                <a:rPr lang="en-US" sz="1100" b="1" i="1" dirty="0">
                  <a:solidFill>
                    <a:srgbClr val="C43E38"/>
                  </a:solidFill>
                </a:rPr>
                <a:t>Project Document:</a:t>
              </a:r>
              <a:endParaRPr lang="x-none" sz="1100" dirty="0">
                <a:solidFill>
                  <a:srgbClr val="C43E38"/>
                </a:solidFill>
              </a:endParaRPr>
            </a:p>
          </p:txBody>
        </p:sp>
        <p:sp>
          <p:nvSpPr>
            <p:cNvPr id="31" name="TextBox 30">
              <a:extLst>
                <a:ext uri="{FF2B5EF4-FFF2-40B4-BE49-F238E27FC236}">
                  <a16:creationId xmlns:a16="http://schemas.microsoft.com/office/drawing/2014/main" id="{05630B9C-14B9-FA49-9144-7BDC3CD33AFD}"/>
                </a:ext>
              </a:extLst>
            </p:cNvPr>
            <p:cNvSpPr txBox="1"/>
            <p:nvPr/>
          </p:nvSpPr>
          <p:spPr>
            <a:xfrm>
              <a:off x="10562205" y="2354783"/>
              <a:ext cx="3027198" cy="261610"/>
            </a:xfrm>
            <a:prstGeom prst="rect">
              <a:avLst/>
            </a:prstGeom>
            <a:solidFill>
              <a:schemeClr val="bg1"/>
            </a:solidFill>
            <a:ln>
              <a:solidFill>
                <a:srgbClr val="D9232D"/>
              </a:solidFill>
            </a:ln>
            <a:effectLst/>
          </p:spPr>
          <p:txBody>
            <a:bodyPr wrap="square" rtlCol="0">
              <a:spAutoFit/>
            </a:bodyPr>
            <a:lstStyle/>
            <a:p>
              <a:r>
                <a:rPr lang="en-US" sz="1100" b="1" dirty="0">
                  <a:solidFill>
                    <a:srgbClr val="C43E38"/>
                  </a:solidFill>
                </a:rPr>
                <a:t>Extracted Subject(s): Civic Studies</a:t>
              </a:r>
              <a:endParaRPr lang="x-none" sz="1100" dirty="0">
                <a:solidFill>
                  <a:srgbClr val="C43E38"/>
                </a:solidFill>
              </a:endParaRPr>
            </a:p>
          </p:txBody>
        </p:sp>
        <p:sp>
          <p:nvSpPr>
            <p:cNvPr id="32" name="Rectangle 31">
              <a:extLst>
                <a:ext uri="{FF2B5EF4-FFF2-40B4-BE49-F238E27FC236}">
                  <a16:creationId xmlns:a16="http://schemas.microsoft.com/office/drawing/2014/main" id="{585C7960-3080-0F43-9E50-70863EB06054}"/>
                </a:ext>
              </a:extLst>
            </p:cNvPr>
            <p:cNvSpPr/>
            <p:nvPr/>
          </p:nvSpPr>
          <p:spPr>
            <a:xfrm>
              <a:off x="7500589" y="1236080"/>
              <a:ext cx="6089117" cy="1767707"/>
            </a:xfrm>
            <a:prstGeom prst="rect">
              <a:avLst/>
            </a:prstGeom>
            <a:noFill/>
            <a:ln w="28575">
              <a:solidFill>
                <a:srgbClr val="D9232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3" name="Straight Connector 32">
              <a:extLst>
                <a:ext uri="{FF2B5EF4-FFF2-40B4-BE49-F238E27FC236}">
                  <a16:creationId xmlns:a16="http://schemas.microsoft.com/office/drawing/2014/main" id="{84DF80A5-F634-7949-A99B-EB932DE379D7}"/>
                </a:ext>
              </a:extLst>
            </p:cNvPr>
            <p:cNvCxnSpPr>
              <a:cxnSpLocks/>
              <a:stCxn id="32" idx="0"/>
              <a:endCxn id="32" idx="2"/>
            </p:cNvCxnSpPr>
            <p:nvPr/>
          </p:nvCxnSpPr>
          <p:spPr>
            <a:xfrm>
              <a:off x="10545148" y="1236080"/>
              <a:ext cx="0" cy="1767707"/>
            </a:xfrm>
            <a:prstGeom prst="line">
              <a:avLst/>
            </a:prstGeom>
            <a:ln w="28575">
              <a:solidFill>
                <a:srgbClr val="E6183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F8A813F-2F39-8C4C-B7F0-0F1ABE5EADE1}"/>
              </a:ext>
            </a:extLst>
          </p:cNvPr>
          <p:cNvGrpSpPr/>
          <p:nvPr/>
        </p:nvGrpSpPr>
        <p:grpSpPr>
          <a:xfrm>
            <a:off x="1511874" y="1429850"/>
            <a:ext cx="6146450" cy="2039680"/>
            <a:chOff x="1124011" y="1462560"/>
            <a:chExt cx="6146450" cy="2039680"/>
          </a:xfrm>
        </p:grpSpPr>
        <p:pic>
          <p:nvPicPr>
            <p:cNvPr id="13" name="Picture 12" descr="Graphical user interface, text, application, Word&#10;&#10;Description automatically generated">
              <a:extLst>
                <a:ext uri="{FF2B5EF4-FFF2-40B4-BE49-F238E27FC236}">
                  <a16:creationId xmlns:a16="http://schemas.microsoft.com/office/drawing/2014/main" id="{33241402-F67B-F348-BFBD-BD7F3AE6AEFE}"/>
                </a:ext>
              </a:extLst>
            </p:cNvPr>
            <p:cNvPicPr>
              <a:picLocks noChangeAspect="1"/>
            </p:cNvPicPr>
            <p:nvPr/>
          </p:nvPicPr>
          <p:blipFill rotWithShape="1">
            <a:blip r:embed="rId12">
              <a:extLst>
                <a:ext uri="{28A0092B-C50C-407E-A947-70E740481C1C}">
                  <a14:useLocalDpi xmlns:a14="http://schemas.microsoft.com/office/drawing/2010/main" val="0"/>
                </a:ext>
              </a:extLst>
            </a:blip>
            <a:srcRect l="34288" t="25150" r="24342" b="62047"/>
            <a:stretch/>
          </p:blipFill>
          <p:spPr>
            <a:xfrm>
              <a:off x="2034373" y="1649231"/>
              <a:ext cx="4348745" cy="841123"/>
            </a:xfrm>
            <a:prstGeom prst="rect">
              <a:avLst/>
            </a:prstGeom>
            <a:ln>
              <a:noFill/>
            </a:ln>
            <a:effectLst/>
          </p:spPr>
        </p:pic>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EF75E467-13FF-C74E-8991-7B0A1DBC09AF}"/>
                    </a:ext>
                  </a:extLst>
                </p14:cNvPr>
                <p14:cNvContentPartPr/>
                <p14:nvPr/>
              </p14:nvContentPartPr>
              <p14:xfrm>
                <a:off x="2792804" y="1810277"/>
                <a:ext cx="1243800" cy="29880"/>
              </p14:xfrm>
            </p:contentPart>
          </mc:Choice>
          <mc:Fallback xmlns="">
            <p:pic>
              <p:nvPicPr>
                <p:cNvPr id="14" name="Ink 13">
                  <a:extLst>
                    <a:ext uri="{FF2B5EF4-FFF2-40B4-BE49-F238E27FC236}">
                      <a16:creationId xmlns:a16="http://schemas.microsoft.com/office/drawing/2014/main" id="{EF75E467-13FF-C74E-8991-7B0A1DBC09AF}"/>
                    </a:ext>
                  </a:extLst>
                </p:cNvPr>
                <p:cNvPicPr/>
                <p:nvPr/>
              </p:nvPicPr>
              <p:blipFill>
                <a:blip r:embed="rId14"/>
                <a:stretch>
                  <a:fillRect/>
                </a:stretch>
              </p:blipFill>
              <p:spPr>
                <a:xfrm>
                  <a:off x="2756804" y="1738277"/>
                  <a:ext cx="131544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F056871A-037F-BC4C-BF2E-9155894136A4}"/>
                    </a:ext>
                  </a:extLst>
                </p14:cNvPr>
                <p14:cNvContentPartPr/>
                <p14:nvPr/>
              </p14:nvContentPartPr>
              <p14:xfrm>
                <a:off x="3456644" y="2397077"/>
                <a:ext cx="462600" cy="20520"/>
              </p14:xfrm>
            </p:contentPart>
          </mc:Choice>
          <mc:Fallback xmlns="">
            <p:pic>
              <p:nvPicPr>
                <p:cNvPr id="15" name="Ink 14">
                  <a:extLst>
                    <a:ext uri="{FF2B5EF4-FFF2-40B4-BE49-F238E27FC236}">
                      <a16:creationId xmlns:a16="http://schemas.microsoft.com/office/drawing/2014/main" id="{F056871A-037F-BC4C-BF2E-9155894136A4}"/>
                    </a:ext>
                  </a:extLst>
                </p:cNvPr>
                <p:cNvPicPr/>
                <p:nvPr/>
              </p:nvPicPr>
              <p:blipFill>
                <a:blip r:embed="rId16"/>
                <a:stretch>
                  <a:fillRect/>
                </a:stretch>
              </p:blipFill>
              <p:spPr>
                <a:xfrm>
                  <a:off x="3420644" y="2325077"/>
                  <a:ext cx="534240" cy="164160"/>
                </a:xfrm>
                <a:prstGeom prst="rect">
                  <a:avLst/>
                </a:prstGeom>
              </p:spPr>
            </p:pic>
          </mc:Fallback>
        </mc:AlternateContent>
        <p:sp>
          <p:nvSpPr>
            <p:cNvPr id="16" name="TextBox 15">
              <a:extLst>
                <a:ext uri="{FF2B5EF4-FFF2-40B4-BE49-F238E27FC236}">
                  <a16:creationId xmlns:a16="http://schemas.microsoft.com/office/drawing/2014/main" id="{6FD11E51-0AB3-E24C-B706-60AABA7DC58C}"/>
                </a:ext>
              </a:extLst>
            </p:cNvPr>
            <p:cNvSpPr txBox="1"/>
            <p:nvPr/>
          </p:nvSpPr>
          <p:spPr>
            <a:xfrm>
              <a:off x="1999936" y="2782380"/>
              <a:ext cx="4396946" cy="430887"/>
            </a:xfrm>
            <a:prstGeom prst="rect">
              <a:avLst/>
            </a:prstGeom>
            <a:solidFill>
              <a:srgbClr val="E6E6E6"/>
            </a:solidFill>
            <a:effectLst/>
          </p:spPr>
          <p:txBody>
            <a:bodyPr wrap="square" rtlCol="0">
              <a:spAutoFit/>
            </a:bodyPr>
            <a:lstStyle/>
            <a:p>
              <a:r>
                <a:rPr lang="en-US" sz="1100" b="1" dirty="0"/>
                <a:t>Key skills/indicators:</a:t>
              </a:r>
            </a:p>
            <a:p>
              <a:r>
                <a:rPr lang="en-US" sz="1100" dirty="0"/>
                <a:t>- P</a:t>
              </a:r>
              <a:r>
                <a:rPr lang="en-US" sz="1100" dirty="0">
                  <a:ea typeface="Calibri"/>
                  <a:cs typeface="Calibri"/>
                  <a:sym typeface="Calibri"/>
                </a:rPr>
                <a:t>ercentages and fractions</a:t>
              </a:r>
              <a:endParaRPr lang="x-none" sz="1100" dirty="0"/>
            </a:p>
          </p:txBody>
        </p:sp>
        <p:sp>
          <p:nvSpPr>
            <p:cNvPr id="17" name="TextBox 16">
              <a:extLst>
                <a:ext uri="{FF2B5EF4-FFF2-40B4-BE49-F238E27FC236}">
                  <a16:creationId xmlns:a16="http://schemas.microsoft.com/office/drawing/2014/main" id="{6CD217C8-577E-504D-9525-C0EC03A1282F}"/>
                </a:ext>
              </a:extLst>
            </p:cNvPr>
            <p:cNvSpPr txBox="1"/>
            <p:nvPr/>
          </p:nvSpPr>
          <p:spPr>
            <a:xfrm>
              <a:off x="2019949" y="1462561"/>
              <a:ext cx="4363169" cy="261610"/>
            </a:xfrm>
            <a:prstGeom prst="rect">
              <a:avLst/>
            </a:prstGeom>
            <a:solidFill>
              <a:schemeClr val="bg1"/>
            </a:solidFill>
            <a:ln>
              <a:solidFill>
                <a:srgbClr val="D9232D"/>
              </a:solidFill>
            </a:ln>
          </p:spPr>
          <p:txBody>
            <a:bodyPr wrap="square" rtlCol="0">
              <a:spAutoFit/>
            </a:bodyPr>
            <a:lstStyle/>
            <a:p>
              <a:r>
                <a:rPr lang="en-US" sz="1100" b="1" dirty="0">
                  <a:solidFill>
                    <a:srgbClr val="C43E38"/>
                  </a:solidFill>
                </a:rPr>
                <a:t>Activity from </a:t>
              </a:r>
              <a:r>
                <a:rPr lang="en-US" sz="1100" b="1" i="1" dirty="0">
                  <a:solidFill>
                    <a:srgbClr val="C43E38"/>
                  </a:solidFill>
                </a:rPr>
                <a:t>Project Document:</a:t>
              </a:r>
              <a:endParaRPr lang="x-none" sz="1100" dirty="0">
                <a:solidFill>
                  <a:srgbClr val="C43E38"/>
                </a:solidFill>
              </a:endParaRPr>
            </a:p>
          </p:txBody>
        </p:sp>
        <p:sp>
          <p:nvSpPr>
            <p:cNvPr id="18" name="TextBox 17">
              <a:extLst>
                <a:ext uri="{FF2B5EF4-FFF2-40B4-BE49-F238E27FC236}">
                  <a16:creationId xmlns:a16="http://schemas.microsoft.com/office/drawing/2014/main" id="{4AF3DB70-5E76-3F46-AA1E-5EE09F9F0F43}"/>
                </a:ext>
              </a:extLst>
            </p:cNvPr>
            <p:cNvSpPr txBox="1"/>
            <p:nvPr/>
          </p:nvSpPr>
          <p:spPr>
            <a:xfrm>
              <a:off x="2005797" y="2508955"/>
              <a:ext cx="4382878" cy="261610"/>
            </a:xfrm>
            <a:prstGeom prst="rect">
              <a:avLst/>
            </a:prstGeom>
            <a:solidFill>
              <a:schemeClr val="bg1"/>
            </a:solidFill>
            <a:ln>
              <a:solidFill>
                <a:srgbClr val="D9232D"/>
              </a:solidFill>
            </a:ln>
          </p:spPr>
          <p:txBody>
            <a:bodyPr wrap="square" rtlCol="0">
              <a:spAutoFit/>
            </a:bodyPr>
            <a:lstStyle/>
            <a:p>
              <a:r>
                <a:rPr lang="en-US" sz="1100" b="1" dirty="0">
                  <a:solidFill>
                    <a:srgbClr val="C43E38"/>
                  </a:solidFill>
                </a:rPr>
                <a:t>Extracted Subject(s): Mathematics</a:t>
              </a:r>
              <a:endParaRPr lang="x-none" sz="1100" dirty="0">
                <a:solidFill>
                  <a:srgbClr val="C43E38"/>
                </a:solidFill>
              </a:endParaRPr>
            </a:p>
          </p:txBody>
        </p:sp>
        <p:sp>
          <p:nvSpPr>
            <p:cNvPr id="19" name="Rectangle 18">
              <a:extLst>
                <a:ext uri="{FF2B5EF4-FFF2-40B4-BE49-F238E27FC236}">
                  <a16:creationId xmlns:a16="http://schemas.microsoft.com/office/drawing/2014/main" id="{AC919099-8F12-5647-BE2E-8FC765302C4A}"/>
                </a:ext>
              </a:extLst>
            </p:cNvPr>
            <p:cNvSpPr/>
            <p:nvPr/>
          </p:nvSpPr>
          <p:spPr>
            <a:xfrm>
              <a:off x="2000239" y="1462560"/>
              <a:ext cx="4382879" cy="1767661"/>
            </a:xfrm>
            <a:prstGeom prst="rect">
              <a:avLst/>
            </a:prstGeom>
            <a:noFill/>
            <a:ln w="28575">
              <a:solidFill>
                <a:srgbClr val="D92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4" name="TextBox 33">
              <a:extLst>
                <a:ext uri="{FF2B5EF4-FFF2-40B4-BE49-F238E27FC236}">
                  <a16:creationId xmlns:a16="http://schemas.microsoft.com/office/drawing/2014/main" id="{EC02A0E1-7C8B-D143-AE40-C67D46DFC7C2}"/>
                </a:ext>
              </a:extLst>
            </p:cNvPr>
            <p:cNvSpPr txBox="1"/>
            <p:nvPr/>
          </p:nvSpPr>
          <p:spPr>
            <a:xfrm>
              <a:off x="1124011" y="3256019"/>
              <a:ext cx="6146450" cy="246221"/>
            </a:xfrm>
            <a:prstGeom prst="rect">
              <a:avLst/>
            </a:prstGeom>
            <a:noFill/>
            <a:effectLst/>
          </p:spPr>
          <p:txBody>
            <a:bodyPr wrap="square" rtlCol="0">
              <a:spAutoFit/>
            </a:bodyPr>
            <a:lstStyle/>
            <a:p>
              <a:pPr algn="ctr"/>
              <a:r>
                <a:rPr lang="en-US" sz="1000" b="1" dirty="0"/>
                <a:t>Figure C.7: </a:t>
              </a:r>
              <a:r>
                <a:rPr lang="en-US" sz="1000" dirty="0"/>
                <a:t>Selected Project Daily Activities – Extract Subjects Example B</a:t>
              </a:r>
            </a:p>
          </p:txBody>
        </p:sp>
      </p:grpSp>
      <p:sp>
        <p:nvSpPr>
          <p:cNvPr id="38" name="Title 1">
            <a:extLst>
              <a:ext uri="{FF2B5EF4-FFF2-40B4-BE49-F238E27FC236}">
                <a16:creationId xmlns:a16="http://schemas.microsoft.com/office/drawing/2014/main" id="{A8B0252D-046E-5540-9F11-05A6C1142A4C}"/>
              </a:ext>
            </a:extLst>
          </p:cNvPr>
          <p:cNvSpPr txBox="1">
            <a:spLocks/>
          </p:cNvSpPr>
          <p:nvPr/>
        </p:nvSpPr>
        <p:spPr>
          <a:xfrm>
            <a:off x="2846336" y="3744796"/>
            <a:ext cx="9879064" cy="806833"/>
          </a:xfrm>
          <a:prstGeom prst="rect">
            <a:avLst/>
          </a:prstGeom>
        </p:spPr>
        <p:txBody>
          <a:bodyPr vert="horz" lIns="91440" tIns="45720" rIns="91440" bIns="45720" rtlCol="0"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i="1" dirty="0">
                <a:solidFill>
                  <a:srgbClr val="44C503"/>
                </a:solidFill>
              </a:rPr>
              <a:t>Exercise: </a:t>
            </a:r>
            <a:r>
              <a:rPr lang="en-US" sz="1200" i="1" dirty="0"/>
              <a:t>Read your project’s Daily Activities to extract any extra covered subjects. Make a note of the key skills or indicators that helped you conclude what the extra subjects are – refer to Figures C.6, C.7 and C.8 for examples.  </a:t>
            </a:r>
          </a:p>
        </p:txBody>
      </p:sp>
      <p:sp>
        <p:nvSpPr>
          <p:cNvPr id="39" name="Rectangle 38">
            <a:extLst>
              <a:ext uri="{FF2B5EF4-FFF2-40B4-BE49-F238E27FC236}">
                <a16:creationId xmlns:a16="http://schemas.microsoft.com/office/drawing/2014/main" id="{E276E01B-5E2C-E047-B96E-3342FC2648A9}"/>
              </a:ext>
            </a:extLst>
          </p:cNvPr>
          <p:cNvSpPr/>
          <p:nvPr/>
        </p:nvSpPr>
        <p:spPr>
          <a:xfrm>
            <a:off x="2364047" y="3634227"/>
            <a:ext cx="10958999" cy="866069"/>
          </a:xfrm>
          <a:prstGeom prst="rect">
            <a:avLst/>
          </a:prstGeom>
          <a:noFill/>
          <a:ln>
            <a:solidFill>
              <a:schemeClr val="tx1">
                <a:lumMod val="65000"/>
                <a:lumOff val="3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Graphic 39" descr="Pencil with solid fill">
            <a:extLst>
              <a:ext uri="{FF2B5EF4-FFF2-40B4-BE49-F238E27FC236}">
                <a16:creationId xmlns:a16="http://schemas.microsoft.com/office/drawing/2014/main" id="{20E982A4-5DC7-0A4B-8B86-EA8024DCEA9E}"/>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83561" y="3644021"/>
            <a:ext cx="443262" cy="443262"/>
          </a:xfrm>
          <a:prstGeom prst="rect">
            <a:avLst/>
          </a:prstGeom>
        </p:spPr>
      </p:pic>
      <p:sp>
        <p:nvSpPr>
          <p:cNvPr id="41" name="TextBox 40">
            <a:extLst>
              <a:ext uri="{FF2B5EF4-FFF2-40B4-BE49-F238E27FC236}">
                <a16:creationId xmlns:a16="http://schemas.microsoft.com/office/drawing/2014/main" id="{93FDE12E-B07F-1D47-9203-445A32D80D20}"/>
              </a:ext>
            </a:extLst>
          </p:cNvPr>
          <p:cNvSpPr txBox="1"/>
          <p:nvPr/>
        </p:nvSpPr>
        <p:spPr>
          <a:xfrm>
            <a:off x="2110500" y="5358993"/>
            <a:ext cx="11248086" cy="3108543"/>
          </a:xfrm>
          <a:prstGeom prst="rect">
            <a:avLst/>
          </a:prstGeom>
          <a:noFill/>
        </p:spPr>
        <p:txBody>
          <a:bodyPr wrap="square" rtlCol="0">
            <a:spAutoFit/>
          </a:bodyPr>
          <a:lstStyle/>
          <a:p>
            <a:pPr marL="285750" indent="-285750">
              <a:spcBef>
                <a:spcPts val="1000"/>
              </a:spcBef>
              <a:buFont typeface="Wingdings" pitchFamily="2" charset="2"/>
              <a:buChar char="§"/>
            </a:pPr>
            <a:r>
              <a:rPr lang="en-US" sz="1100" dirty="0"/>
              <a:t>Now you need to get access to the local curriculum corresponding to your extracted subjects. For example, Mariam needs to access the curriculum for Geography and Civic Studies – as shown in Figure C.8.</a:t>
            </a:r>
          </a:p>
          <a:p>
            <a:pPr marL="285750" indent="-285750">
              <a:spcBef>
                <a:spcPts val="1000"/>
              </a:spcBef>
              <a:buFont typeface="Wingdings" pitchFamily="2" charset="2"/>
              <a:buChar char="§"/>
            </a:pPr>
            <a:endParaRPr lang="en-US" sz="1100" dirty="0"/>
          </a:p>
          <a:p>
            <a:pPr marL="285750" indent="-285750">
              <a:spcBef>
                <a:spcPts val="1000"/>
              </a:spcBef>
              <a:buFont typeface="Wingdings" pitchFamily="2" charset="2"/>
              <a:buChar char="§"/>
            </a:pPr>
            <a:endParaRPr lang="en-US" sz="1100" dirty="0"/>
          </a:p>
          <a:p>
            <a:pPr marL="285750" indent="-285750">
              <a:spcBef>
                <a:spcPts val="1000"/>
              </a:spcBef>
              <a:buFont typeface="Wingdings" pitchFamily="2" charset="2"/>
              <a:buChar char="§"/>
            </a:pPr>
            <a:endParaRPr lang="en-US" sz="1100" dirty="0"/>
          </a:p>
          <a:p>
            <a:pPr marL="171450" indent="-171450">
              <a:spcBef>
                <a:spcPts val="1000"/>
              </a:spcBef>
              <a:buFont typeface="Wingdings" pitchFamily="2" charset="2"/>
              <a:buChar char="§"/>
            </a:pPr>
            <a:endParaRPr lang="en-US" sz="1100" dirty="0"/>
          </a:p>
          <a:p>
            <a:pPr marL="285750" indent="-285750">
              <a:spcBef>
                <a:spcPts val="1000"/>
              </a:spcBef>
              <a:buFont typeface="Wingdings" pitchFamily="2" charset="2"/>
              <a:buChar char="§"/>
            </a:pPr>
            <a:r>
              <a:rPr lang="en-US" sz="1100" dirty="0"/>
              <a:t>Try to find chapters that cover your identified key skills (or indicators).  For example, the key skills/indicators for the activity shown in Figure C.7 are percentages and fractions.</a:t>
            </a:r>
          </a:p>
          <a:p>
            <a:pPr marL="285750" indent="-285750">
              <a:spcBef>
                <a:spcPts val="1000"/>
              </a:spcBef>
              <a:buFont typeface="Wingdings" pitchFamily="2" charset="2"/>
              <a:buChar char="§"/>
            </a:pPr>
            <a:r>
              <a:rPr lang="en-US" sz="1100" dirty="0"/>
              <a:t>Start reading curriculum’s corresponding chapters to learn more about what your students need to learn to be in alignment with government curriculum. </a:t>
            </a:r>
          </a:p>
          <a:p>
            <a:pPr marL="285750" indent="-285750">
              <a:spcBef>
                <a:spcPts val="1000"/>
              </a:spcBef>
              <a:buFont typeface="Wingdings" pitchFamily="2" charset="2"/>
              <a:buChar char="§"/>
            </a:pPr>
            <a:r>
              <a:rPr lang="en-US" sz="1100" dirty="0"/>
              <a:t>Please note that there might be some skills that are covered by the curriculum but not in the project.</a:t>
            </a:r>
          </a:p>
          <a:p>
            <a:pPr marL="285750" indent="-285750">
              <a:spcBef>
                <a:spcPts val="1000"/>
              </a:spcBef>
              <a:buFont typeface="Wingdings" pitchFamily="2" charset="2"/>
              <a:buChar char="§"/>
            </a:pPr>
            <a:r>
              <a:rPr lang="en-US" sz="1100" dirty="0"/>
              <a:t>You can use your findings to further adjust your project activities’ difficulty and/or add more skills to them. </a:t>
            </a:r>
          </a:p>
          <a:p>
            <a:pPr marL="285750" indent="-285750">
              <a:spcBef>
                <a:spcPts val="1000"/>
              </a:spcBef>
              <a:buFont typeface="Wingdings" pitchFamily="2" charset="2"/>
              <a:buChar char="§"/>
            </a:pPr>
            <a:r>
              <a:rPr lang="en-US" sz="1100" dirty="0"/>
              <a:t>Curriculum-based contextualization will be covered in more details in following sections.</a:t>
            </a:r>
          </a:p>
        </p:txBody>
      </p:sp>
      <p:sp>
        <p:nvSpPr>
          <p:cNvPr id="42" name="Title 1">
            <a:extLst>
              <a:ext uri="{FF2B5EF4-FFF2-40B4-BE49-F238E27FC236}">
                <a16:creationId xmlns:a16="http://schemas.microsoft.com/office/drawing/2014/main" id="{2777E706-2A75-EE47-BD0C-131E19B33125}"/>
              </a:ext>
            </a:extLst>
          </p:cNvPr>
          <p:cNvSpPr txBox="1">
            <a:spLocks/>
          </p:cNvSpPr>
          <p:nvPr/>
        </p:nvSpPr>
        <p:spPr>
          <a:xfrm>
            <a:off x="2110059" y="5080516"/>
            <a:ext cx="10515600" cy="315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b="1" dirty="0">
                <a:solidFill>
                  <a:srgbClr val="C43E38"/>
                </a:solidFill>
              </a:rPr>
              <a:t>A) Map Curriculum to Project (1/2)</a:t>
            </a:r>
          </a:p>
        </p:txBody>
      </p:sp>
      <p:sp>
        <p:nvSpPr>
          <p:cNvPr id="43" name="Title 1">
            <a:extLst>
              <a:ext uri="{FF2B5EF4-FFF2-40B4-BE49-F238E27FC236}">
                <a16:creationId xmlns:a16="http://schemas.microsoft.com/office/drawing/2014/main" id="{C2E176F4-3E27-844C-89CE-8C1CB32F5FAD}"/>
              </a:ext>
            </a:extLst>
          </p:cNvPr>
          <p:cNvSpPr txBox="1">
            <a:spLocks/>
          </p:cNvSpPr>
          <p:nvPr/>
        </p:nvSpPr>
        <p:spPr>
          <a:xfrm>
            <a:off x="2132415" y="4844461"/>
            <a:ext cx="10515600" cy="315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chemeClr val="accent2">
                    <a:lumMod val="75000"/>
                  </a:schemeClr>
                </a:solidFill>
                <a:latin typeface="+mn-lt"/>
              </a:rPr>
              <a:t>C.2.2. Curriculum Mapping &amp; Contextualization (1/3) </a:t>
            </a:r>
          </a:p>
        </p:txBody>
      </p:sp>
      <p:sp>
        <p:nvSpPr>
          <p:cNvPr id="44" name="Title 1">
            <a:extLst>
              <a:ext uri="{FF2B5EF4-FFF2-40B4-BE49-F238E27FC236}">
                <a16:creationId xmlns:a16="http://schemas.microsoft.com/office/drawing/2014/main" id="{1F37DB5B-8C92-8844-AD35-59985AB4B5BE}"/>
              </a:ext>
            </a:extLst>
          </p:cNvPr>
          <p:cNvSpPr txBox="1">
            <a:spLocks/>
          </p:cNvSpPr>
          <p:nvPr/>
        </p:nvSpPr>
        <p:spPr>
          <a:xfrm>
            <a:off x="2657471" y="8570877"/>
            <a:ext cx="7608379" cy="806833"/>
          </a:xfrm>
          <a:prstGeom prst="rect">
            <a:avLst/>
          </a:prstGeom>
        </p:spPr>
        <p:txBody>
          <a:bodyPr vert="horz" lIns="91440" tIns="45720" rIns="91440" bIns="45720" rtlCol="0"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i="1" dirty="0">
                <a:solidFill>
                  <a:srgbClr val="44C503"/>
                </a:solidFill>
              </a:rPr>
              <a:t>Exercise: </a:t>
            </a:r>
            <a:r>
              <a:rPr lang="en-US" sz="1200" b="1" i="1" dirty="0"/>
              <a:t>Curriculum Mapping</a:t>
            </a:r>
          </a:p>
          <a:p>
            <a:endParaRPr lang="en-US" sz="1100" b="1" i="1" dirty="0"/>
          </a:p>
          <a:p>
            <a:pPr marL="171450" indent="-171450">
              <a:buFont typeface="Arial" panose="020B0604020202020204" pitchFamily="34" charset="0"/>
              <a:buChar char="•"/>
            </a:pPr>
            <a:r>
              <a:rPr lang="en-US" sz="1100" dirty="0"/>
              <a:t>Find curriculum chapters that corresponds with your project’s extracted skill(s). </a:t>
            </a:r>
            <a:endParaRPr lang="en-US" sz="1100" b="1" i="1" dirty="0"/>
          </a:p>
        </p:txBody>
      </p:sp>
      <p:sp>
        <p:nvSpPr>
          <p:cNvPr id="45" name="Rectangle 44">
            <a:extLst>
              <a:ext uri="{FF2B5EF4-FFF2-40B4-BE49-F238E27FC236}">
                <a16:creationId xmlns:a16="http://schemas.microsoft.com/office/drawing/2014/main" id="{D6DA5BC4-21E1-B44D-8733-DEC4095824BF}"/>
              </a:ext>
            </a:extLst>
          </p:cNvPr>
          <p:cNvSpPr/>
          <p:nvPr/>
        </p:nvSpPr>
        <p:spPr>
          <a:xfrm>
            <a:off x="2194695" y="8615741"/>
            <a:ext cx="8278043" cy="734352"/>
          </a:xfrm>
          <a:prstGeom prst="rect">
            <a:avLst/>
          </a:prstGeom>
          <a:noFill/>
          <a:ln>
            <a:solidFill>
              <a:schemeClr val="tx1">
                <a:lumMod val="65000"/>
                <a:lumOff val="3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Graphic 45" descr="Pencil with solid fill">
            <a:extLst>
              <a:ext uri="{FF2B5EF4-FFF2-40B4-BE49-F238E27FC236}">
                <a16:creationId xmlns:a16="http://schemas.microsoft.com/office/drawing/2014/main" id="{C7D2AD5E-A15E-3144-A86D-0B8D38A30D35}"/>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214209" y="8625534"/>
            <a:ext cx="443262" cy="443262"/>
          </a:xfrm>
          <a:prstGeom prst="rect">
            <a:avLst/>
          </a:prstGeom>
        </p:spPr>
      </p:pic>
      <p:sp>
        <p:nvSpPr>
          <p:cNvPr id="47" name="TextBox 46">
            <a:extLst>
              <a:ext uri="{FF2B5EF4-FFF2-40B4-BE49-F238E27FC236}">
                <a16:creationId xmlns:a16="http://schemas.microsoft.com/office/drawing/2014/main" id="{EAE01C99-F7A0-344E-AC56-240E6FB42E92}"/>
              </a:ext>
            </a:extLst>
          </p:cNvPr>
          <p:cNvSpPr txBox="1"/>
          <p:nvPr/>
        </p:nvSpPr>
        <p:spPr>
          <a:xfrm>
            <a:off x="2161994" y="9485184"/>
            <a:ext cx="11153775" cy="319959"/>
          </a:xfrm>
          <a:prstGeom prst="rect">
            <a:avLst/>
          </a:prstGeom>
          <a:noFill/>
        </p:spPr>
        <p:txBody>
          <a:bodyPr wrap="square" rtlCol="0">
            <a:spAutoFit/>
          </a:bodyPr>
          <a:lstStyle/>
          <a:p>
            <a:pPr marL="285750" indent="-285750">
              <a:lnSpc>
                <a:spcPct val="150000"/>
              </a:lnSpc>
              <a:buFont typeface="Wingdings" pitchFamily="2" charset="2"/>
              <a:buChar char="§"/>
            </a:pPr>
            <a:r>
              <a:rPr lang="en-US" sz="1100" dirty="0"/>
              <a:t>Check out our example next to help you with this exercise.</a:t>
            </a:r>
          </a:p>
        </p:txBody>
      </p:sp>
      <p:sp>
        <p:nvSpPr>
          <p:cNvPr id="48" name="Rectangle 47">
            <a:extLst>
              <a:ext uri="{FF2B5EF4-FFF2-40B4-BE49-F238E27FC236}">
                <a16:creationId xmlns:a16="http://schemas.microsoft.com/office/drawing/2014/main" id="{7A529467-8A1E-A240-BDA9-C37F8B7B2912}"/>
              </a:ext>
            </a:extLst>
          </p:cNvPr>
          <p:cNvSpPr/>
          <p:nvPr/>
        </p:nvSpPr>
        <p:spPr>
          <a:xfrm>
            <a:off x="2214209" y="6019809"/>
            <a:ext cx="11101560" cy="775172"/>
          </a:xfrm>
          <a:prstGeom prst="rect">
            <a:avLst/>
          </a:prstGeom>
          <a:solidFill>
            <a:srgbClr val="FBE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1"/>
            <a:r>
              <a:rPr lang="en-US" sz="1600" b="1" dirty="0">
                <a:solidFill>
                  <a:srgbClr val="E61831"/>
                </a:solidFill>
              </a:rPr>
              <a:t>Tip: </a:t>
            </a:r>
          </a:p>
          <a:p>
            <a:pPr lvl="1"/>
            <a:r>
              <a:rPr lang="en-US" sz="1100" dirty="0">
                <a:solidFill>
                  <a:schemeClr val="tx1"/>
                </a:solidFill>
              </a:rPr>
              <a:t>If you are working with an NGO or school, you can ask for the curriculum.  You can try to find it online (e.g., google.com). You can also ask your friends and family for the curriculum.</a:t>
            </a:r>
          </a:p>
          <a:p>
            <a:pPr lvl="1"/>
            <a:endParaRPr lang="en-US" sz="1100" dirty="0">
              <a:solidFill>
                <a:schemeClr val="tx1"/>
              </a:solidFill>
            </a:endParaRPr>
          </a:p>
        </p:txBody>
      </p:sp>
      <p:pic>
        <p:nvPicPr>
          <p:cNvPr id="49" name="Graphic 48" descr="Lightbulb with solid fill">
            <a:extLst>
              <a:ext uri="{FF2B5EF4-FFF2-40B4-BE49-F238E27FC236}">
                <a16:creationId xmlns:a16="http://schemas.microsoft.com/office/drawing/2014/main" id="{8E40D455-220A-7548-B8DB-E7EDA7391FDB}"/>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254172" y="6090586"/>
            <a:ext cx="527725" cy="519872"/>
          </a:xfrm>
          <a:prstGeom prst="rect">
            <a:avLst/>
          </a:prstGeom>
        </p:spPr>
      </p:pic>
      <p:sp>
        <p:nvSpPr>
          <p:cNvPr id="50" name="TextBox 49">
            <a:extLst>
              <a:ext uri="{FF2B5EF4-FFF2-40B4-BE49-F238E27FC236}">
                <a16:creationId xmlns:a16="http://schemas.microsoft.com/office/drawing/2014/main" id="{5A301AD2-CC47-E343-A53D-F069FB1D8464}"/>
              </a:ext>
            </a:extLst>
          </p:cNvPr>
          <p:cNvSpPr txBox="1"/>
          <p:nvPr/>
        </p:nvSpPr>
        <p:spPr>
          <a:xfrm>
            <a:off x="12329698" y="9499937"/>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C</a:t>
            </a:r>
          </a:p>
        </p:txBody>
      </p:sp>
      <p:sp>
        <p:nvSpPr>
          <p:cNvPr id="51" name="Slide Number Placeholder 1">
            <a:extLst>
              <a:ext uri="{FF2B5EF4-FFF2-40B4-BE49-F238E27FC236}">
                <a16:creationId xmlns:a16="http://schemas.microsoft.com/office/drawing/2014/main" id="{61B5EB69-7D29-491F-BBEA-DEE312663983}"/>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66</a:t>
            </a:fld>
            <a:endParaRPr lang="en-US" dirty="0"/>
          </a:p>
        </p:txBody>
      </p:sp>
    </p:spTree>
    <p:extLst>
      <p:ext uri="{BB962C8B-B14F-4D97-AF65-F5344CB8AC3E}">
        <p14:creationId xmlns:p14="http://schemas.microsoft.com/office/powerpoint/2010/main" val="21417297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4D8284-898F-7741-89DE-934DE9BA57BE}"/>
              </a:ext>
            </a:extLst>
          </p:cNvPr>
          <p:cNvSpPr/>
          <p:nvPr/>
        </p:nvSpPr>
        <p:spPr>
          <a:xfrm>
            <a:off x="-16080"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C – Educators’ Advanced Tools</a:t>
            </a:r>
          </a:p>
        </p:txBody>
      </p:sp>
      <p:sp>
        <p:nvSpPr>
          <p:cNvPr id="15" name="TextBox 14">
            <a:extLst>
              <a:ext uri="{FF2B5EF4-FFF2-40B4-BE49-F238E27FC236}">
                <a16:creationId xmlns:a16="http://schemas.microsoft.com/office/drawing/2014/main" id="{EDD30589-44AE-F548-837E-4FAAABF51188}"/>
              </a:ext>
            </a:extLst>
          </p:cNvPr>
          <p:cNvSpPr txBox="1"/>
          <p:nvPr/>
        </p:nvSpPr>
        <p:spPr>
          <a:xfrm>
            <a:off x="12329698" y="9499937"/>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C</a:t>
            </a:r>
          </a:p>
        </p:txBody>
      </p:sp>
      <p:sp>
        <p:nvSpPr>
          <p:cNvPr id="16" name="Title 1">
            <a:extLst>
              <a:ext uri="{FF2B5EF4-FFF2-40B4-BE49-F238E27FC236}">
                <a16:creationId xmlns:a16="http://schemas.microsoft.com/office/drawing/2014/main" id="{C1EE02CA-8D9A-F141-B878-0EAFD2B54F9F}"/>
              </a:ext>
            </a:extLst>
          </p:cNvPr>
          <p:cNvSpPr>
            <a:spLocks noGrp="1"/>
          </p:cNvSpPr>
          <p:nvPr>
            <p:ph type="title"/>
          </p:nvPr>
        </p:nvSpPr>
        <p:spPr>
          <a:xfrm>
            <a:off x="1931622" y="160783"/>
            <a:ext cx="10515600" cy="315912"/>
          </a:xfrm>
        </p:spPr>
        <p:txBody>
          <a:bodyPr>
            <a:noAutofit/>
          </a:bodyPr>
          <a:lstStyle/>
          <a:p>
            <a:r>
              <a:rPr lang="en-US" sz="1800" b="1" dirty="0">
                <a:solidFill>
                  <a:schemeClr val="tx1">
                    <a:lumMod val="75000"/>
                    <a:lumOff val="25000"/>
                  </a:schemeClr>
                </a:solidFill>
                <a:latin typeface="Lustria"/>
                <a:ea typeface="Lustria"/>
                <a:cs typeface="Lustria"/>
                <a:sym typeface="Lustria"/>
              </a:rPr>
              <a:t>C.2. Project Contextualization – Advanced Practices (Optional) (3/4)</a:t>
            </a:r>
            <a:endParaRPr lang="en-US" sz="1800" b="1" dirty="0">
              <a:solidFill>
                <a:schemeClr val="tx1">
                  <a:lumMod val="75000"/>
                  <a:lumOff val="25000"/>
                </a:schemeClr>
              </a:solidFill>
            </a:endParaRPr>
          </a:p>
        </p:txBody>
      </p:sp>
      <p:sp>
        <p:nvSpPr>
          <p:cNvPr id="17" name="Title 1">
            <a:extLst>
              <a:ext uri="{FF2B5EF4-FFF2-40B4-BE49-F238E27FC236}">
                <a16:creationId xmlns:a16="http://schemas.microsoft.com/office/drawing/2014/main" id="{65CC4291-B49E-9848-B6B1-E374E8907C7B}"/>
              </a:ext>
            </a:extLst>
          </p:cNvPr>
          <p:cNvSpPr txBox="1">
            <a:spLocks/>
          </p:cNvSpPr>
          <p:nvPr/>
        </p:nvSpPr>
        <p:spPr>
          <a:xfrm>
            <a:off x="2003538" y="666118"/>
            <a:ext cx="4325825" cy="3629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rgbClr val="C43E38"/>
                </a:solidFill>
              </a:rPr>
              <a:t>A) Map Curriculum to Project (2/2)</a:t>
            </a:r>
          </a:p>
        </p:txBody>
      </p:sp>
      <p:sp>
        <p:nvSpPr>
          <p:cNvPr id="18" name="Title 1">
            <a:extLst>
              <a:ext uri="{FF2B5EF4-FFF2-40B4-BE49-F238E27FC236}">
                <a16:creationId xmlns:a16="http://schemas.microsoft.com/office/drawing/2014/main" id="{591356E2-16FE-6847-864E-C1CCD3371273}"/>
              </a:ext>
            </a:extLst>
          </p:cNvPr>
          <p:cNvSpPr txBox="1">
            <a:spLocks/>
          </p:cNvSpPr>
          <p:nvPr/>
        </p:nvSpPr>
        <p:spPr>
          <a:xfrm>
            <a:off x="2002002" y="412766"/>
            <a:ext cx="10515600" cy="315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chemeClr val="accent2">
                    <a:lumMod val="75000"/>
                  </a:schemeClr>
                </a:solidFill>
                <a:latin typeface="+mn-lt"/>
              </a:rPr>
              <a:t>C.2.2. Curriculum Mapping &amp; Contextualization (2/3) </a:t>
            </a:r>
          </a:p>
        </p:txBody>
      </p:sp>
      <p:pic>
        <p:nvPicPr>
          <p:cNvPr id="19" name="Graphic 18" descr="Artificial Intelligence with solid fill">
            <a:extLst>
              <a:ext uri="{FF2B5EF4-FFF2-40B4-BE49-F238E27FC236}">
                <a16:creationId xmlns:a16="http://schemas.microsoft.com/office/drawing/2014/main" id="{CC852A2D-B03B-E94F-92AE-845BE305DC1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993748" y="973753"/>
            <a:ext cx="424254" cy="424254"/>
          </a:xfrm>
          <a:prstGeom prst="rect">
            <a:avLst/>
          </a:prstGeom>
        </p:spPr>
      </p:pic>
      <p:sp>
        <p:nvSpPr>
          <p:cNvPr id="20" name="Title 1">
            <a:extLst>
              <a:ext uri="{FF2B5EF4-FFF2-40B4-BE49-F238E27FC236}">
                <a16:creationId xmlns:a16="http://schemas.microsoft.com/office/drawing/2014/main" id="{FD648AF0-DD3B-444B-A38A-BCE5D7002BDF}"/>
              </a:ext>
            </a:extLst>
          </p:cNvPr>
          <p:cNvSpPr txBox="1">
            <a:spLocks/>
          </p:cNvSpPr>
          <p:nvPr/>
        </p:nvSpPr>
        <p:spPr>
          <a:xfrm>
            <a:off x="2317341" y="1103035"/>
            <a:ext cx="4030955" cy="28207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rgbClr val="44C503"/>
                </a:solidFill>
                <a:latin typeface="+mn-lt"/>
              </a:rPr>
              <a:t>Our Example:  </a:t>
            </a:r>
          </a:p>
        </p:txBody>
      </p:sp>
      <p:pic>
        <p:nvPicPr>
          <p:cNvPr id="21" name="Picture 20" descr="Graphical user interface, text, application, Word&#10;&#10;Description automatically generated">
            <a:extLst>
              <a:ext uri="{FF2B5EF4-FFF2-40B4-BE49-F238E27FC236}">
                <a16:creationId xmlns:a16="http://schemas.microsoft.com/office/drawing/2014/main" id="{5BB0BB05-BE21-214C-B208-062F40D61266}"/>
              </a:ext>
            </a:extLst>
          </p:cNvPr>
          <p:cNvPicPr>
            <a:picLocks noChangeAspect="1"/>
          </p:cNvPicPr>
          <p:nvPr/>
        </p:nvPicPr>
        <p:blipFill rotWithShape="1">
          <a:blip r:embed="rId4">
            <a:extLst>
              <a:ext uri="{28A0092B-C50C-407E-A947-70E740481C1C}">
                <a14:useLocalDpi xmlns:a14="http://schemas.microsoft.com/office/drawing/2010/main" val="0"/>
              </a:ext>
            </a:extLst>
          </a:blip>
          <a:srcRect l="38038" t="57920" r="27149" b="25924"/>
          <a:stretch/>
        </p:blipFill>
        <p:spPr>
          <a:xfrm>
            <a:off x="6918994" y="1073296"/>
            <a:ext cx="3489387" cy="958322"/>
          </a:xfrm>
          <a:prstGeom prst="rect">
            <a:avLst/>
          </a:prstGeom>
          <a:ln>
            <a:noFill/>
          </a:ln>
          <a:effectLst/>
        </p:spPr>
      </p:pic>
      <p:sp>
        <p:nvSpPr>
          <p:cNvPr id="23" name="TextBox 22">
            <a:extLst>
              <a:ext uri="{FF2B5EF4-FFF2-40B4-BE49-F238E27FC236}">
                <a16:creationId xmlns:a16="http://schemas.microsoft.com/office/drawing/2014/main" id="{40F528E5-33E8-1142-9737-A3C5585054B6}"/>
              </a:ext>
            </a:extLst>
          </p:cNvPr>
          <p:cNvSpPr txBox="1"/>
          <p:nvPr/>
        </p:nvSpPr>
        <p:spPr>
          <a:xfrm>
            <a:off x="6918994" y="2064346"/>
            <a:ext cx="3489388" cy="528297"/>
          </a:xfrm>
          <a:prstGeom prst="rect">
            <a:avLst/>
          </a:prstGeom>
          <a:solidFill>
            <a:srgbClr val="E6E6E6"/>
          </a:solidFill>
          <a:ln>
            <a:solidFill>
              <a:srgbClr val="D9232D"/>
            </a:solidFill>
          </a:ln>
          <a:effectLst/>
        </p:spPr>
        <p:txBody>
          <a:bodyPr wrap="square" rtlCol="0">
            <a:spAutoFit/>
          </a:bodyPr>
          <a:lstStyle/>
          <a:p>
            <a:r>
              <a:rPr lang="en-US" sz="1050" b="1" dirty="0"/>
              <a:t>Skills/Topics: </a:t>
            </a:r>
            <a:r>
              <a:rPr lang="x-none" sz="1050" dirty="0"/>
              <a:t>Source of water </a:t>
            </a:r>
            <a:endParaRPr lang="en-US" sz="1050" dirty="0"/>
          </a:p>
          <a:p>
            <a:r>
              <a:rPr lang="en-US" sz="1050" b="1" dirty="0"/>
              <a:t>Curriculum Subject</a:t>
            </a:r>
            <a:r>
              <a:rPr lang="en-US" sz="1050" dirty="0"/>
              <a:t>:</a:t>
            </a:r>
            <a:r>
              <a:rPr lang="x-none" sz="1050" dirty="0"/>
              <a:t> </a:t>
            </a:r>
            <a:r>
              <a:rPr lang="en-US" sz="1050" dirty="0"/>
              <a:t>Geography –</a:t>
            </a:r>
            <a:r>
              <a:rPr lang="x-none" sz="1050" dirty="0"/>
              <a:t> </a:t>
            </a:r>
            <a:r>
              <a:rPr lang="fr-FR" sz="1050" dirty="0"/>
              <a:t>Grade 4</a:t>
            </a:r>
          </a:p>
          <a:p>
            <a:r>
              <a:rPr lang="fr-FR" sz="1050" b="1" dirty="0"/>
              <a:t>Chapter:</a:t>
            </a:r>
            <a:r>
              <a:rPr lang="fr-FR" sz="1050" dirty="0"/>
              <a:t> </a:t>
            </a:r>
            <a:r>
              <a:rPr lang="en-US" sz="1050" dirty="0"/>
              <a:t>Humans and their geographical environment</a:t>
            </a:r>
          </a:p>
        </p:txBody>
      </p:sp>
      <p:sp>
        <p:nvSpPr>
          <p:cNvPr id="25" name="Rectangle 24">
            <a:extLst>
              <a:ext uri="{FF2B5EF4-FFF2-40B4-BE49-F238E27FC236}">
                <a16:creationId xmlns:a16="http://schemas.microsoft.com/office/drawing/2014/main" id="{D153446F-2C98-2349-A463-39CF75838ECA}"/>
              </a:ext>
            </a:extLst>
          </p:cNvPr>
          <p:cNvSpPr/>
          <p:nvPr/>
        </p:nvSpPr>
        <p:spPr>
          <a:xfrm>
            <a:off x="6918994" y="1073296"/>
            <a:ext cx="3489387" cy="1511707"/>
          </a:xfrm>
          <a:prstGeom prst="rect">
            <a:avLst/>
          </a:prstGeom>
          <a:noFill/>
          <a:ln w="28575">
            <a:solidFill>
              <a:srgbClr val="D9232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B39E2329-8B6A-FD4A-AB85-2B3605B17025}"/>
              </a:ext>
            </a:extLst>
          </p:cNvPr>
          <p:cNvSpPr txBox="1"/>
          <p:nvPr/>
        </p:nvSpPr>
        <p:spPr>
          <a:xfrm>
            <a:off x="6810175" y="2571646"/>
            <a:ext cx="3489388" cy="225407"/>
          </a:xfrm>
          <a:prstGeom prst="rect">
            <a:avLst/>
          </a:prstGeom>
          <a:noFill/>
          <a:effectLst/>
        </p:spPr>
        <p:txBody>
          <a:bodyPr wrap="square" rtlCol="0">
            <a:spAutoFit/>
          </a:bodyPr>
          <a:lstStyle/>
          <a:p>
            <a:pPr algn="ctr"/>
            <a:r>
              <a:rPr lang="en-US" sz="1000" b="1" dirty="0"/>
              <a:t>Figure C.9: </a:t>
            </a:r>
            <a:r>
              <a:rPr lang="en-US" sz="1000" dirty="0"/>
              <a:t>Activities- Curriculum Mapping Example A</a:t>
            </a:r>
          </a:p>
        </p:txBody>
      </p:sp>
      <p:grpSp>
        <p:nvGrpSpPr>
          <p:cNvPr id="2" name="Group 1">
            <a:extLst>
              <a:ext uri="{FF2B5EF4-FFF2-40B4-BE49-F238E27FC236}">
                <a16:creationId xmlns:a16="http://schemas.microsoft.com/office/drawing/2014/main" id="{4734FB88-15C4-4306-ACB5-9AA34AE6FCA5}"/>
              </a:ext>
            </a:extLst>
          </p:cNvPr>
          <p:cNvGrpSpPr/>
          <p:nvPr/>
        </p:nvGrpSpPr>
        <p:grpSpPr>
          <a:xfrm>
            <a:off x="6906111" y="3205315"/>
            <a:ext cx="3515151" cy="1243380"/>
            <a:chOff x="6893231" y="3073858"/>
            <a:chExt cx="3515151" cy="1243380"/>
          </a:xfrm>
        </p:grpSpPr>
        <p:pic>
          <p:nvPicPr>
            <p:cNvPr id="22" name="Picture 21" descr="Graphical user interface, application, Word&#10;&#10;Description automatically generated">
              <a:extLst>
                <a:ext uri="{FF2B5EF4-FFF2-40B4-BE49-F238E27FC236}">
                  <a16:creationId xmlns:a16="http://schemas.microsoft.com/office/drawing/2014/main" id="{E2982ACB-00AE-C740-BD9D-EC950D0F7147}"/>
                </a:ext>
              </a:extLst>
            </p:cNvPr>
            <p:cNvPicPr>
              <a:picLocks noChangeAspect="1"/>
            </p:cNvPicPr>
            <p:nvPr/>
          </p:nvPicPr>
          <p:blipFill rotWithShape="1">
            <a:blip r:embed="rId5">
              <a:extLst>
                <a:ext uri="{28A0092B-C50C-407E-A947-70E740481C1C}">
                  <a14:useLocalDpi xmlns:a14="http://schemas.microsoft.com/office/drawing/2010/main" val="0"/>
                </a:ext>
              </a:extLst>
            </a:blip>
            <a:srcRect l="19753" t="45421" r="44562" b="49385"/>
            <a:stretch/>
          </p:blipFill>
          <p:spPr>
            <a:xfrm>
              <a:off x="6932456" y="3143943"/>
              <a:ext cx="3475924" cy="371533"/>
            </a:xfrm>
            <a:prstGeom prst="rect">
              <a:avLst/>
            </a:prstGeom>
            <a:ln>
              <a:noFill/>
            </a:ln>
            <a:effectLst/>
          </p:spPr>
        </p:pic>
        <p:sp>
          <p:nvSpPr>
            <p:cNvPr id="24" name="TextBox 23">
              <a:extLst>
                <a:ext uri="{FF2B5EF4-FFF2-40B4-BE49-F238E27FC236}">
                  <a16:creationId xmlns:a16="http://schemas.microsoft.com/office/drawing/2014/main" id="{90546AAC-22F4-6B4F-99DA-DB9CAA8085E8}"/>
                </a:ext>
              </a:extLst>
            </p:cNvPr>
            <p:cNvSpPr txBox="1"/>
            <p:nvPr/>
          </p:nvSpPr>
          <p:spPr>
            <a:xfrm>
              <a:off x="6918994" y="3554556"/>
              <a:ext cx="3489388" cy="577081"/>
            </a:xfrm>
            <a:prstGeom prst="rect">
              <a:avLst/>
            </a:prstGeom>
            <a:solidFill>
              <a:srgbClr val="E6E6E6"/>
            </a:solidFill>
            <a:ln>
              <a:solidFill>
                <a:srgbClr val="D9232D"/>
              </a:solidFill>
            </a:ln>
            <a:effectLst/>
          </p:spPr>
          <p:txBody>
            <a:bodyPr wrap="square" rtlCol="0">
              <a:spAutoFit/>
            </a:bodyPr>
            <a:lstStyle/>
            <a:p>
              <a:r>
                <a:rPr lang="en-US" sz="1050" b="1" dirty="0"/>
                <a:t>Skills/Topic: </a:t>
              </a:r>
              <a:r>
                <a:rPr lang="en-US" sz="1050" dirty="0"/>
                <a:t>Pollution</a:t>
              </a:r>
              <a:endParaRPr lang="en-US" sz="1050" b="1" dirty="0"/>
            </a:p>
            <a:p>
              <a:r>
                <a:rPr lang="en-US" sz="1050" b="1" dirty="0"/>
                <a:t>Curriculum Subject: </a:t>
              </a:r>
              <a:r>
                <a:rPr lang="en-US" sz="1050" dirty="0"/>
                <a:t>Civics – Grade 3</a:t>
              </a:r>
            </a:p>
            <a:p>
              <a:r>
                <a:rPr lang="en-US" sz="1050" b="1" dirty="0"/>
                <a:t>Chapter: </a:t>
              </a:r>
              <a:r>
                <a:rPr lang="en-US" sz="1050" dirty="0"/>
                <a:t>The environment and us</a:t>
              </a:r>
              <a:endParaRPr lang="x-none" sz="1050" dirty="0"/>
            </a:p>
          </p:txBody>
        </p:sp>
        <p:sp>
          <p:nvSpPr>
            <p:cNvPr id="26" name="Rectangle 25">
              <a:extLst>
                <a:ext uri="{FF2B5EF4-FFF2-40B4-BE49-F238E27FC236}">
                  <a16:creationId xmlns:a16="http://schemas.microsoft.com/office/drawing/2014/main" id="{81950504-5CA4-C84E-9966-59008F8BB9FF}"/>
                </a:ext>
              </a:extLst>
            </p:cNvPr>
            <p:cNvSpPr/>
            <p:nvPr/>
          </p:nvSpPr>
          <p:spPr>
            <a:xfrm>
              <a:off x="6918994" y="3073858"/>
              <a:ext cx="3489387" cy="1036485"/>
            </a:xfrm>
            <a:prstGeom prst="rect">
              <a:avLst/>
            </a:prstGeom>
            <a:noFill/>
            <a:ln w="28575">
              <a:solidFill>
                <a:srgbClr val="D9232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F5CBCCF7-4B7C-004E-BDCB-8B3E70C6B236}"/>
                </a:ext>
              </a:extLst>
            </p:cNvPr>
            <p:cNvSpPr txBox="1"/>
            <p:nvPr/>
          </p:nvSpPr>
          <p:spPr>
            <a:xfrm>
              <a:off x="6893231" y="4091831"/>
              <a:ext cx="3489389" cy="225407"/>
            </a:xfrm>
            <a:prstGeom prst="rect">
              <a:avLst/>
            </a:prstGeom>
            <a:noFill/>
            <a:effectLst/>
          </p:spPr>
          <p:txBody>
            <a:bodyPr wrap="square" rtlCol="0">
              <a:spAutoFit/>
            </a:bodyPr>
            <a:lstStyle/>
            <a:p>
              <a:pPr algn="ctr"/>
              <a:r>
                <a:rPr lang="en-US" sz="1000" b="1" dirty="0"/>
                <a:t>Figure C.10: </a:t>
              </a:r>
              <a:r>
                <a:rPr lang="en-US" sz="1000" dirty="0"/>
                <a:t>Activities- Curriculum Mapping Example B</a:t>
              </a:r>
            </a:p>
          </p:txBody>
        </p:sp>
      </p:grpSp>
      <p:pic>
        <p:nvPicPr>
          <p:cNvPr id="29" name="Picture 28" descr="Graphical user interface, text, application, Word&#10;&#10;Description automatically generated">
            <a:extLst>
              <a:ext uri="{FF2B5EF4-FFF2-40B4-BE49-F238E27FC236}">
                <a16:creationId xmlns:a16="http://schemas.microsoft.com/office/drawing/2014/main" id="{9275D174-20DF-F84D-9CD8-72DDC1F67EEF}"/>
              </a:ext>
            </a:extLst>
          </p:cNvPr>
          <p:cNvPicPr>
            <a:picLocks noChangeAspect="1"/>
          </p:cNvPicPr>
          <p:nvPr/>
        </p:nvPicPr>
        <p:blipFill rotWithShape="1">
          <a:blip r:embed="rId6">
            <a:extLst>
              <a:ext uri="{28A0092B-C50C-407E-A947-70E740481C1C}">
                <a14:useLocalDpi xmlns:a14="http://schemas.microsoft.com/office/drawing/2010/main" val="0"/>
              </a:ext>
            </a:extLst>
          </a:blip>
          <a:srcRect l="37606" t="28301" r="27277" b="55753"/>
          <a:stretch/>
        </p:blipFill>
        <p:spPr>
          <a:xfrm>
            <a:off x="10517197" y="1159688"/>
            <a:ext cx="2924659" cy="830033"/>
          </a:xfrm>
          <a:prstGeom prst="rect">
            <a:avLst/>
          </a:prstGeom>
          <a:ln>
            <a:noFill/>
          </a:ln>
          <a:effectLst/>
        </p:spPr>
      </p:pic>
      <p:sp>
        <p:nvSpPr>
          <p:cNvPr id="30" name="TextBox 29">
            <a:extLst>
              <a:ext uri="{FF2B5EF4-FFF2-40B4-BE49-F238E27FC236}">
                <a16:creationId xmlns:a16="http://schemas.microsoft.com/office/drawing/2014/main" id="{36DF0E78-A53A-F644-BAC0-C16EFCE4E13D}"/>
              </a:ext>
            </a:extLst>
          </p:cNvPr>
          <p:cNvSpPr txBox="1"/>
          <p:nvPr/>
        </p:nvSpPr>
        <p:spPr>
          <a:xfrm>
            <a:off x="10534141" y="2057999"/>
            <a:ext cx="2924659" cy="507166"/>
          </a:xfrm>
          <a:prstGeom prst="rect">
            <a:avLst/>
          </a:prstGeom>
          <a:solidFill>
            <a:srgbClr val="E6E6E6"/>
          </a:solidFill>
          <a:ln>
            <a:solidFill>
              <a:srgbClr val="D9232D"/>
            </a:solidFill>
          </a:ln>
          <a:effectLst/>
        </p:spPr>
        <p:txBody>
          <a:bodyPr wrap="square" rtlCol="0">
            <a:spAutoFit/>
          </a:bodyPr>
          <a:lstStyle/>
          <a:p>
            <a:r>
              <a:rPr lang="en-US" sz="1000" b="1" dirty="0"/>
              <a:t>Skills/Topics: </a:t>
            </a:r>
            <a:r>
              <a:rPr lang="en-US" sz="1000" dirty="0"/>
              <a:t>All living things need water to survive</a:t>
            </a:r>
            <a:endParaRPr lang="en-US" sz="1000" b="1" dirty="0"/>
          </a:p>
          <a:p>
            <a:r>
              <a:rPr lang="en-US" sz="1000" b="1" dirty="0"/>
              <a:t>Curriculum Subject: </a:t>
            </a:r>
            <a:r>
              <a:rPr lang="en-US" sz="1000" dirty="0"/>
              <a:t>S</a:t>
            </a:r>
            <a:r>
              <a:rPr lang="x-none" sz="1000" dirty="0"/>
              <a:t>cience Grade 6</a:t>
            </a:r>
            <a:endParaRPr lang="en-US" sz="1000" dirty="0"/>
          </a:p>
          <a:p>
            <a:r>
              <a:rPr lang="en-US" sz="1000" b="1" dirty="0"/>
              <a:t>Chapter:</a:t>
            </a:r>
            <a:r>
              <a:rPr lang="x-none" sz="1000" dirty="0"/>
              <a:t> </a:t>
            </a:r>
            <a:r>
              <a:rPr lang="en-US" sz="1000" dirty="0"/>
              <a:t>Human &amp; H</a:t>
            </a:r>
            <a:r>
              <a:rPr lang="x-none" sz="1000" dirty="0"/>
              <a:t>ealth</a:t>
            </a:r>
            <a:r>
              <a:rPr lang="en-US" sz="1000" dirty="0"/>
              <a:t> - </a:t>
            </a:r>
            <a:r>
              <a:rPr lang="x-none" sz="1000" dirty="0"/>
              <a:t>Body structure </a:t>
            </a:r>
          </a:p>
        </p:txBody>
      </p:sp>
      <p:sp>
        <p:nvSpPr>
          <p:cNvPr id="31" name="TextBox 30">
            <a:extLst>
              <a:ext uri="{FF2B5EF4-FFF2-40B4-BE49-F238E27FC236}">
                <a16:creationId xmlns:a16="http://schemas.microsoft.com/office/drawing/2014/main" id="{F84C94A2-5605-D046-BD05-FB3B603B7E26}"/>
              </a:ext>
            </a:extLst>
          </p:cNvPr>
          <p:cNvSpPr txBox="1"/>
          <p:nvPr/>
        </p:nvSpPr>
        <p:spPr>
          <a:xfrm>
            <a:off x="10313026" y="2564602"/>
            <a:ext cx="3207022" cy="232451"/>
          </a:xfrm>
          <a:prstGeom prst="rect">
            <a:avLst/>
          </a:prstGeom>
          <a:noFill/>
          <a:effectLst/>
        </p:spPr>
        <p:txBody>
          <a:bodyPr wrap="square" rtlCol="0">
            <a:spAutoFit/>
          </a:bodyPr>
          <a:lstStyle/>
          <a:p>
            <a:pPr algn="ctr"/>
            <a:r>
              <a:rPr lang="en-US" sz="1000" b="1" dirty="0"/>
              <a:t>Figure C.11: </a:t>
            </a:r>
            <a:r>
              <a:rPr lang="en-US" sz="1000" dirty="0"/>
              <a:t>Activities- Curriculum Mapping Example C</a:t>
            </a:r>
          </a:p>
        </p:txBody>
      </p:sp>
      <p:pic>
        <p:nvPicPr>
          <p:cNvPr id="33" name="Picture 32" descr="Graphical user interface, text, application, Word&#10;&#10;Description automatically generated">
            <a:extLst>
              <a:ext uri="{FF2B5EF4-FFF2-40B4-BE49-F238E27FC236}">
                <a16:creationId xmlns:a16="http://schemas.microsoft.com/office/drawing/2014/main" id="{4687E069-4344-7448-A10A-604BA88F9F56}"/>
              </a:ext>
            </a:extLst>
          </p:cNvPr>
          <p:cNvPicPr>
            <a:picLocks noChangeAspect="1"/>
          </p:cNvPicPr>
          <p:nvPr/>
        </p:nvPicPr>
        <p:blipFill rotWithShape="1">
          <a:blip r:embed="rId7">
            <a:extLst>
              <a:ext uri="{28A0092B-C50C-407E-A947-70E740481C1C}">
                <a14:useLocalDpi xmlns:a14="http://schemas.microsoft.com/office/drawing/2010/main" val="0"/>
              </a:ext>
            </a:extLst>
          </a:blip>
          <a:srcRect l="37773" t="26713" r="27444" b="63563"/>
          <a:stretch/>
        </p:blipFill>
        <p:spPr>
          <a:xfrm>
            <a:off x="10581511" y="3205315"/>
            <a:ext cx="2924659" cy="510966"/>
          </a:xfrm>
          <a:prstGeom prst="rect">
            <a:avLst/>
          </a:prstGeom>
          <a:ln>
            <a:noFill/>
          </a:ln>
          <a:effectLst/>
        </p:spPr>
      </p:pic>
      <p:sp>
        <p:nvSpPr>
          <p:cNvPr id="34" name="TextBox 33">
            <a:extLst>
              <a:ext uri="{FF2B5EF4-FFF2-40B4-BE49-F238E27FC236}">
                <a16:creationId xmlns:a16="http://schemas.microsoft.com/office/drawing/2014/main" id="{B88F7ABB-07C2-6544-A75A-C439AB659792}"/>
              </a:ext>
            </a:extLst>
          </p:cNvPr>
          <p:cNvSpPr txBox="1"/>
          <p:nvPr/>
        </p:nvSpPr>
        <p:spPr>
          <a:xfrm>
            <a:off x="10572369" y="3705720"/>
            <a:ext cx="2924660" cy="528297"/>
          </a:xfrm>
          <a:prstGeom prst="rect">
            <a:avLst/>
          </a:prstGeom>
          <a:solidFill>
            <a:srgbClr val="E6E6E6"/>
          </a:solidFill>
          <a:ln>
            <a:solidFill>
              <a:srgbClr val="D9232D"/>
            </a:solidFill>
          </a:ln>
          <a:effectLst/>
        </p:spPr>
        <p:txBody>
          <a:bodyPr wrap="square" rtlCol="0">
            <a:spAutoFit/>
          </a:bodyPr>
          <a:lstStyle/>
          <a:p>
            <a:r>
              <a:rPr lang="en-US" sz="1050" b="1" dirty="0"/>
              <a:t>Skills/Topics: </a:t>
            </a:r>
            <a:r>
              <a:rPr lang="en-US" sz="1050" dirty="0"/>
              <a:t>Percentages and Fractions</a:t>
            </a:r>
            <a:endParaRPr lang="en-US" sz="1050" b="1" dirty="0"/>
          </a:p>
          <a:p>
            <a:r>
              <a:rPr lang="en-US" sz="1050" b="1" dirty="0"/>
              <a:t>Curriculum Subject: : </a:t>
            </a:r>
            <a:r>
              <a:rPr lang="x-none" sz="1050" dirty="0"/>
              <a:t>Math </a:t>
            </a:r>
            <a:r>
              <a:rPr lang="en-US" sz="1050" dirty="0"/>
              <a:t>- </a:t>
            </a:r>
            <a:r>
              <a:rPr lang="x-none" sz="1050" dirty="0"/>
              <a:t>Grade 5 &amp; 6</a:t>
            </a:r>
            <a:endParaRPr lang="en-US" sz="1050" b="1" dirty="0"/>
          </a:p>
          <a:p>
            <a:r>
              <a:rPr lang="en-US" sz="1050" b="1" dirty="0"/>
              <a:t>Chapter</a:t>
            </a:r>
            <a:r>
              <a:rPr lang="x-none" sz="1050" dirty="0"/>
              <a:t>: Numbers </a:t>
            </a:r>
            <a:r>
              <a:rPr lang="en-US" sz="1050" dirty="0"/>
              <a:t>-</a:t>
            </a:r>
            <a:r>
              <a:rPr lang="x-none" sz="1050" dirty="0"/>
              <a:t> Fractions</a:t>
            </a:r>
          </a:p>
        </p:txBody>
      </p:sp>
      <p:sp>
        <p:nvSpPr>
          <p:cNvPr id="35" name="Rectangle 34">
            <a:extLst>
              <a:ext uri="{FF2B5EF4-FFF2-40B4-BE49-F238E27FC236}">
                <a16:creationId xmlns:a16="http://schemas.microsoft.com/office/drawing/2014/main" id="{7BB630BB-FE30-7743-8806-9C313D5BB1A9}"/>
              </a:ext>
            </a:extLst>
          </p:cNvPr>
          <p:cNvSpPr/>
          <p:nvPr/>
        </p:nvSpPr>
        <p:spPr>
          <a:xfrm>
            <a:off x="10572368" y="3205315"/>
            <a:ext cx="2924659" cy="1021556"/>
          </a:xfrm>
          <a:prstGeom prst="rect">
            <a:avLst/>
          </a:prstGeom>
          <a:noFill/>
          <a:ln w="28575">
            <a:solidFill>
              <a:srgbClr val="D9232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74D1BAF2-AAA8-F742-845B-5B0D32AF7CDF}"/>
              </a:ext>
            </a:extLst>
          </p:cNvPr>
          <p:cNvSpPr txBox="1"/>
          <p:nvPr/>
        </p:nvSpPr>
        <p:spPr>
          <a:xfrm>
            <a:off x="10464613" y="4258391"/>
            <a:ext cx="3140167" cy="253916"/>
          </a:xfrm>
          <a:prstGeom prst="rect">
            <a:avLst/>
          </a:prstGeom>
          <a:noFill/>
          <a:effectLst/>
        </p:spPr>
        <p:txBody>
          <a:bodyPr wrap="square" rtlCol="0">
            <a:spAutoFit/>
          </a:bodyPr>
          <a:lstStyle/>
          <a:p>
            <a:pPr algn="ctr"/>
            <a:r>
              <a:rPr lang="en-US" sz="1000" b="1" dirty="0"/>
              <a:t>Figure C.12: </a:t>
            </a:r>
            <a:r>
              <a:rPr lang="en-US" sz="1000" dirty="0"/>
              <a:t>Activities- Curriculum Mapping Example D</a:t>
            </a:r>
          </a:p>
        </p:txBody>
      </p:sp>
      <p:sp>
        <p:nvSpPr>
          <p:cNvPr id="37" name="TextBox 36">
            <a:extLst>
              <a:ext uri="{FF2B5EF4-FFF2-40B4-BE49-F238E27FC236}">
                <a16:creationId xmlns:a16="http://schemas.microsoft.com/office/drawing/2014/main" id="{BF146D3A-328B-6D45-804F-0AE9E84B3C24}"/>
              </a:ext>
            </a:extLst>
          </p:cNvPr>
          <p:cNvSpPr txBox="1"/>
          <p:nvPr/>
        </p:nvSpPr>
        <p:spPr>
          <a:xfrm>
            <a:off x="2057570" y="5053063"/>
            <a:ext cx="11508884" cy="1736373"/>
          </a:xfrm>
          <a:prstGeom prst="rect">
            <a:avLst/>
          </a:prstGeom>
          <a:noFill/>
        </p:spPr>
        <p:txBody>
          <a:bodyPr wrap="square" numCol="1" rtlCol="0">
            <a:spAutoFit/>
          </a:bodyPr>
          <a:lstStyle/>
          <a:p>
            <a:pPr marL="285750" indent="-285750">
              <a:spcBef>
                <a:spcPts val="1000"/>
              </a:spcBef>
              <a:buFont typeface="Wingdings" pitchFamily="2" charset="2"/>
              <a:buChar char="§"/>
            </a:pPr>
            <a:r>
              <a:rPr lang="en-US" sz="1050" dirty="0"/>
              <a:t>After learning more about the curriculum, you will be able to adjust the difficulty level of the project’s activities to match the curriculum’s expectations.</a:t>
            </a:r>
          </a:p>
          <a:p>
            <a:pPr marL="285750" indent="-285750">
              <a:spcBef>
                <a:spcPts val="1000"/>
              </a:spcBef>
              <a:buFont typeface="Wingdings" pitchFamily="2" charset="2"/>
              <a:buChar char="§"/>
            </a:pPr>
            <a:r>
              <a:rPr lang="en-US" sz="1050" dirty="0"/>
              <a:t>You need to read the activities and compare the identified skills/indicators with those in the curriculum. </a:t>
            </a:r>
          </a:p>
          <a:p>
            <a:pPr marL="285750" indent="-285750">
              <a:spcBef>
                <a:spcPts val="1000"/>
              </a:spcBef>
              <a:buFont typeface="Wingdings" pitchFamily="2" charset="2"/>
              <a:buChar char="§"/>
            </a:pPr>
            <a:r>
              <a:rPr lang="en-US" sz="1050" dirty="0"/>
              <a:t>If the levels match, then no further modification is required. </a:t>
            </a:r>
          </a:p>
          <a:p>
            <a:pPr marL="285750" indent="-285750">
              <a:spcBef>
                <a:spcPts val="1000"/>
              </a:spcBef>
              <a:buFont typeface="Wingdings" pitchFamily="2" charset="2"/>
              <a:buChar char="§"/>
            </a:pPr>
            <a:r>
              <a:rPr lang="en-US" sz="1050" dirty="0"/>
              <a:t>However, if you find that the difficulty level of the included skills do not match those in the curriculum, then you need to consider the following:</a:t>
            </a:r>
          </a:p>
          <a:p>
            <a:pPr marL="742950" lvl="1" indent="-285750">
              <a:spcBef>
                <a:spcPts val="1000"/>
              </a:spcBef>
              <a:buFont typeface="Wingdings" pitchFamily="2" charset="2"/>
              <a:buChar char="§"/>
            </a:pPr>
            <a:r>
              <a:rPr lang="en-US" sz="1050" dirty="0"/>
              <a:t>If some of the activities include more skills than those included in the curriculum, then you need to simplify the activity. Let’s consider example D, shown in Figure C.12, where students are to tackle fractions (i.e., 3/5). If the curriculum for your students’ grade level does not even talk about fractions, then you will need to simplify this activity to deliver its main point.  One way to modify this activity  to convey that most of human body consist of water, without mentioning fractions, is to limit it to coloring most of the human silhouette.</a:t>
            </a:r>
          </a:p>
        </p:txBody>
      </p:sp>
      <p:sp>
        <p:nvSpPr>
          <p:cNvPr id="38" name="Title 1">
            <a:extLst>
              <a:ext uri="{FF2B5EF4-FFF2-40B4-BE49-F238E27FC236}">
                <a16:creationId xmlns:a16="http://schemas.microsoft.com/office/drawing/2014/main" id="{9B0FFF9D-5373-F244-A6E4-806482BF75C7}"/>
              </a:ext>
            </a:extLst>
          </p:cNvPr>
          <p:cNvSpPr txBox="1">
            <a:spLocks/>
          </p:cNvSpPr>
          <p:nvPr/>
        </p:nvSpPr>
        <p:spPr>
          <a:xfrm>
            <a:off x="2048407" y="4762933"/>
            <a:ext cx="7658330" cy="315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b="1" dirty="0">
                <a:solidFill>
                  <a:srgbClr val="C43E38"/>
                </a:solidFill>
              </a:rPr>
              <a:t>B) Map Project’s Difficulty to Curriculum </a:t>
            </a:r>
          </a:p>
        </p:txBody>
      </p:sp>
      <p:sp>
        <p:nvSpPr>
          <p:cNvPr id="39" name="Title 1">
            <a:extLst>
              <a:ext uri="{FF2B5EF4-FFF2-40B4-BE49-F238E27FC236}">
                <a16:creationId xmlns:a16="http://schemas.microsoft.com/office/drawing/2014/main" id="{2C2B9892-B4E3-5344-B0BD-F732D3895B4E}"/>
              </a:ext>
            </a:extLst>
          </p:cNvPr>
          <p:cNvSpPr txBox="1">
            <a:spLocks/>
          </p:cNvSpPr>
          <p:nvPr/>
        </p:nvSpPr>
        <p:spPr>
          <a:xfrm>
            <a:off x="2653014" y="9236644"/>
            <a:ext cx="8392358" cy="982237"/>
          </a:xfrm>
          <a:prstGeom prst="rect">
            <a:avLst/>
          </a:prstGeom>
        </p:spPr>
        <p:txBody>
          <a:bodyPr vert="horz" lIns="91440" tIns="45720" rIns="91440" bIns="45720" rtlCol="0" anchor="ctr"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i="1" dirty="0">
                <a:solidFill>
                  <a:srgbClr val="44C503"/>
                </a:solidFill>
              </a:rPr>
              <a:t>Exercise:</a:t>
            </a:r>
            <a:r>
              <a:rPr lang="en-US" sz="1100" b="1" i="1" dirty="0">
                <a:solidFill>
                  <a:srgbClr val="44C503"/>
                </a:solidFill>
              </a:rPr>
              <a:t>  </a:t>
            </a:r>
            <a:r>
              <a:rPr lang="en-US" sz="1200" b="1" i="1" dirty="0"/>
              <a:t>Map project difficulty to curriculum:</a:t>
            </a:r>
          </a:p>
          <a:p>
            <a:endParaRPr lang="en-US" sz="1200" b="1" i="1" dirty="0"/>
          </a:p>
          <a:p>
            <a:r>
              <a:rPr lang="en-US" sz="1200" dirty="0"/>
              <a:t>Based on the past couple of exercises:</a:t>
            </a:r>
          </a:p>
          <a:p>
            <a:pPr marL="171450" indent="-171450">
              <a:buFont typeface="Arial" panose="020B0604020202020204" pitchFamily="34" charset="0"/>
              <a:buChar char="•"/>
            </a:pPr>
            <a:r>
              <a:rPr lang="en-US" sz="1200" dirty="0"/>
              <a:t>Which activities need to be simplified to match the curriculum?</a:t>
            </a:r>
          </a:p>
          <a:p>
            <a:pPr marL="171450" indent="-171450">
              <a:buFont typeface="Arial" panose="020B0604020202020204" pitchFamily="34" charset="0"/>
              <a:buChar char="•"/>
            </a:pPr>
            <a:r>
              <a:rPr lang="en-US" sz="1200" dirty="0"/>
              <a:t>How can you simplify the identified activities? </a:t>
            </a:r>
          </a:p>
          <a:p>
            <a:pPr marL="171450" indent="-171450">
              <a:buFont typeface="Arial" panose="020B0604020202020204" pitchFamily="34" charset="0"/>
              <a:buChar char="•"/>
            </a:pPr>
            <a:r>
              <a:rPr lang="en-US" sz="1200" dirty="0"/>
              <a:t>Can you find any activities that need to be adjusted to match a higher level of learning required by the curriculum?</a:t>
            </a:r>
          </a:p>
        </p:txBody>
      </p:sp>
      <p:sp>
        <p:nvSpPr>
          <p:cNvPr id="40" name="Rectangle 39">
            <a:extLst>
              <a:ext uri="{FF2B5EF4-FFF2-40B4-BE49-F238E27FC236}">
                <a16:creationId xmlns:a16="http://schemas.microsoft.com/office/drawing/2014/main" id="{1E8809D2-8EB4-7141-9809-BE3E53F44738}"/>
              </a:ext>
            </a:extLst>
          </p:cNvPr>
          <p:cNvSpPr/>
          <p:nvPr/>
        </p:nvSpPr>
        <p:spPr>
          <a:xfrm>
            <a:off x="2170724" y="9229166"/>
            <a:ext cx="9202126" cy="1043309"/>
          </a:xfrm>
          <a:prstGeom prst="rect">
            <a:avLst/>
          </a:prstGeom>
          <a:noFill/>
          <a:ln>
            <a:solidFill>
              <a:schemeClr val="tx1">
                <a:lumMod val="65000"/>
                <a:lumOff val="3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Pencil with solid fill">
            <a:extLst>
              <a:ext uri="{FF2B5EF4-FFF2-40B4-BE49-F238E27FC236}">
                <a16:creationId xmlns:a16="http://schemas.microsoft.com/office/drawing/2014/main" id="{71CB9E63-905B-BE4F-BB8A-D9260FC0BC0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90238" y="9238960"/>
            <a:ext cx="443262" cy="443262"/>
          </a:xfrm>
          <a:prstGeom prst="rect">
            <a:avLst/>
          </a:prstGeom>
        </p:spPr>
      </p:pic>
      <p:sp>
        <p:nvSpPr>
          <p:cNvPr id="47" name="TextBox 46">
            <a:extLst>
              <a:ext uri="{FF2B5EF4-FFF2-40B4-BE49-F238E27FC236}">
                <a16:creationId xmlns:a16="http://schemas.microsoft.com/office/drawing/2014/main" id="{997EA50F-7B57-C540-8F68-68EFCAF7F320}"/>
              </a:ext>
            </a:extLst>
          </p:cNvPr>
          <p:cNvSpPr txBox="1"/>
          <p:nvPr/>
        </p:nvSpPr>
        <p:spPr>
          <a:xfrm>
            <a:off x="3117896" y="3009525"/>
            <a:ext cx="3666374" cy="1021556"/>
          </a:xfrm>
          <a:prstGeom prst="wedgeRoundRectCallout">
            <a:avLst>
              <a:gd name="adj1" fmla="val -56917"/>
              <a:gd name="adj2" fmla="val -45491"/>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900" dirty="0"/>
              <a:t>I briefly scanned the Lebanese local curriculum for Science. I was scanning and looking for main concepts included in my project, such as sources of water, and I was surprised that it was covered in Geography Grades 3 and 4.</a:t>
            </a:r>
          </a:p>
          <a:p>
            <a:r>
              <a:rPr lang="en-US" sz="900" dirty="0"/>
              <a:t>I took note for curriculum chapters that cover my project’s skills. Check out my mapping in Figures C.9 &amp; C.10.</a:t>
            </a:r>
          </a:p>
        </p:txBody>
      </p:sp>
      <p:sp>
        <p:nvSpPr>
          <p:cNvPr id="48" name="TextBox 47">
            <a:extLst>
              <a:ext uri="{FF2B5EF4-FFF2-40B4-BE49-F238E27FC236}">
                <a16:creationId xmlns:a16="http://schemas.microsoft.com/office/drawing/2014/main" id="{D010F1EE-796D-244A-BB3B-05826BE7DF0F}"/>
              </a:ext>
            </a:extLst>
          </p:cNvPr>
          <p:cNvSpPr txBox="1"/>
          <p:nvPr/>
        </p:nvSpPr>
        <p:spPr>
          <a:xfrm>
            <a:off x="3134460" y="4088542"/>
            <a:ext cx="3637164" cy="561856"/>
          </a:xfrm>
          <a:prstGeom prst="wedgeRoundRectCallout">
            <a:avLst>
              <a:gd name="adj1" fmla="val -55262"/>
              <a:gd name="adj2" fmla="val -53342"/>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900" dirty="0"/>
              <a:t>If you are considering level 3 from this project, then the ages of the students will be 11-14; hence, look at curriculum for grades 5 &amp; 6 instead of 3 &amp;4; check Figure C.11 &amp; C.12</a:t>
            </a:r>
          </a:p>
        </p:txBody>
      </p:sp>
      <p:pic>
        <p:nvPicPr>
          <p:cNvPr id="49" name="Picture 48">
            <a:extLst>
              <a:ext uri="{FF2B5EF4-FFF2-40B4-BE49-F238E27FC236}">
                <a16:creationId xmlns:a16="http://schemas.microsoft.com/office/drawing/2014/main" id="{09073A3B-61A3-B64A-A23C-CCBE12CB84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1532" y="1731357"/>
            <a:ext cx="727863" cy="2486329"/>
          </a:xfrm>
          <a:prstGeom prst="rect">
            <a:avLst/>
          </a:prstGeom>
        </p:spPr>
      </p:pic>
      <p:sp>
        <p:nvSpPr>
          <p:cNvPr id="50" name="TextBox 49">
            <a:extLst>
              <a:ext uri="{FF2B5EF4-FFF2-40B4-BE49-F238E27FC236}">
                <a16:creationId xmlns:a16="http://schemas.microsoft.com/office/drawing/2014/main" id="{05AD8758-994C-9C4A-B7FB-F5B4CA6D6650}"/>
              </a:ext>
            </a:extLst>
          </p:cNvPr>
          <p:cNvSpPr txBox="1"/>
          <p:nvPr/>
        </p:nvSpPr>
        <p:spPr>
          <a:xfrm>
            <a:off x="3117895" y="1322820"/>
            <a:ext cx="3653729" cy="1634490"/>
          </a:xfrm>
          <a:prstGeom prst="wedgeRoundRectCallout">
            <a:avLst>
              <a:gd name="adj1" fmla="val -60039"/>
              <a:gd name="adj2" fmla="val -2290"/>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900" dirty="0"/>
              <a:t>To be able to map my local curriculum to my project, I need to understand the skills covered in my project and to also understand the skills covered in the curriculum.  I know, from my </a:t>
            </a:r>
            <a:r>
              <a:rPr lang="en-US" sz="900" i="1" dirty="0"/>
              <a:t>Project Document</a:t>
            </a:r>
            <a:r>
              <a:rPr lang="en-US" sz="900" dirty="0"/>
              <a:t>, what activities cover what skills. However, I do not know if these skills are part of my local curriculum here in Lebanon.  Therefore, I need to first try to locate where these skills are covered in the Lebanese curriculum. Then, I can decide if I need to adjust activities’ difficulty and/or add extra skills covered in the curriculum (but not in the project). Please note, that you might not find all the identified skills in your local curriculum; in this case, focus on the ones you find. </a:t>
            </a:r>
          </a:p>
        </p:txBody>
      </p:sp>
      <p:sp>
        <p:nvSpPr>
          <p:cNvPr id="51" name="Rectangle 50">
            <a:extLst>
              <a:ext uri="{FF2B5EF4-FFF2-40B4-BE49-F238E27FC236}">
                <a16:creationId xmlns:a16="http://schemas.microsoft.com/office/drawing/2014/main" id="{BDA16E60-FF3A-894C-85F8-85BA2810F0DF}"/>
              </a:ext>
            </a:extLst>
          </p:cNvPr>
          <p:cNvSpPr/>
          <p:nvPr/>
        </p:nvSpPr>
        <p:spPr>
          <a:xfrm>
            <a:off x="2163328" y="6860622"/>
            <a:ext cx="11356723" cy="758589"/>
          </a:xfrm>
          <a:prstGeom prst="rect">
            <a:avLst/>
          </a:prstGeom>
          <a:solidFill>
            <a:srgbClr val="FBE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1"/>
            <a:endParaRPr lang="en-US" sz="1100" dirty="0">
              <a:solidFill>
                <a:schemeClr val="tx1"/>
              </a:solidFill>
            </a:endParaRPr>
          </a:p>
          <a:p>
            <a:pPr lvl="1"/>
            <a:endParaRPr lang="en-US" sz="1100" dirty="0">
              <a:solidFill>
                <a:schemeClr val="tx1"/>
              </a:solidFill>
            </a:endParaRPr>
          </a:p>
        </p:txBody>
      </p:sp>
      <p:sp>
        <p:nvSpPr>
          <p:cNvPr id="53" name="Rectangle 52">
            <a:extLst>
              <a:ext uri="{FF2B5EF4-FFF2-40B4-BE49-F238E27FC236}">
                <a16:creationId xmlns:a16="http://schemas.microsoft.com/office/drawing/2014/main" id="{D88C942A-6B58-1A41-8D8C-C5E43D64AA9E}"/>
              </a:ext>
            </a:extLst>
          </p:cNvPr>
          <p:cNvSpPr/>
          <p:nvPr/>
        </p:nvSpPr>
        <p:spPr>
          <a:xfrm>
            <a:off x="2107121" y="6752003"/>
            <a:ext cx="11351680" cy="853311"/>
          </a:xfrm>
          <a:prstGeom prst="rect">
            <a:avLst/>
          </a:prstGeom>
        </p:spPr>
        <p:txBody>
          <a:bodyPr wrap="square">
            <a:spAutoFit/>
          </a:bodyPr>
          <a:lstStyle/>
          <a:p>
            <a:pPr lvl="1">
              <a:lnSpc>
                <a:spcPct val="150000"/>
              </a:lnSpc>
            </a:pPr>
            <a:r>
              <a:rPr lang="en-US" sz="1400" b="1" dirty="0">
                <a:solidFill>
                  <a:srgbClr val="E61831"/>
                </a:solidFill>
              </a:rPr>
              <a:t>Tip: </a:t>
            </a:r>
            <a:br>
              <a:rPr lang="en-US" sz="1400" b="1" dirty="0">
                <a:solidFill>
                  <a:srgbClr val="E61831"/>
                </a:solidFill>
              </a:rPr>
            </a:br>
            <a:r>
              <a:rPr lang="en-US" sz="1000" dirty="0">
                <a:solidFill>
                  <a:prstClr val="black"/>
                </a:solidFill>
              </a:rPr>
              <a:t>If local curriculum level is lower than the project, but you are confident that you can explain the topic to your students and that they can handle more challenging tasks, then you can go ahead without    further contextualization to simplify the activities.</a:t>
            </a:r>
          </a:p>
        </p:txBody>
      </p:sp>
      <p:pic>
        <p:nvPicPr>
          <p:cNvPr id="52" name="Graphic 51" descr="Lightbulb with solid fill">
            <a:extLst>
              <a:ext uri="{FF2B5EF4-FFF2-40B4-BE49-F238E27FC236}">
                <a16:creationId xmlns:a16="http://schemas.microsoft.com/office/drawing/2014/main" id="{9D371518-2EEF-9F49-B17C-CDCB73B45772}"/>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67866" y="6924161"/>
            <a:ext cx="449044" cy="448361"/>
          </a:xfrm>
          <a:prstGeom prst="rect">
            <a:avLst/>
          </a:prstGeom>
        </p:spPr>
      </p:pic>
      <p:sp>
        <p:nvSpPr>
          <p:cNvPr id="56" name="Rectangle 55">
            <a:extLst>
              <a:ext uri="{FF2B5EF4-FFF2-40B4-BE49-F238E27FC236}">
                <a16:creationId xmlns:a16="http://schemas.microsoft.com/office/drawing/2014/main" id="{649F8574-F54B-1A43-BCED-15477B807C09}"/>
              </a:ext>
            </a:extLst>
          </p:cNvPr>
          <p:cNvSpPr/>
          <p:nvPr/>
        </p:nvSpPr>
        <p:spPr>
          <a:xfrm>
            <a:off x="2170724" y="8370075"/>
            <a:ext cx="11356723" cy="769212"/>
          </a:xfrm>
          <a:prstGeom prst="rect">
            <a:avLst/>
          </a:prstGeom>
          <a:solidFill>
            <a:srgbClr val="FBE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1"/>
            <a:endParaRPr lang="en-US" sz="1100" dirty="0">
              <a:solidFill>
                <a:schemeClr val="tx1"/>
              </a:solidFill>
            </a:endParaRPr>
          </a:p>
          <a:p>
            <a:pPr lvl="1"/>
            <a:endParaRPr lang="en-US" sz="1100" dirty="0">
              <a:solidFill>
                <a:schemeClr val="tx1"/>
              </a:solidFill>
            </a:endParaRPr>
          </a:p>
        </p:txBody>
      </p:sp>
      <p:pic>
        <p:nvPicPr>
          <p:cNvPr id="57" name="Graphic 56" descr="Lightbulb with solid fill">
            <a:extLst>
              <a:ext uri="{FF2B5EF4-FFF2-40B4-BE49-F238E27FC236}">
                <a16:creationId xmlns:a16="http://schemas.microsoft.com/office/drawing/2014/main" id="{4412EF67-49BF-284D-A84A-506F6D62D3F0}"/>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75262" y="8433614"/>
            <a:ext cx="449044" cy="448361"/>
          </a:xfrm>
          <a:prstGeom prst="rect">
            <a:avLst/>
          </a:prstGeom>
        </p:spPr>
      </p:pic>
      <p:sp>
        <p:nvSpPr>
          <p:cNvPr id="55" name="Rectangle 54">
            <a:extLst>
              <a:ext uri="{FF2B5EF4-FFF2-40B4-BE49-F238E27FC236}">
                <a16:creationId xmlns:a16="http://schemas.microsoft.com/office/drawing/2014/main" id="{60D083E6-0245-9B45-8D6F-3ABE60D41B15}"/>
              </a:ext>
            </a:extLst>
          </p:cNvPr>
          <p:cNvSpPr/>
          <p:nvPr/>
        </p:nvSpPr>
        <p:spPr>
          <a:xfrm>
            <a:off x="1645919" y="7695788"/>
            <a:ext cx="11874129" cy="577081"/>
          </a:xfrm>
          <a:prstGeom prst="rect">
            <a:avLst/>
          </a:prstGeom>
        </p:spPr>
        <p:txBody>
          <a:bodyPr wrap="square">
            <a:spAutoFit/>
          </a:bodyPr>
          <a:lstStyle/>
          <a:p>
            <a:pPr marL="1200150" lvl="2" indent="-285750">
              <a:spcBef>
                <a:spcPts val="1000"/>
              </a:spcBef>
              <a:buFont typeface="Wingdings" pitchFamily="2" charset="2"/>
              <a:buChar char="§"/>
            </a:pPr>
            <a:r>
              <a:rPr lang="en-US" sz="1050" dirty="0">
                <a:solidFill>
                  <a:prstClr val="black"/>
                </a:solidFill>
              </a:rPr>
              <a:t>On the other hand, if the curriculum includes higher level skills than those included in the project’s activities, then you might want to add these skills. Consider the same example D, shown in Figure C.12, where this time the curriculum shows that fractions have been already covered before along with decimals. Then, you might want to consider adding decimals to this activity.   In this case, the next section will guide you how to add curriculum-skills to the project.</a:t>
            </a:r>
          </a:p>
        </p:txBody>
      </p:sp>
      <p:sp>
        <p:nvSpPr>
          <p:cNvPr id="58" name="Rectangle 57">
            <a:extLst>
              <a:ext uri="{FF2B5EF4-FFF2-40B4-BE49-F238E27FC236}">
                <a16:creationId xmlns:a16="http://schemas.microsoft.com/office/drawing/2014/main" id="{62EE513B-51DF-FC47-A941-A9245EFB729C}"/>
              </a:ext>
            </a:extLst>
          </p:cNvPr>
          <p:cNvSpPr/>
          <p:nvPr/>
        </p:nvSpPr>
        <p:spPr>
          <a:xfrm>
            <a:off x="2172567" y="8254931"/>
            <a:ext cx="11269290" cy="853311"/>
          </a:xfrm>
          <a:prstGeom prst="rect">
            <a:avLst/>
          </a:prstGeom>
        </p:spPr>
        <p:txBody>
          <a:bodyPr wrap="square">
            <a:spAutoFit/>
          </a:bodyPr>
          <a:lstStyle/>
          <a:p>
            <a:pPr lvl="1">
              <a:lnSpc>
                <a:spcPct val="150000"/>
              </a:lnSpc>
            </a:pPr>
            <a:r>
              <a:rPr lang="en-US" sz="1400" b="1" dirty="0">
                <a:solidFill>
                  <a:srgbClr val="E61831"/>
                </a:solidFill>
              </a:rPr>
              <a:t>Tip: </a:t>
            </a:r>
          </a:p>
          <a:p>
            <a:pPr lvl="1">
              <a:lnSpc>
                <a:spcPct val="150000"/>
              </a:lnSpc>
            </a:pPr>
            <a:r>
              <a:rPr lang="en-US" sz="1000" dirty="0">
                <a:solidFill>
                  <a:prstClr val="black"/>
                </a:solidFill>
              </a:rPr>
              <a:t>Sometimes students’ learning level is much lower than the curriculum’s included skills.  In this case, it is not wise to add more skills to the project.  For example, your students might not even be familiar with fractions yet, although the curriculum expects otherwise.</a:t>
            </a:r>
          </a:p>
        </p:txBody>
      </p:sp>
      <p:sp>
        <p:nvSpPr>
          <p:cNvPr id="42" name="Slide Number Placeholder 1">
            <a:extLst>
              <a:ext uri="{FF2B5EF4-FFF2-40B4-BE49-F238E27FC236}">
                <a16:creationId xmlns:a16="http://schemas.microsoft.com/office/drawing/2014/main" id="{CDD7D0A8-0F5D-4C5B-860E-9299F9A5C76D}"/>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67</a:t>
            </a:fld>
            <a:endParaRPr lang="en-US" dirty="0"/>
          </a:p>
        </p:txBody>
      </p:sp>
      <p:sp>
        <p:nvSpPr>
          <p:cNvPr id="44" name="Rectangle 43">
            <a:extLst>
              <a:ext uri="{FF2B5EF4-FFF2-40B4-BE49-F238E27FC236}">
                <a16:creationId xmlns:a16="http://schemas.microsoft.com/office/drawing/2014/main" id="{90449347-A86E-490A-93CE-B7C0ABF2907D}"/>
              </a:ext>
            </a:extLst>
          </p:cNvPr>
          <p:cNvSpPr/>
          <p:nvPr/>
        </p:nvSpPr>
        <p:spPr>
          <a:xfrm>
            <a:off x="10517198" y="1081064"/>
            <a:ext cx="2924659" cy="1503940"/>
          </a:xfrm>
          <a:prstGeom prst="rect">
            <a:avLst/>
          </a:prstGeom>
          <a:noFill/>
          <a:ln w="28575">
            <a:solidFill>
              <a:srgbClr val="D9232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51522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BF4255E-D155-41A9-AC43-1254A95D7C13}"/>
              </a:ext>
            </a:extLst>
          </p:cNvPr>
          <p:cNvSpPr txBox="1"/>
          <p:nvPr/>
        </p:nvSpPr>
        <p:spPr>
          <a:xfrm>
            <a:off x="2029337" y="960693"/>
            <a:ext cx="9451364" cy="1492716"/>
          </a:xfrm>
          <a:prstGeom prst="rect">
            <a:avLst/>
          </a:prstGeom>
          <a:noFill/>
        </p:spPr>
        <p:txBody>
          <a:bodyPr wrap="square" rtlCol="0">
            <a:spAutoFit/>
          </a:bodyPr>
          <a:lstStyle/>
          <a:p>
            <a:pPr marL="285750" indent="-285750">
              <a:spcBef>
                <a:spcPts val="1000"/>
              </a:spcBef>
              <a:buFont typeface="Wingdings" panose="05000000000000000000" pitchFamily="2" charset="2"/>
              <a:buChar char="§"/>
            </a:pPr>
            <a:r>
              <a:rPr lang="en-US" sz="1100" dirty="0"/>
              <a:t>Now that you have identified what curriculum-skills need to be added to what activities, you will need to enrich current activities or even add activities to include these extra skills.</a:t>
            </a:r>
          </a:p>
          <a:p>
            <a:pPr marL="285750" indent="-285750">
              <a:spcBef>
                <a:spcPts val="1000"/>
              </a:spcBef>
              <a:buFont typeface="Wingdings" panose="05000000000000000000" pitchFamily="2" charset="2"/>
              <a:buChar char="§"/>
            </a:pPr>
            <a:r>
              <a:rPr lang="en-US" sz="1100" dirty="0"/>
              <a:t>You can enrich a current activity by adding a discussion about a specific extra skill/topic or by adding extra activities or steps to cover the additional curriculum-skill.</a:t>
            </a:r>
          </a:p>
          <a:p>
            <a:pPr marL="285750" indent="-285750">
              <a:spcBef>
                <a:spcPts val="1000"/>
              </a:spcBef>
              <a:buFont typeface="Wingdings" panose="05000000000000000000" pitchFamily="2" charset="2"/>
              <a:buChar char="§"/>
            </a:pPr>
            <a:r>
              <a:rPr lang="en-US" sz="1100" dirty="0"/>
              <a:t>The  competency  of injecting extra curriculum-skills can be mastered with practice.</a:t>
            </a:r>
          </a:p>
          <a:p>
            <a:pPr marL="285750" indent="-285750">
              <a:spcBef>
                <a:spcPts val="1000"/>
              </a:spcBef>
              <a:buFont typeface="Wingdings" panose="05000000000000000000" pitchFamily="2" charset="2"/>
              <a:buChar char="§"/>
            </a:pPr>
            <a:endParaRPr lang="en-US" sz="1100" dirty="0"/>
          </a:p>
        </p:txBody>
      </p:sp>
      <p:sp>
        <p:nvSpPr>
          <p:cNvPr id="27" name="Title 1">
            <a:extLst>
              <a:ext uri="{FF2B5EF4-FFF2-40B4-BE49-F238E27FC236}">
                <a16:creationId xmlns:a16="http://schemas.microsoft.com/office/drawing/2014/main" id="{B0899CAC-A5AE-46DA-A0A2-1079D60B19FC}"/>
              </a:ext>
            </a:extLst>
          </p:cNvPr>
          <p:cNvSpPr>
            <a:spLocks noGrp="1"/>
          </p:cNvSpPr>
          <p:nvPr>
            <p:ph type="title"/>
          </p:nvPr>
        </p:nvSpPr>
        <p:spPr>
          <a:xfrm>
            <a:off x="1996360" y="112487"/>
            <a:ext cx="10515600" cy="315912"/>
          </a:xfrm>
        </p:spPr>
        <p:txBody>
          <a:bodyPr>
            <a:noAutofit/>
          </a:bodyPr>
          <a:lstStyle/>
          <a:p>
            <a:r>
              <a:rPr lang="en-US" sz="1800" b="1" dirty="0">
                <a:solidFill>
                  <a:schemeClr val="tx1">
                    <a:lumMod val="75000"/>
                    <a:lumOff val="25000"/>
                  </a:schemeClr>
                </a:solidFill>
                <a:latin typeface="Lustria"/>
                <a:ea typeface="Lustria"/>
                <a:cs typeface="Lustria"/>
                <a:sym typeface="Lustria"/>
              </a:rPr>
              <a:t>C.2. Project Contextualization – Advanced Practices (Optional) (4/4)</a:t>
            </a:r>
            <a:endParaRPr lang="en-US" sz="1800" b="1" dirty="0">
              <a:solidFill>
                <a:schemeClr val="tx1">
                  <a:lumMod val="75000"/>
                  <a:lumOff val="25000"/>
                </a:schemeClr>
              </a:solidFill>
            </a:endParaRPr>
          </a:p>
        </p:txBody>
      </p:sp>
      <p:sp>
        <p:nvSpPr>
          <p:cNvPr id="2" name="Slide Number Placeholder 1">
            <a:extLst>
              <a:ext uri="{FF2B5EF4-FFF2-40B4-BE49-F238E27FC236}">
                <a16:creationId xmlns:a16="http://schemas.microsoft.com/office/drawing/2014/main" id="{C989A4EE-24B9-434E-946D-B56F87D99B89}"/>
              </a:ext>
            </a:extLst>
          </p:cNvPr>
          <p:cNvSpPr>
            <a:spLocks noGrp="1"/>
          </p:cNvSpPr>
          <p:nvPr>
            <p:ph type="sldNum" sz="quarter" idx="12"/>
          </p:nvPr>
        </p:nvSpPr>
        <p:spPr/>
        <p:txBody>
          <a:bodyPr/>
          <a:lstStyle/>
          <a:p>
            <a:fld id="{BD68A684-2416-462E-A295-DA63975C2470}" type="slidenum">
              <a:rPr lang="en-US" smtClean="0"/>
              <a:t>68</a:t>
            </a:fld>
            <a:endParaRPr lang="en-US" dirty="0"/>
          </a:p>
        </p:txBody>
      </p:sp>
      <p:sp>
        <p:nvSpPr>
          <p:cNvPr id="41" name="Title 1">
            <a:extLst>
              <a:ext uri="{FF2B5EF4-FFF2-40B4-BE49-F238E27FC236}">
                <a16:creationId xmlns:a16="http://schemas.microsoft.com/office/drawing/2014/main" id="{4AA93EDE-B6D4-4E26-A8AA-11A9EDEAAD5B}"/>
              </a:ext>
            </a:extLst>
          </p:cNvPr>
          <p:cNvSpPr txBox="1">
            <a:spLocks/>
          </p:cNvSpPr>
          <p:nvPr/>
        </p:nvSpPr>
        <p:spPr>
          <a:xfrm>
            <a:off x="2029337" y="656950"/>
            <a:ext cx="10515600" cy="315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rgbClr val="C43E38"/>
                </a:solidFill>
              </a:rPr>
              <a:t>C) Map/Inject Curriculum Skills into Project</a:t>
            </a:r>
          </a:p>
        </p:txBody>
      </p:sp>
      <p:pic>
        <p:nvPicPr>
          <p:cNvPr id="32" name="Picture 31" descr="A picture containing light&#10;&#10;Description automatically generated">
            <a:extLst>
              <a:ext uri="{FF2B5EF4-FFF2-40B4-BE49-F238E27FC236}">
                <a16:creationId xmlns:a16="http://schemas.microsoft.com/office/drawing/2014/main" id="{8D9A04D1-1472-4D59-8B8C-8E55548A4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852" y="2965676"/>
            <a:ext cx="967357" cy="3540528"/>
          </a:xfrm>
          <a:prstGeom prst="rect">
            <a:avLst/>
          </a:prstGeom>
        </p:spPr>
      </p:pic>
      <p:sp>
        <p:nvSpPr>
          <p:cNvPr id="25" name="Title 1">
            <a:extLst>
              <a:ext uri="{FF2B5EF4-FFF2-40B4-BE49-F238E27FC236}">
                <a16:creationId xmlns:a16="http://schemas.microsoft.com/office/drawing/2014/main" id="{ED7F1CA3-0CB4-4340-A205-6517813EAA2F}"/>
              </a:ext>
            </a:extLst>
          </p:cNvPr>
          <p:cNvSpPr txBox="1">
            <a:spLocks/>
          </p:cNvSpPr>
          <p:nvPr/>
        </p:nvSpPr>
        <p:spPr>
          <a:xfrm>
            <a:off x="2005885" y="352412"/>
            <a:ext cx="10515600" cy="315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chemeClr val="accent2">
                    <a:lumMod val="75000"/>
                  </a:schemeClr>
                </a:solidFill>
                <a:latin typeface="+mn-lt"/>
              </a:rPr>
              <a:t>C.2.2. Curriculum Mapping &amp; Contextualization (3/3) </a:t>
            </a:r>
          </a:p>
        </p:txBody>
      </p:sp>
      <p:pic>
        <p:nvPicPr>
          <p:cNvPr id="31" name="Graphic 30" descr="Artificial Intelligence with solid fill">
            <a:extLst>
              <a:ext uri="{FF2B5EF4-FFF2-40B4-BE49-F238E27FC236}">
                <a16:creationId xmlns:a16="http://schemas.microsoft.com/office/drawing/2014/main" id="{77F5AB90-57F1-4604-BD5C-18E4190DA65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190256" y="2263863"/>
            <a:ext cx="424254" cy="424254"/>
          </a:xfrm>
          <a:prstGeom prst="rect">
            <a:avLst/>
          </a:prstGeom>
        </p:spPr>
      </p:pic>
      <p:sp>
        <p:nvSpPr>
          <p:cNvPr id="33" name="Title 1">
            <a:extLst>
              <a:ext uri="{FF2B5EF4-FFF2-40B4-BE49-F238E27FC236}">
                <a16:creationId xmlns:a16="http://schemas.microsoft.com/office/drawing/2014/main" id="{F9599770-80A8-4BF2-A550-47868FC66052}"/>
              </a:ext>
            </a:extLst>
          </p:cNvPr>
          <p:cNvSpPr txBox="1">
            <a:spLocks/>
          </p:cNvSpPr>
          <p:nvPr/>
        </p:nvSpPr>
        <p:spPr>
          <a:xfrm>
            <a:off x="2588364" y="2259375"/>
            <a:ext cx="2084845" cy="40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rgbClr val="44C503"/>
                </a:solidFill>
                <a:latin typeface="+mn-lt"/>
              </a:rPr>
              <a:t>Our Example:  </a:t>
            </a:r>
          </a:p>
        </p:txBody>
      </p:sp>
      <p:sp>
        <p:nvSpPr>
          <p:cNvPr id="50" name="Rectangle 49">
            <a:extLst>
              <a:ext uri="{FF2B5EF4-FFF2-40B4-BE49-F238E27FC236}">
                <a16:creationId xmlns:a16="http://schemas.microsoft.com/office/drawing/2014/main" id="{3E92C576-73E4-6C4F-8B55-AC804BF7729C}"/>
              </a:ext>
            </a:extLst>
          </p:cNvPr>
          <p:cNvSpPr/>
          <p:nvPr/>
        </p:nvSpPr>
        <p:spPr>
          <a:xfrm>
            <a:off x="-9585"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C – Educators’ Advanced Tools</a:t>
            </a:r>
          </a:p>
        </p:txBody>
      </p:sp>
      <p:sp>
        <p:nvSpPr>
          <p:cNvPr id="51" name="Rectangle 50">
            <a:extLst>
              <a:ext uri="{FF2B5EF4-FFF2-40B4-BE49-F238E27FC236}">
                <a16:creationId xmlns:a16="http://schemas.microsoft.com/office/drawing/2014/main" id="{572B9777-12A6-3946-A353-AE4E7193F404}"/>
              </a:ext>
            </a:extLst>
          </p:cNvPr>
          <p:cNvSpPr/>
          <p:nvPr/>
        </p:nvSpPr>
        <p:spPr>
          <a:xfrm>
            <a:off x="11658281" y="0"/>
            <a:ext cx="2057719" cy="10515600"/>
          </a:xfrm>
          <a:prstGeom prst="rect">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8FF8DD6C-EE34-CE4C-8533-EA57A2C4835C}"/>
              </a:ext>
            </a:extLst>
          </p:cNvPr>
          <p:cNvSpPr txBox="1"/>
          <p:nvPr/>
        </p:nvSpPr>
        <p:spPr>
          <a:xfrm>
            <a:off x="12329698" y="9499937"/>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C</a:t>
            </a:r>
          </a:p>
        </p:txBody>
      </p:sp>
      <p:pic>
        <p:nvPicPr>
          <p:cNvPr id="53" name="Graphic 52" descr="Lightbulb with solid fill">
            <a:extLst>
              <a:ext uri="{FF2B5EF4-FFF2-40B4-BE49-F238E27FC236}">
                <a16:creationId xmlns:a16="http://schemas.microsoft.com/office/drawing/2014/main" id="{D6652AAD-0CDB-904A-A63A-4B812A1188B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39174" y="6070588"/>
            <a:ext cx="362773" cy="362773"/>
          </a:xfrm>
          <a:prstGeom prst="rect">
            <a:avLst/>
          </a:prstGeom>
        </p:spPr>
      </p:pic>
      <p:sp>
        <p:nvSpPr>
          <p:cNvPr id="54" name="Rectangle 53">
            <a:extLst>
              <a:ext uri="{FF2B5EF4-FFF2-40B4-BE49-F238E27FC236}">
                <a16:creationId xmlns:a16="http://schemas.microsoft.com/office/drawing/2014/main" id="{CD28B3B7-4207-C842-9B9D-68E3F68BF8E7}"/>
              </a:ext>
            </a:extLst>
          </p:cNvPr>
          <p:cNvSpPr/>
          <p:nvPr/>
        </p:nvSpPr>
        <p:spPr>
          <a:xfrm>
            <a:off x="11658281" y="6218927"/>
            <a:ext cx="2057718" cy="1154162"/>
          </a:xfrm>
          <a:prstGeom prst="rect">
            <a:avLst/>
          </a:prstGeom>
        </p:spPr>
        <p:txBody>
          <a:bodyPr wrap="square">
            <a:spAutoFit/>
          </a:bodyPr>
          <a:lstStyle/>
          <a:p>
            <a:pPr algn="ctr">
              <a:lnSpc>
                <a:spcPct val="150000"/>
              </a:lnSpc>
            </a:pPr>
            <a:r>
              <a:rPr lang="en-US" sz="1600" b="1" dirty="0">
                <a:solidFill>
                  <a:srgbClr val="C00000"/>
                </a:solidFill>
              </a:rPr>
              <a:t>Tip:</a:t>
            </a:r>
          </a:p>
          <a:p>
            <a:pPr algn="ctr"/>
            <a:r>
              <a:rPr lang="en-US" sz="900" dirty="0"/>
              <a:t>Once project selection and contextualization process becomes easier for you, you can further experiment with adding more skills from curriculum into the project. </a:t>
            </a:r>
          </a:p>
        </p:txBody>
      </p:sp>
      <p:sp>
        <p:nvSpPr>
          <p:cNvPr id="55" name="Title 1">
            <a:extLst>
              <a:ext uri="{FF2B5EF4-FFF2-40B4-BE49-F238E27FC236}">
                <a16:creationId xmlns:a16="http://schemas.microsoft.com/office/drawing/2014/main" id="{E0E6ECA3-EA31-D746-A9DE-EEE0DE7A7CD7}"/>
              </a:ext>
            </a:extLst>
          </p:cNvPr>
          <p:cNvSpPr txBox="1">
            <a:spLocks/>
          </p:cNvSpPr>
          <p:nvPr/>
        </p:nvSpPr>
        <p:spPr>
          <a:xfrm>
            <a:off x="2825280" y="9062576"/>
            <a:ext cx="7356552" cy="492331"/>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i="1" dirty="0">
                <a:solidFill>
                  <a:srgbClr val="44C503"/>
                </a:solidFill>
              </a:rPr>
              <a:t>Exercise: </a:t>
            </a:r>
            <a:r>
              <a:rPr lang="en-US" sz="1100" i="1" dirty="0"/>
              <a:t>Try to add extra skills to your project, either by adding points for discussion or activities to introduce these extra skills.</a:t>
            </a:r>
          </a:p>
          <a:p>
            <a:pPr marL="171450" indent="-171450">
              <a:buFont typeface="Arial" panose="020B0604020202020204" pitchFamily="34" charset="0"/>
              <a:buChar char="•"/>
            </a:pPr>
            <a:endParaRPr lang="en-US" sz="1200" b="1" i="1" dirty="0"/>
          </a:p>
          <a:p>
            <a:pPr marL="171450" indent="-171450">
              <a:buFont typeface="Arial" panose="020B0604020202020204" pitchFamily="34" charset="0"/>
              <a:buChar char="•"/>
            </a:pPr>
            <a:endParaRPr lang="en-US" sz="1200" b="1" i="1" dirty="0"/>
          </a:p>
        </p:txBody>
      </p:sp>
      <p:sp>
        <p:nvSpPr>
          <p:cNvPr id="56" name="Rectangle 55">
            <a:extLst>
              <a:ext uri="{FF2B5EF4-FFF2-40B4-BE49-F238E27FC236}">
                <a16:creationId xmlns:a16="http://schemas.microsoft.com/office/drawing/2014/main" id="{30CE3294-D21A-F144-BD3C-EECF96E717AF}"/>
              </a:ext>
            </a:extLst>
          </p:cNvPr>
          <p:cNvSpPr/>
          <p:nvPr/>
        </p:nvSpPr>
        <p:spPr>
          <a:xfrm>
            <a:off x="2355000" y="8914766"/>
            <a:ext cx="8556172" cy="1143730"/>
          </a:xfrm>
          <a:prstGeom prst="rect">
            <a:avLst/>
          </a:prstGeom>
          <a:noFill/>
          <a:ln>
            <a:solidFill>
              <a:schemeClr val="tx1">
                <a:lumMod val="65000"/>
                <a:lumOff val="3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Graphic 56" descr="Pencil with solid fill">
            <a:extLst>
              <a:ext uri="{FF2B5EF4-FFF2-40B4-BE49-F238E27FC236}">
                <a16:creationId xmlns:a16="http://schemas.microsoft.com/office/drawing/2014/main" id="{9D26F5E8-4BD2-7A48-BC20-00839F94E57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53702" y="8993098"/>
            <a:ext cx="443262" cy="443262"/>
          </a:xfrm>
          <a:prstGeom prst="rect">
            <a:avLst/>
          </a:prstGeom>
        </p:spPr>
      </p:pic>
      <p:pic>
        <p:nvPicPr>
          <p:cNvPr id="60" name="Graphic 59" descr="Lightbulb with solid fill">
            <a:extLst>
              <a:ext uri="{FF2B5EF4-FFF2-40B4-BE49-F238E27FC236}">
                <a16:creationId xmlns:a16="http://schemas.microsoft.com/office/drawing/2014/main" id="{D027BEAD-9691-8649-9269-D1A507B9C02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02904" y="5809419"/>
            <a:ext cx="519872" cy="519872"/>
          </a:xfrm>
          <a:prstGeom prst="rect">
            <a:avLst/>
          </a:prstGeom>
        </p:spPr>
      </p:pic>
      <p:sp>
        <p:nvSpPr>
          <p:cNvPr id="29" name="TextBox 28">
            <a:extLst>
              <a:ext uri="{FF2B5EF4-FFF2-40B4-BE49-F238E27FC236}">
                <a16:creationId xmlns:a16="http://schemas.microsoft.com/office/drawing/2014/main" id="{6D5EFCBD-8425-D04E-9CC6-38178F434C36}"/>
              </a:ext>
            </a:extLst>
          </p:cNvPr>
          <p:cNvSpPr txBox="1"/>
          <p:nvPr/>
        </p:nvSpPr>
        <p:spPr>
          <a:xfrm>
            <a:off x="5162141" y="3727099"/>
            <a:ext cx="4545954" cy="561856"/>
          </a:xfrm>
          <a:prstGeom prst="wedgeRoundRectCallout">
            <a:avLst>
              <a:gd name="adj1" fmla="val -58218"/>
              <a:gd name="adj2" fmla="val -366"/>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900" dirty="0"/>
              <a:t>For example, in the pollution activity, Figure C.13, the project mentions “human activities.” I remembered reading about human activities that cause pollution. This is an opportunity to include these curriculum-based “human activities” into the conversation during the project.</a:t>
            </a:r>
          </a:p>
        </p:txBody>
      </p:sp>
      <p:sp>
        <p:nvSpPr>
          <p:cNvPr id="30" name="TextBox 29">
            <a:extLst>
              <a:ext uri="{FF2B5EF4-FFF2-40B4-BE49-F238E27FC236}">
                <a16:creationId xmlns:a16="http://schemas.microsoft.com/office/drawing/2014/main" id="{8E2F9FE0-9ACE-324E-8607-48D49DBDCF15}"/>
              </a:ext>
            </a:extLst>
          </p:cNvPr>
          <p:cNvSpPr txBox="1"/>
          <p:nvPr/>
        </p:nvSpPr>
        <p:spPr>
          <a:xfrm>
            <a:off x="5162142" y="4368180"/>
            <a:ext cx="4545953" cy="1174790"/>
          </a:xfrm>
          <a:prstGeom prst="wedgeRoundRectCallout">
            <a:avLst>
              <a:gd name="adj1" fmla="val -56870"/>
              <a:gd name="adj2" fmla="val -45837"/>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900" dirty="0"/>
              <a:t>I also found another opportunity in Civic Studies curriculum (</a:t>
            </a:r>
            <a:r>
              <a:rPr lang="en-US" sz="900" i="1" dirty="0"/>
              <a:t>Official Public Services Institutions </a:t>
            </a:r>
            <a:r>
              <a:rPr lang="en-US" sz="900" dirty="0"/>
              <a:t>chapter). This chapter showcases how government provides clean water to our homes. I will make a note to add this to our conversation when we discuss how to get clean water, as shown in Figure C.14.  I can also create an activity that will further engage the students. For example, I can ask them to count how many faucets do they have at their home. Then, they can draw some pictures of where do they think the faucet water comes from? (I can also ask them to observe how clean the faucet water is).</a:t>
            </a:r>
          </a:p>
        </p:txBody>
      </p:sp>
      <p:sp>
        <p:nvSpPr>
          <p:cNvPr id="34" name="TextBox 33">
            <a:extLst>
              <a:ext uri="{FF2B5EF4-FFF2-40B4-BE49-F238E27FC236}">
                <a16:creationId xmlns:a16="http://schemas.microsoft.com/office/drawing/2014/main" id="{B8C72EDE-4A31-1044-9DCD-41450031E568}"/>
              </a:ext>
            </a:extLst>
          </p:cNvPr>
          <p:cNvSpPr txBox="1"/>
          <p:nvPr/>
        </p:nvSpPr>
        <p:spPr>
          <a:xfrm>
            <a:off x="5162142" y="5622195"/>
            <a:ext cx="4545953" cy="715089"/>
          </a:xfrm>
          <a:prstGeom prst="wedgeRoundRectCallout">
            <a:avLst>
              <a:gd name="adj1" fmla="val -57457"/>
              <a:gd name="adj2" fmla="val -54212"/>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900" dirty="0"/>
              <a:t>I must admit that I was not able to inject extra skills from curriculum into the project when I first started. It took some time to get used to the process. However, I was able to use the curriculum mapping exercise to help me figure out how to adjust and map project’s difficulty to the curriculum. </a:t>
            </a:r>
          </a:p>
        </p:txBody>
      </p:sp>
      <p:sp>
        <p:nvSpPr>
          <p:cNvPr id="36" name="TextBox 35">
            <a:extLst>
              <a:ext uri="{FF2B5EF4-FFF2-40B4-BE49-F238E27FC236}">
                <a16:creationId xmlns:a16="http://schemas.microsoft.com/office/drawing/2014/main" id="{A7BC6256-52C4-8343-B217-50E4C13B90A3}"/>
              </a:ext>
            </a:extLst>
          </p:cNvPr>
          <p:cNvSpPr txBox="1"/>
          <p:nvPr/>
        </p:nvSpPr>
        <p:spPr>
          <a:xfrm>
            <a:off x="5209980" y="2932785"/>
            <a:ext cx="4498115" cy="715089"/>
          </a:xfrm>
          <a:prstGeom prst="wedgeRoundRectCallout">
            <a:avLst>
              <a:gd name="adj1" fmla="val -58539"/>
              <a:gd name="adj2" fmla="val 39416"/>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900" dirty="0"/>
              <a:t>I will read more about identified topics in the curriculum to investigate what extra information, skills and/or concepts are covered by the curriculum but not included in my project. Then I need to decide if I want to add any of the extra skills into my project to reinforce my students’ current knowledge or introduce it as a new topic.</a:t>
            </a:r>
          </a:p>
        </p:txBody>
      </p:sp>
      <p:pic>
        <p:nvPicPr>
          <p:cNvPr id="43" name="Picture 42">
            <a:extLst>
              <a:ext uri="{FF2B5EF4-FFF2-40B4-BE49-F238E27FC236}">
                <a16:creationId xmlns:a16="http://schemas.microsoft.com/office/drawing/2014/main" id="{C9F33C3B-6B1B-D141-9924-428E2B614B64}"/>
              </a:ext>
            </a:extLst>
          </p:cNvPr>
          <p:cNvPicPr>
            <a:picLocks noChangeAspect="1"/>
          </p:cNvPicPr>
          <p:nvPr/>
        </p:nvPicPr>
        <p:blipFill rotWithShape="1">
          <a:blip r:embed="rId9"/>
          <a:srcRect l="47994" t="36708" r="15690" b="44586"/>
          <a:stretch/>
        </p:blipFill>
        <p:spPr>
          <a:xfrm>
            <a:off x="3421921" y="7197749"/>
            <a:ext cx="3081635" cy="892872"/>
          </a:xfrm>
          <a:prstGeom prst="rect">
            <a:avLst/>
          </a:prstGeom>
        </p:spPr>
      </p:pic>
      <p:sp>
        <p:nvSpPr>
          <p:cNvPr id="46" name="Rectangle 45">
            <a:extLst>
              <a:ext uri="{FF2B5EF4-FFF2-40B4-BE49-F238E27FC236}">
                <a16:creationId xmlns:a16="http://schemas.microsoft.com/office/drawing/2014/main" id="{08DE3082-FD96-DA44-A380-25C430E79D55}"/>
              </a:ext>
            </a:extLst>
          </p:cNvPr>
          <p:cNvSpPr/>
          <p:nvPr/>
        </p:nvSpPr>
        <p:spPr>
          <a:xfrm>
            <a:off x="3262417" y="7039724"/>
            <a:ext cx="3305295" cy="1296880"/>
          </a:xfrm>
          <a:prstGeom prst="rect">
            <a:avLst/>
          </a:prstGeom>
          <a:noFill/>
          <a:ln w="28575">
            <a:solidFill>
              <a:srgbClr val="D92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7" name="TextBox 46">
            <a:extLst>
              <a:ext uri="{FF2B5EF4-FFF2-40B4-BE49-F238E27FC236}">
                <a16:creationId xmlns:a16="http://schemas.microsoft.com/office/drawing/2014/main" id="{1365EE04-B30E-5946-A249-232AA246D946}"/>
              </a:ext>
            </a:extLst>
          </p:cNvPr>
          <p:cNvSpPr txBox="1"/>
          <p:nvPr/>
        </p:nvSpPr>
        <p:spPr>
          <a:xfrm>
            <a:off x="2961643" y="8353695"/>
            <a:ext cx="3811604" cy="246221"/>
          </a:xfrm>
          <a:prstGeom prst="rect">
            <a:avLst/>
          </a:prstGeom>
          <a:noFill/>
        </p:spPr>
        <p:txBody>
          <a:bodyPr wrap="square" rtlCol="0">
            <a:spAutoFit/>
          </a:bodyPr>
          <a:lstStyle/>
          <a:p>
            <a:pPr algn="ctr"/>
            <a:r>
              <a:rPr lang="en-US" sz="1000" b="1" dirty="0"/>
              <a:t>Figure C.13: </a:t>
            </a:r>
            <a:r>
              <a:rPr lang="en-US" sz="1000" dirty="0"/>
              <a:t>Injecting Curriculum Skills - Activity Example A</a:t>
            </a:r>
          </a:p>
        </p:txBody>
      </p:sp>
      <p:pic>
        <p:nvPicPr>
          <p:cNvPr id="48" name="Picture 47">
            <a:extLst>
              <a:ext uri="{FF2B5EF4-FFF2-40B4-BE49-F238E27FC236}">
                <a16:creationId xmlns:a16="http://schemas.microsoft.com/office/drawing/2014/main" id="{DEF40598-DB10-6142-9921-0DAB191D3C1A}"/>
              </a:ext>
            </a:extLst>
          </p:cNvPr>
          <p:cNvPicPr>
            <a:picLocks noChangeAspect="1"/>
          </p:cNvPicPr>
          <p:nvPr/>
        </p:nvPicPr>
        <p:blipFill rotWithShape="1">
          <a:blip r:embed="rId10"/>
          <a:srcRect l="47868" t="25255" r="15330" b="45104"/>
          <a:stretch/>
        </p:blipFill>
        <p:spPr>
          <a:xfrm>
            <a:off x="7022798" y="7047284"/>
            <a:ext cx="2911190" cy="1318886"/>
          </a:xfrm>
          <a:prstGeom prst="rect">
            <a:avLst/>
          </a:prstGeom>
        </p:spPr>
      </p:pic>
      <p:sp>
        <p:nvSpPr>
          <p:cNvPr id="61" name="Rectangle 60">
            <a:extLst>
              <a:ext uri="{FF2B5EF4-FFF2-40B4-BE49-F238E27FC236}">
                <a16:creationId xmlns:a16="http://schemas.microsoft.com/office/drawing/2014/main" id="{D0721787-A86E-0E49-B19E-95A923F01BC9}"/>
              </a:ext>
            </a:extLst>
          </p:cNvPr>
          <p:cNvSpPr/>
          <p:nvPr/>
        </p:nvSpPr>
        <p:spPr>
          <a:xfrm>
            <a:off x="6857769" y="7026501"/>
            <a:ext cx="3244178" cy="1323440"/>
          </a:xfrm>
          <a:prstGeom prst="rect">
            <a:avLst/>
          </a:prstGeom>
          <a:noFill/>
          <a:ln w="28575">
            <a:solidFill>
              <a:srgbClr val="D92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2" name="TextBox 61">
            <a:extLst>
              <a:ext uri="{FF2B5EF4-FFF2-40B4-BE49-F238E27FC236}">
                <a16:creationId xmlns:a16="http://schemas.microsoft.com/office/drawing/2014/main" id="{367D2B78-B6E1-BB41-8DC3-2AE33BDAB426}"/>
              </a:ext>
            </a:extLst>
          </p:cNvPr>
          <p:cNvSpPr txBox="1"/>
          <p:nvPr/>
        </p:nvSpPr>
        <p:spPr>
          <a:xfrm>
            <a:off x="6572591" y="8348917"/>
            <a:ext cx="3811604" cy="246221"/>
          </a:xfrm>
          <a:prstGeom prst="rect">
            <a:avLst/>
          </a:prstGeom>
          <a:noFill/>
        </p:spPr>
        <p:txBody>
          <a:bodyPr wrap="square" rtlCol="0">
            <a:spAutoFit/>
          </a:bodyPr>
          <a:lstStyle/>
          <a:p>
            <a:pPr algn="ctr"/>
            <a:r>
              <a:rPr lang="en-US" sz="1000" b="1" dirty="0"/>
              <a:t>Figure C.14: </a:t>
            </a:r>
            <a:r>
              <a:rPr lang="en-US" sz="1000" dirty="0"/>
              <a:t>Injecting Curriculum Skills – Activity Example B</a:t>
            </a:r>
          </a:p>
        </p:txBody>
      </p:sp>
      <p:sp>
        <p:nvSpPr>
          <p:cNvPr id="35" name="Slide Number Placeholder 1">
            <a:extLst>
              <a:ext uri="{FF2B5EF4-FFF2-40B4-BE49-F238E27FC236}">
                <a16:creationId xmlns:a16="http://schemas.microsoft.com/office/drawing/2014/main" id="{A1A990CD-BEA3-4987-AB3E-F51B5520F05D}"/>
              </a:ext>
            </a:extLst>
          </p:cNvPr>
          <p:cNvSpPr txBox="1">
            <a:spLocks/>
          </p:cNvSpPr>
          <p:nvPr/>
        </p:nvSpPr>
        <p:spPr>
          <a:xfrm>
            <a:off x="11833049" y="9953115"/>
            <a:ext cx="1850341" cy="559858"/>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68A684-2416-462E-A295-DA63975C2470}" type="slidenum">
              <a:rPr lang="en-US" smtClean="0"/>
              <a:pPr/>
              <a:t>68</a:t>
            </a:fld>
            <a:endParaRPr lang="en-US" dirty="0"/>
          </a:p>
        </p:txBody>
      </p:sp>
    </p:spTree>
    <p:extLst>
      <p:ext uri="{BB962C8B-B14F-4D97-AF65-F5344CB8AC3E}">
        <p14:creationId xmlns:p14="http://schemas.microsoft.com/office/powerpoint/2010/main" val="14321251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502F91-8BA7-4E66-94DB-0BAE770A6586}"/>
              </a:ext>
            </a:extLst>
          </p:cNvPr>
          <p:cNvSpPr/>
          <p:nvPr/>
        </p:nvSpPr>
        <p:spPr>
          <a:xfrm>
            <a:off x="0" y="0"/>
            <a:ext cx="6858000"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b="1" dirty="0">
              <a:solidFill>
                <a:schemeClr val="bg1"/>
              </a:solidFill>
            </a:endParaRPr>
          </a:p>
        </p:txBody>
      </p:sp>
      <p:sp>
        <p:nvSpPr>
          <p:cNvPr id="11" name="Title 1">
            <a:extLst>
              <a:ext uri="{FF2B5EF4-FFF2-40B4-BE49-F238E27FC236}">
                <a16:creationId xmlns:a16="http://schemas.microsoft.com/office/drawing/2014/main" id="{44694D43-9E2D-469A-BAF8-E656DD270631}"/>
              </a:ext>
            </a:extLst>
          </p:cNvPr>
          <p:cNvSpPr txBox="1">
            <a:spLocks/>
          </p:cNvSpPr>
          <p:nvPr/>
        </p:nvSpPr>
        <p:spPr>
          <a:xfrm>
            <a:off x="204505" y="1540443"/>
            <a:ext cx="6448989" cy="28773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a:solidFill>
                  <a:schemeClr val="bg1"/>
                </a:solidFill>
              </a:rPr>
              <a:t>Appendix D </a:t>
            </a:r>
            <a:br>
              <a:rPr lang="en-US" dirty="0">
                <a:solidFill>
                  <a:schemeClr val="bg1"/>
                </a:solidFill>
              </a:rPr>
            </a:br>
            <a:r>
              <a:rPr lang="en-US" dirty="0">
                <a:solidFill>
                  <a:schemeClr val="bg1"/>
                </a:solidFill>
              </a:rPr>
              <a:t>Tips for NGOs/Schools</a:t>
            </a:r>
          </a:p>
        </p:txBody>
      </p:sp>
      <p:sp>
        <p:nvSpPr>
          <p:cNvPr id="6" name="Oval 5">
            <a:extLst>
              <a:ext uri="{FF2B5EF4-FFF2-40B4-BE49-F238E27FC236}">
                <a16:creationId xmlns:a16="http://schemas.microsoft.com/office/drawing/2014/main" id="{32E0B028-56DE-8840-AEAF-E928D3A179E1}"/>
              </a:ext>
            </a:extLst>
          </p:cNvPr>
          <p:cNvSpPr/>
          <p:nvPr/>
        </p:nvSpPr>
        <p:spPr>
          <a:xfrm>
            <a:off x="10176846" y="2577088"/>
            <a:ext cx="823664" cy="804054"/>
          </a:xfrm>
          <a:prstGeom prst="ellipse">
            <a:avLst/>
          </a:prstGeom>
          <a:solidFill>
            <a:srgbClr val="E5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BA5E6246-2EA8-6C4C-BFC3-50872A25B543}"/>
              </a:ext>
            </a:extLst>
          </p:cNvPr>
          <p:cNvSpPr/>
          <p:nvPr/>
        </p:nvSpPr>
        <p:spPr>
          <a:xfrm>
            <a:off x="11410240" y="1953578"/>
            <a:ext cx="638717" cy="623510"/>
          </a:xfrm>
          <a:prstGeom prst="ellipse">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009CFFC8-EA2C-0B4D-B627-3FB05463E36A}"/>
              </a:ext>
            </a:extLst>
          </p:cNvPr>
          <p:cNvSpPr/>
          <p:nvPr/>
        </p:nvSpPr>
        <p:spPr>
          <a:xfrm>
            <a:off x="11467686" y="3181502"/>
            <a:ext cx="377950" cy="368952"/>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BE87E1B-F272-FA4C-BFA8-CAD1F490039F}"/>
              </a:ext>
            </a:extLst>
          </p:cNvPr>
          <p:cNvSpPr/>
          <p:nvPr/>
        </p:nvSpPr>
        <p:spPr>
          <a:xfrm>
            <a:off x="10329245" y="641889"/>
            <a:ext cx="1121203" cy="1094509"/>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97D0E30-8F5E-1545-9E98-CB5A6960B3CB}"/>
              </a:ext>
            </a:extLst>
          </p:cNvPr>
          <p:cNvSpPr txBox="1"/>
          <p:nvPr/>
        </p:nvSpPr>
        <p:spPr>
          <a:xfrm>
            <a:off x="7376370" y="6965147"/>
            <a:ext cx="5208264" cy="2308324"/>
          </a:xfrm>
          <a:prstGeom prst="rect">
            <a:avLst/>
          </a:prstGeom>
          <a:noFill/>
        </p:spPr>
        <p:txBody>
          <a:bodyPr wrap="square" rtlCol="0">
            <a:spAutoFit/>
          </a:bodyPr>
          <a:lstStyle/>
          <a:p>
            <a:r>
              <a:rPr lang="en-US" sz="3600" b="1" dirty="0">
                <a:solidFill>
                  <a:schemeClr val="accent2">
                    <a:lumMod val="60000"/>
                    <a:lumOff val="40000"/>
                  </a:schemeClr>
                </a:solidFill>
              </a:rPr>
              <a:t>Appendix Content</a:t>
            </a:r>
          </a:p>
          <a:p>
            <a:pPr marL="285750" indent="-285750">
              <a:buFont typeface="Arial" panose="020B0604020202020204" pitchFamily="34" charset="0"/>
              <a:buChar char="•"/>
            </a:pPr>
            <a:endParaRPr lang="en-US" sz="1200" dirty="0"/>
          </a:p>
          <a:p>
            <a:r>
              <a:rPr lang="en-US" sz="1200" dirty="0"/>
              <a:t>D.1. Training the volunteers</a:t>
            </a:r>
          </a:p>
          <a:p>
            <a:endParaRPr lang="en-US" sz="1200" dirty="0"/>
          </a:p>
          <a:p>
            <a:r>
              <a:rPr lang="en-US" sz="1200" dirty="0"/>
              <a:t>D.2. Projects’ Evaluation </a:t>
            </a:r>
          </a:p>
          <a:p>
            <a:pPr marL="742950" lvl="1" indent="-285750">
              <a:buFont typeface="Arial" panose="020B0604020202020204" pitchFamily="34" charset="0"/>
              <a:buChar char="•"/>
            </a:pPr>
            <a:endParaRPr lang="en-US" sz="1200" dirty="0"/>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p:txBody>
      </p:sp>
    </p:spTree>
    <p:extLst>
      <p:ext uri="{BB962C8B-B14F-4D97-AF65-F5344CB8AC3E}">
        <p14:creationId xmlns:p14="http://schemas.microsoft.com/office/powerpoint/2010/main" val="3093399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0D72-1A87-B844-B2D6-F11BA66E77B8}"/>
              </a:ext>
            </a:extLst>
          </p:cNvPr>
          <p:cNvSpPr/>
          <p:nvPr/>
        </p:nvSpPr>
        <p:spPr>
          <a:xfrm>
            <a:off x="1" y="0"/>
            <a:ext cx="6877050" cy="105156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467062CD-681B-4116-8B4B-48C3262E46B4}"/>
              </a:ext>
            </a:extLst>
          </p:cNvPr>
          <p:cNvSpPr>
            <a:spLocks noGrp="1"/>
          </p:cNvSpPr>
          <p:nvPr>
            <p:ph type="title"/>
          </p:nvPr>
        </p:nvSpPr>
        <p:spPr>
          <a:xfrm>
            <a:off x="470651" y="2335385"/>
            <a:ext cx="5939223" cy="1447799"/>
          </a:xfrm>
        </p:spPr>
        <p:txBody>
          <a:bodyPr>
            <a:normAutofit fontScale="90000"/>
          </a:bodyPr>
          <a:lstStyle/>
          <a:p>
            <a:pPr algn="ctr"/>
            <a:r>
              <a:rPr lang="en-US" sz="9600" b="1" dirty="0">
                <a:solidFill>
                  <a:prstClr val="white"/>
                </a:solidFill>
                <a:latin typeface="Calibri" panose="020F0502020204030204"/>
              </a:rPr>
              <a:t>Introduction</a:t>
            </a:r>
            <a:endParaRPr lang="en-US" dirty="0">
              <a:solidFill>
                <a:schemeClr val="bg1"/>
              </a:solidFill>
              <a:latin typeface="+mn-lt"/>
            </a:endParaRPr>
          </a:p>
        </p:txBody>
      </p:sp>
      <p:sp>
        <p:nvSpPr>
          <p:cNvPr id="6" name="TextBox 5">
            <a:extLst>
              <a:ext uri="{FF2B5EF4-FFF2-40B4-BE49-F238E27FC236}">
                <a16:creationId xmlns:a16="http://schemas.microsoft.com/office/drawing/2014/main" id="{11871E91-F3AB-4CE0-8220-E5083EDBD08C}"/>
              </a:ext>
            </a:extLst>
          </p:cNvPr>
          <p:cNvSpPr txBox="1"/>
          <p:nvPr/>
        </p:nvSpPr>
        <p:spPr>
          <a:xfrm>
            <a:off x="7806490" y="6219759"/>
            <a:ext cx="5383590" cy="3416320"/>
          </a:xfrm>
          <a:prstGeom prst="rect">
            <a:avLst/>
          </a:prstGeom>
          <a:noFill/>
        </p:spPr>
        <p:txBody>
          <a:bodyPr wrap="none" rtlCol="0">
            <a:spAutoFit/>
          </a:bodyPr>
          <a:lstStyle/>
          <a:p>
            <a:r>
              <a:rPr lang="en-US" sz="3600" b="1" dirty="0">
                <a:solidFill>
                  <a:schemeClr val="accent5">
                    <a:lumMod val="50000"/>
                  </a:schemeClr>
                </a:solidFill>
              </a:rPr>
              <a:t>Content</a:t>
            </a:r>
          </a:p>
          <a:p>
            <a:pPr marL="285750" indent="-285750">
              <a:buFont typeface="Arial" panose="020B0604020202020204" pitchFamily="34" charset="0"/>
              <a:buChar char="•"/>
            </a:pPr>
            <a:endParaRPr lang="en-US" dirty="0"/>
          </a:p>
          <a:p>
            <a:pPr marL="228600" indent="-228600">
              <a:lnSpc>
                <a:spcPct val="150000"/>
              </a:lnSpc>
              <a:buFont typeface="+mj-lt"/>
              <a:buAutoNum type="arabicPeriod"/>
            </a:pPr>
            <a:r>
              <a:rPr lang="en-US" dirty="0"/>
              <a:t>What is Project Based Learning (PBL)?</a:t>
            </a:r>
          </a:p>
          <a:p>
            <a:pPr marL="228600" indent="-228600">
              <a:lnSpc>
                <a:spcPct val="150000"/>
              </a:lnSpc>
              <a:buFont typeface="+mj-lt"/>
              <a:buAutoNum type="arabicPeriod"/>
            </a:pPr>
            <a:r>
              <a:rPr lang="en-US" dirty="0"/>
              <a:t>Why is PBL a Powerful Tool For Teachers &amp; Students?</a:t>
            </a:r>
          </a:p>
          <a:p>
            <a:pPr marL="228600" indent="-228600">
              <a:lnSpc>
                <a:spcPct val="150000"/>
              </a:lnSpc>
              <a:buFont typeface="+mj-lt"/>
              <a:buAutoNum type="arabicPeriod"/>
            </a:pPr>
            <a:r>
              <a:rPr lang="en-US" dirty="0"/>
              <a:t>How to Use IFERB Projects Bank?</a:t>
            </a:r>
          </a:p>
          <a:p>
            <a:pPr marL="228600" indent="-228600">
              <a:lnSpc>
                <a:spcPct val="150000"/>
              </a:lnSpc>
              <a:buFont typeface="+mj-lt"/>
              <a:buAutoNum type="arabicPeriod"/>
            </a:pPr>
            <a:r>
              <a:rPr lang="en-US" dirty="0"/>
              <a:t>IFERB PBL Impact (Success Stories)</a:t>
            </a:r>
          </a:p>
          <a:p>
            <a:pPr marL="285750" indent="-285750">
              <a:lnSpc>
                <a:spcPct val="150000"/>
              </a:lnSpc>
              <a:buFont typeface="+mj-lt"/>
              <a:buAutoNum type="romanUcPeriod"/>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p:txBody>
      </p:sp>
      <p:sp>
        <p:nvSpPr>
          <p:cNvPr id="7" name="TextBox 6">
            <a:extLst>
              <a:ext uri="{FF2B5EF4-FFF2-40B4-BE49-F238E27FC236}">
                <a16:creationId xmlns:a16="http://schemas.microsoft.com/office/drawing/2014/main" id="{904424D3-C4FF-4C82-999A-9B8BD52695BC}"/>
              </a:ext>
            </a:extLst>
          </p:cNvPr>
          <p:cNvSpPr txBox="1"/>
          <p:nvPr/>
        </p:nvSpPr>
        <p:spPr>
          <a:xfrm>
            <a:off x="1408885" y="3989703"/>
            <a:ext cx="4059281" cy="2677656"/>
          </a:xfrm>
          <a:prstGeom prst="rect">
            <a:avLst/>
          </a:prstGeom>
          <a:noFill/>
        </p:spPr>
        <p:txBody>
          <a:bodyPr wrap="square" rtlCol="0">
            <a:spAutoFit/>
          </a:bodyPr>
          <a:lstStyle/>
          <a:p>
            <a:pPr algn="ctr"/>
            <a:r>
              <a:rPr lang="en-US" sz="2800" dirty="0">
                <a:solidFill>
                  <a:schemeClr val="bg1"/>
                </a:solidFill>
              </a:rPr>
              <a:t>Project Based Learning</a:t>
            </a:r>
            <a:br>
              <a:rPr lang="en-US" sz="2800" dirty="0">
                <a:solidFill>
                  <a:schemeClr val="bg1"/>
                </a:solidFill>
              </a:rPr>
            </a:br>
            <a:r>
              <a:rPr lang="en-US" sz="2800" dirty="0">
                <a:solidFill>
                  <a:schemeClr val="bg1"/>
                </a:solidFill>
              </a:rPr>
              <a:t>(PBL) Overview</a:t>
            </a:r>
          </a:p>
          <a:p>
            <a:pPr algn="just"/>
            <a:endParaRPr lang="en-US" sz="1600" b="1" dirty="0"/>
          </a:p>
          <a:p>
            <a:pPr algn="ctr"/>
            <a:r>
              <a:rPr lang="en-US" sz="1600" b="1" dirty="0">
                <a:solidFill>
                  <a:schemeClr val="bg1"/>
                </a:solidFill>
              </a:rPr>
              <a:t>Competencies &amp; Learning Outcomes</a:t>
            </a:r>
          </a:p>
          <a:p>
            <a:pPr algn="ctr"/>
            <a:endParaRPr lang="en-US" sz="1600" b="1" dirty="0">
              <a:solidFill>
                <a:schemeClr val="bg1"/>
              </a:solidFill>
            </a:endParaRPr>
          </a:p>
          <a:p>
            <a:pPr algn="ctr"/>
            <a:r>
              <a:rPr lang="en-US" sz="1600" dirty="0">
                <a:solidFill>
                  <a:schemeClr val="bg1"/>
                </a:solidFill>
              </a:rPr>
              <a:t>You will have a general overview of what Project Based Learning is and how you can use IFERB project bank to continue educating learners even if a crisis emerge</a:t>
            </a:r>
            <a:r>
              <a:rPr lang="en-US" sz="1600" dirty="0">
                <a:solidFill>
                  <a:srgbClr val="F0F0F0"/>
                </a:solidFill>
              </a:rPr>
              <a:t>s.  </a:t>
            </a:r>
          </a:p>
        </p:txBody>
      </p:sp>
      <p:cxnSp>
        <p:nvCxnSpPr>
          <p:cNvPr id="9" name="Straight Connector 8">
            <a:extLst>
              <a:ext uri="{FF2B5EF4-FFF2-40B4-BE49-F238E27FC236}">
                <a16:creationId xmlns:a16="http://schemas.microsoft.com/office/drawing/2014/main" id="{4FC9ADD1-89CD-404E-8EEB-602599AB7713}"/>
              </a:ext>
            </a:extLst>
          </p:cNvPr>
          <p:cNvCxnSpPr>
            <a:cxnSpLocks/>
          </p:cNvCxnSpPr>
          <p:nvPr/>
        </p:nvCxnSpPr>
        <p:spPr>
          <a:xfrm>
            <a:off x="6877050" y="2436734"/>
            <a:ext cx="0" cy="5354717"/>
          </a:xfrm>
          <a:prstGeom prst="line">
            <a:avLst/>
          </a:prstGeom>
          <a:ln>
            <a:solidFill>
              <a:srgbClr val="F7F3E5"/>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CF5521ED-3B7C-FD48-A65B-A1E784FC7737}"/>
              </a:ext>
            </a:extLst>
          </p:cNvPr>
          <p:cNvSpPr/>
          <p:nvPr/>
        </p:nvSpPr>
        <p:spPr>
          <a:xfrm>
            <a:off x="7962272" y="855461"/>
            <a:ext cx="1804844" cy="1761873"/>
          </a:xfrm>
          <a:prstGeom prst="ellipse">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51F31E8E-90DC-9748-8AB3-DC13CDFB7239}"/>
              </a:ext>
            </a:extLst>
          </p:cNvPr>
          <p:cNvSpPr/>
          <p:nvPr/>
        </p:nvSpPr>
        <p:spPr>
          <a:xfrm>
            <a:off x="10176846" y="2577088"/>
            <a:ext cx="823664" cy="804054"/>
          </a:xfrm>
          <a:prstGeom prst="ellipse">
            <a:avLst/>
          </a:prstGeom>
          <a:solidFill>
            <a:srgbClr val="E5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694B2FC-829C-614A-8486-F4231FE78CC2}"/>
              </a:ext>
            </a:extLst>
          </p:cNvPr>
          <p:cNvSpPr/>
          <p:nvPr/>
        </p:nvSpPr>
        <p:spPr>
          <a:xfrm>
            <a:off x="11410240" y="1953578"/>
            <a:ext cx="638717" cy="623510"/>
          </a:xfrm>
          <a:prstGeom prst="ellipse">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639E568-8C7D-F344-839C-22A6C4C60B0C}"/>
              </a:ext>
            </a:extLst>
          </p:cNvPr>
          <p:cNvSpPr/>
          <p:nvPr/>
        </p:nvSpPr>
        <p:spPr>
          <a:xfrm>
            <a:off x="11467686" y="3181502"/>
            <a:ext cx="377950" cy="368952"/>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13E60BF9-6908-4444-A648-86BA6A50DFD0}"/>
              </a:ext>
            </a:extLst>
          </p:cNvPr>
          <p:cNvSpPr/>
          <p:nvPr/>
        </p:nvSpPr>
        <p:spPr>
          <a:xfrm>
            <a:off x="10329245" y="641889"/>
            <a:ext cx="1121203" cy="1094509"/>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6546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0;p54">
            <a:extLst>
              <a:ext uri="{FF2B5EF4-FFF2-40B4-BE49-F238E27FC236}">
                <a16:creationId xmlns:a16="http://schemas.microsoft.com/office/drawing/2014/main" id="{9D46DFD9-69B0-445B-B0FE-781702CFEF24}"/>
              </a:ext>
            </a:extLst>
          </p:cNvPr>
          <p:cNvSpPr txBox="1">
            <a:spLocks/>
          </p:cNvSpPr>
          <p:nvPr/>
        </p:nvSpPr>
        <p:spPr>
          <a:xfrm>
            <a:off x="1999173" y="4641260"/>
            <a:ext cx="5285547"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800" b="1" dirty="0">
                <a:solidFill>
                  <a:schemeClr val="tx1">
                    <a:lumMod val="75000"/>
                    <a:lumOff val="25000"/>
                  </a:schemeClr>
                </a:solidFill>
                <a:latin typeface="+mn-lt"/>
                <a:sym typeface="Lustria"/>
              </a:rPr>
              <a:t>D.2. Projects’ Evaluation</a:t>
            </a:r>
            <a:endParaRPr lang="en-US" sz="1800" b="1" dirty="0">
              <a:solidFill>
                <a:schemeClr val="tx1">
                  <a:lumMod val="75000"/>
                  <a:lumOff val="25000"/>
                </a:schemeClr>
              </a:solidFill>
              <a:latin typeface="+mn-lt"/>
            </a:endParaRPr>
          </a:p>
        </p:txBody>
      </p:sp>
      <p:sp>
        <p:nvSpPr>
          <p:cNvPr id="5" name="Content Placeholder 2">
            <a:extLst>
              <a:ext uri="{FF2B5EF4-FFF2-40B4-BE49-F238E27FC236}">
                <a16:creationId xmlns:a16="http://schemas.microsoft.com/office/drawing/2014/main" id="{55BD6565-3522-42AF-8787-A0BE4674B3BC}"/>
              </a:ext>
            </a:extLst>
          </p:cNvPr>
          <p:cNvSpPr txBox="1">
            <a:spLocks/>
          </p:cNvSpPr>
          <p:nvPr/>
        </p:nvSpPr>
        <p:spPr>
          <a:xfrm>
            <a:off x="2013083" y="4986077"/>
            <a:ext cx="10483717" cy="1368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55600">
              <a:lnSpc>
                <a:spcPct val="150000"/>
              </a:lnSpc>
              <a:spcBef>
                <a:spcPts val="0"/>
              </a:spcBef>
              <a:buSzPct val="100000"/>
              <a:buFont typeface="Wingdings" pitchFamily="2" charset="2"/>
              <a:buChar char="§"/>
            </a:pPr>
            <a:r>
              <a:rPr lang="en-US" sz="1100" dirty="0">
                <a:ea typeface="Calibri"/>
                <a:cs typeface="Calibri"/>
                <a:sym typeface="Calibri"/>
              </a:rPr>
              <a:t>Below are some best practices to assist your NGO/School to evaluate projects:</a:t>
            </a:r>
          </a:p>
          <a:p>
            <a:pPr marL="914400" lvl="1" indent="-355600">
              <a:lnSpc>
                <a:spcPct val="150000"/>
              </a:lnSpc>
              <a:spcBef>
                <a:spcPts val="0"/>
              </a:spcBef>
              <a:buSzPct val="100000"/>
              <a:buFont typeface="Wingdings" pitchFamily="2" charset="2"/>
              <a:buChar char="§"/>
            </a:pPr>
            <a:r>
              <a:rPr lang="en-US" sz="1100" dirty="0">
                <a:ea typeface="Calibri"/>
                <a:cs typeface="Calibri"/>
                <a:sym typeface="Calibri"/>
              </a:rPr>
              <a:t>Conduct focus group discussions at the end of each project to allow for an open discussion on areas of discovery, challenges and how these were overcome etc. </a:t>
            </a:r>
          </a:p>
          <a:p>
            <a:pPr marL="914400" lvl="1" indent="-355600">
              <a:lnSpc>
                <a:spcPct val="150000"/>
              </a:lnSpc>
              <a:spcBef>
                <a:spcPts val="0"/>
              </a:spcBef>
              <a:buSzPct val="100000"/>
              <a:buFont typeface="Wingdings" pitchFamily="2" charset="2"/>
              <a:buChar char="§"/>
            </a:pPr>
            <a:r>
              <a:rPr lang="en-US" sz="1100" dirty="0">
                <a:ea typeface="Calibri"/>
                <a:cs typeface="Calibri"/>
                <a:sym typeface="Calibri"/>
              </a:rPr>
              <a:t>Peer review can also be encouraged on the final presentation of the project outcome. </a:t>
            </a:r>
          </a:p>
          <a:p>
            <a:pPr marL="914400" lvl="1" indent="-355600">
              <a:lnSpc>
                <a:spcPct val="150000"/>
              </a:lnSpc>
              <a:spcBef>
                <a:spcPts val="0"/>
              </a:spcBef>
              <a:buSzPct val="100000"/>
              <a:buFont typeface="Wingdings" pitchFamily="2" charset="2"/>
              <a:buChar char="§"/>
            </a:pPr>
            <a:r>
              <a:rPr lang="en-US" sz="1100" dirty="0">
                <a:ea typeface="Calibri"/>
                <a:cs typeface="Calibri"/>
                <a:sym typeface="Calibri"/>
              </a:rPr>
              <a:t>Keep reviewing and adjusting the projects based on the evaluation at hand.</a:t>
            </a:r>
          </a:p>
          <a:p>
            <a:pPr marL="457200" indent="-355600">
              <a:lnSpc>
                <a:spcPct val="150000"/>
              </a:lnSpc>
              <a:spcBef>
                <a:spcPts val="0"/>
              </a:spcBef>
              <a:buSzPct val="100000"/>
              <a:buFont typeface="Wingdings" pitchFamily="2" charset="2"/>
              <a:buChar char="§"/>
            </a:pPr>
            <a:endParaRPr lang="en-US" sz="1100" dirty="0">
              <a:ea typeface="Calibri"/>
              <a:cs typeface="Calibri"/>
              <a:sym typeface="Calibri"/>
            </a:endParaRPr>
          </a:p>
        </p:txBody>
      </p:sp>
      <p:sp>
        <p:nvSpPr>
          <p:cNvPr id="6" name="Google Shape;120;p54">
            <a:extLst>
              <a:ext uri="{FF2B5EF4-FFF2-40B4-BE49-F238E27FC236}">
                <a16:creationId xmlns:a16="http://schemas.microsoft.com/office/drawing/2014/main" id="{0D6795F0-5B7B-4845-866D-679F6611C269}"/>
              </a:ext>
            </a:extLst>
          </p:cNvPr>
          <p:cNvSpPr txBox="1">
            <a:spLocks/>
          </p:cNvSpPr>
          <p:nvPr/>
        </p:nvSpPr>
        <p:spPr>
          <a:xfrm>
            <a:off x="1999173" y="333932"/>
            <a:ext cx="5285547"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800" b="1" dirty="0">
                <a:solidFill>
                  <a:schemeClr val="tx1">
                    <a:lumMod val="75000"/>
                    <a:lumOff val="25000"/>
                  </a:schemeClr>
                </a:solidFill>
                <a:latin typeface="+mn-lt"/>
                <a:sym typeface="Lustria"/>
              </a:rPr>
              <a:t>D.1. Training the Trainer</a:t>
            </a:r>
            <a:endParaRPr lang="en-US" sz="1800" b="1" dirty="0">
              <a:solidFill>
                <a:schemeClr val="tx1">
                  <a:lumMod val="75000"/>
                  <a:lumOff val="25000"/>
                </a:schemeClr>
              </a:solidFill>
              <a:latin typeface="+mn-lt"/>
            </a:endParaRPr>
          </a:p>
        </p:txBody>
      </p:sp>
      <p:sp>
        <p:nvSpPr>
          <p:cNvPr id="7" name="Content Placeholder 2">
            <a:extLst>
              <a:ext uri="{FF2B5EF4-FFF2-40B4-BE49-F238E27FC236}">
                <a16:creationId xmlns:a16="http://schemas.microsoft.com/office/drawing/2014/main" id="{FFE7445B-C8BE-4DDD-A67B-EAAFC10A87AF}"/>
              </a:ext>
            </a:extLst>
          </p:cNvPr>
          <p:cNvSpPr txBox="1">
            <a:spLocks/>
          </p:cNvSpPr>
          <p:nvPr/>
        </p:nvSpPr>
        <p:spPr>
          <a:xfrm>
            <a:off x="1868890" y="700629"/>
            <a:ext cx="10497627" cy="3850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55600">
              <a:lnSpc>
                <a:spcPct val="100000"/>
              </a:lnSpc>
              <a:buSzPct val="100000"/>
              <a:buFont typeface="Wingdings" pitchFamily="2" charset="2"/>
              <a:buChar char="§"/>
            </a:pPr>
            <a:r>
              <a:rPr lang="en-US" sz="1100" dirty="0">
                <a:ea typeface="Calibri"/>
                <a:cs typeface="Calibri"/>
                <a:sym typeface="Calibri"/>
              </a:rPr>
              <a:t>EAA’s partner NGOs and schools select and contextualize projects to be implemented by their facilitators, teachers and volunteers.</a:t>
            </a:r>
          </a:p>
          <a:p>
            <a:pPr marL="457200" indent="-355600">
              <a:lnSpc>
                <a:spcPct val="100000"/>
              </a:lnSpc>
              <a:buSzPct val="100000"/>
              <a:buFont typeface="Wingdings" pitchFamily="2" charset="2"/>
              <a:buChar char="§"/>
            </a:pPr>
            <a:r>
              <a:rPr lang="en-US" sz="1100" dirty="0">
                <a:ea typeface="Calibri"/>
                <a:cs typeface="Calibri"/>
                <a:sym typeface="Calibri"/>
              </a:rPr>
              <a:t>As an NGO/School, you can choose to train your team on project selection, contextualization, and/or implementation.</a:t>
            </a:r>
          </a:p>
          <a:p>
            <a:pPr marL="457200" indent="-355600">
              <a:lnSpc>
                <a:spcPct val="100000"/>
              </a:lnSpc>
              <a:buSzPct val="100000"/>
              <a:buFont typeface="Wingdings" pitchFamily="2" charset="2"/>
              <a:buChar char="§"/>
            </a:pPr>
            <a:r>
              <a:rPr lang="en-US" sz="1100" dirty="0">
                <a:ea typeface="Calibri"/>
                <a:cs typeface="Calibri"/>
                <a:sym typeface="Calibri"/>
              </a:rPr>
              <a:t>Some NGOs/Schools choose to deliver these trainings on four workshops sessions: Project Selection, Project Contextualization, Project Implementation, and Assessments.</a:t>
            </a:r>
          </a:p>
          <a:p>
            <a:pPr marL="457200" indent="-355600">
              <a:lnSpc>
                <a:spcPct val="100000"/>
              </a:lnSpc>
              <a:buSzPct val="100000"/>
              <a:buFont typeface="Wingdings" pitchFamily="2" charset="2"/>
              <a:buChar char="§"/>
            </a:pPr>
            <a:r>
              <a:rPr lang="en-US" sz="1100" dirty="0">
                <a:ea typeface="Calibri"/>
                <a:cs typeface="Calibri"/>
                <a:sym typeface="Calibri"/>
              </a:rPr>
              <a:t>When training for implementation, follow these best practices:</a:t>
            </a:r>
          </a:p>
          <a:p>
            <a:pPr marL="914400" lvl="1" indent="-355600">
              <a:lnSpc>
                <a:spcPct val="100000"/>
              </a:lnSpc>
              <a:spcBef>
                <a:spcPts val="1000"/>
              </a:spcBef>
              <a:buSzPct val="100000"/>
              <a:buFont typeface="Wingdings" pitchFamily="2" charset="2"/>
              <a:buChar char="§"/>
            </a:pPr>
            <a:r>
              <a:rPr lang="en-US" sz="1100" dirty="0">
                <a:ea typeface="Calibri"/>
                <a:cs typeface="Calibri"/>
                <a:sym typeface="Calibri"/>
              </a:rPr>
              <a:t>Make sure that your trainees know how to read the different sections of Project Documents.</a:t>
            </a:r>
          </a:p>
          <a:p>
            <a:pPr marL="914400" lvl="1" indent="-355600">
              <a:lnSpc>
                <a:spcPct val="100000"/>
              </a:lnSpc>
              <a:spcBef>
                <a:spcPts val="1000"/>
              </a:spcBef>
              <a:buSzPct val="100000"/>
              <a:buFont typeface="Wingdings" pitchFamily="2" charset="2"/>
              <a:buChar char="§"/>
            </a:pPr>
            <a:r>
              <a:rPr lang="en-US" sz="1100" dirty="0">
                <a:ea typeface="Calibri"/>
                <a:cs typeface="Calibri"/>
                <a:sym typeface="Calibri"/>
              </a:rPr>
              <a:t>Empower trainees to learn how to select from your already selected and contextualized projects.</a:t>
            </a:r>
          </a:p>
          <a:p>
            <a:pPr marL="914400" lvl="1" indent="-355600">
              <a:lnSpc>
                <a:spcPct val="100000"/>
              </a:lnSpc>
              <a:spcBef>
                <a:spcPts val="1000"/>
              </a:spcBef>
              <a:buSzPct val="100000"/>
              <a:buFont typeface="Wingdings" pitchFamily="2" charset="2"/>
              <a:buChar char="§"/>
            </a:pPr>
            <a:r>
              <a:rPr lang="en-US" sz="1100" dirty="0">
                <a:ea typeface="Calibri"/>
                <a:cs typeface="Calibri"/>
                <a:sym typeface="Calibri"/>
              </a:rPr>
              <a:t>Sometimes, trainings focus on how to deliver the project in an ideal environment, where students are fully engaged. Therefore, make sure to show them the good, the bad and the ugly about managing remote PBL implementation. The more real-life examples you can bring to the training table, the more they will be prepared for managing their remote sessions with their students.</a:t>
            </a:r>
          </a:p>
          <a:p>
            <a:pPr marL="914400" lvl="1" indent="-355600">
              <a:lnSpc>
                <a:spcPct val="100000"/>
              </a:lnSpc>
              <a:spcBef>
                <a:spcPts val="1000"/>
              </a:spcBef>
              <a:buSzPct val="100000"/>
              <a:buFont typeface="Wingdings" pitchFamily="2" charset="2"/>
              <a:buChar char="§"/>
            </a:pPr>
            <a:r>
              <a:rPr lang="en-US" sz="1100" dirty="0">
                <a:ea typeface="Calibri"/>
                <a:cs typeface="Calibri"/>
                <a:sym typeface="Calibri"/>
              </a:rPr>
              <a:t>Provide training on how to manage students’ difficult behavior and how to use differentiating instructions to maintain PBL essence of develop academic and non-academic skills while maintaining students’ voice.</a:t>
            </a:r>
          </a:p>
          <a:p>
            <a:pPr marL="914400" lvl="1" indent="-355600">
              <a:lnSpc>
                <a:spcPct val="100000"/>
              </a:lnSpc>
              <a:spcBef>
                <a:spcPts val="1000"/>
              </a:spcBef>
              <a:buSzPct val="100000"/>
              <a:buFont typeface="Wingdings" pitchFamily="2" charset="2"/>
              <a:buChar char="§"/>
            </a:pPr>
            <a:r>
              <a:rPr lang="en-US" sz="1100" dirty="0">
                <a:ea typeface="Calibri"/>
                <a:cs typeface="Calibri"/>
                <a:sym typeface="Calibri"/>
              </a:rPr>
              <a:t>After the training is conducted, trainees can add value with their creative solutions to whatever challenges you might face; try to give them space for creativity and ownership.</a:t>
            </a:r>
          </a:p>
          <a:p>
            <a:pPr marL="457200" indent="-355600">
              <a:lnSpc>
                <a:spcPct val="150000"/>
              </a:lnSpc>
              <a:buSzPct val="100000"/>
              <a:buFont typeface="Wingdings" pitchFamily="2" charset="2"/>
              <a:buChar char="§"/>
            </a:pPr>
            <a:endParaRPr lang="en-US" sz="1100" dirty="0">
              <a:ea typeface="Calibri"/>
              <a:cs typeface="Calibri"/>
              <a:sym typeface="Calibri"/>
            </a:endParaRPr>
          </a:p>
        </p:txBody>
      </p:sp>
      <p:sp>
        <p:nvSpPr>
          <p:cNvPr id="10" name="Rectangle 9">
            <a:extLst>
              <a:ext uri="{FF2B5EF4-FFF2-40B4-BE49-F238E27FC236}">
                <a16:creationId xmlns:a16="http://schemas.microsoft.com/office/drawing/2014/main" id="{CEC598A9-EFF6-9F46-A05E-58DE1DE59FAF}"/>
              </a:ext>
            </a:extLst>
          </p:cNvPr>
          <p:cNvSpPr/>
          <p:nvPr/>
        </p:nvSpPr>
        <p:spPr>
          <a:xfrm>
            <a:off x="0"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D – Tips for NGOs/Schools</a:t>
            </a:r>
          </a:p>
        </p:txBody>
      </p:sp>
      <p:pic>
        <p:nvPicPr>
          <p:cNvPr id="8" name="Picture 2" descr="EDUCATION RESOURCES FOR HOME SCHOOLING">
            <a:extLst>
              <a:ext uri="{FF2B5EF4-FFF2-40B4-BE49-F238E27FC236}">
                <a16:creationId xmlns:a16="http://schemas.microsoft.com/office/drawing/2014/main" id="{DCD000FF-9CF4-4B4A-A346-26FCA6F3A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9191" y="6557519"/>
            <a:ext cx="11848714" cy="2762655"/>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ADA508B-E05A-BA4B-9D10-E2416469B716}"/>
              </a:ext>
            </a:extLst>
          </p:cNvPr>
          <p:cNvSpPr txBox="1"/>
          <p:nvPr/>
        </p:nvSpPr>
        <p:spPr>
          <a:xfrm>
            <a:off x="12329698" y="9499937"/>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D</a:t>
            </a:r>
          </a:p>
        </p:txBody>
      </p:sp>
      <p:sp>
        <p:nvSpPr>
          <p:cNvPr id="9" name="Slide Number Placeholder 1">
            <a:extLst>
              <a:ext uri="{FF2B5EF4-FFF2-40B4-BE49-F238E27FC236}">
                <a16:creationId xmlns:a16="http://schemas.microsoft.com/office/drawing/2014/main" id="{A38B85D2-E70F-4AFE-93B3-F7EEF62CB219}"/>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70</a:t>
            </a:fld>
            <a:endParaRPr lang="en-US" dirty="0"/>
          </a:p>
        </p:txBody>
      </p:sp>
    </p:spTree>
    <p:extLst>
      <p:ext uri="{BB962C8B-B14F-4D97-AF65-F5344CB8AC3E}">
        <p14:creationId xmlns:p14="http://schemas.microsoft.com/office/powerpoint/2010/main" val="5154358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502F91-8BA7-4E66-94DB-0BAE770A6586}"/>
              </a:ext>
            </a:extLst>
          </p:cNvPr>
          <p:cNvSpPr/>
          <p:nvPr/>
        </p:nvSpPr>
        <p:spPr>
          <a:xfrm>
            <a:off x="0" y="0"/>
            <a:ext cx="6858000"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b="1" dirty="0">
              <a:solidFill>
                <a:schemeClr val="bg1"/>
              </a:solidFill>
            </a:endParaRPr>
          </a:p>
        </p:txBody>
      </p:sp>
      <p:sp>
        <p:nvSpPr>
          <p:cNvPr id="11" name="Title 1">
            <a:extLst>
              <a:ext uri="{FF2B5EF4-FFF2-40B4-BE49-F238E27FC236}">
                <a16:creationId xmlns:a16="http://schemas.microsoft.com/office/drawing/2014/main" id="{44694D43-9E2D-469A-BAF8-E656DD270631}"/>
              </a:ext>
            </a:extLst>
          </p:cNvPr>
          <p:cNvSpPr txBox="1">
            <a:spLocks/>
          </p:cNvSpPr>
          <p:nvPr/>
        </p:nvSpPr>
        <p:spPr>
          <a:xfrm>
            <a:off x="204505" y="1540443"/>
            <a:ext cx="6448989" cy="28773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a:solidFill>
                  <a:schemeClr val="bg1"/>
                </a:solidFill>
              </a:rPr>
              <a:t>Appendix E </a:t>
            </a:r>
            <a:br>
              <a:rPr lang="en-US" dirty="0">
                <a:solidFill>
                  <a:schemeClr val="bg1"/>
                </a:solidFill>
              </a:rPr>
            </a:br>
            <a:r>
              <a:rPr lang="en-US" dirty="0">
                <a:solidFill>
                  <a:schemeClr val="bg1"/>
                </a:solidFill>
              </a:rPr>
              <a:t>Sources Used in Toolkit</a:t>
            </a:r>
          </a:p>
        </p:txBody>
      </p:sp>
      <p:sp>
        <p:nvSpPr>
          <p:cNvPr id="6" name="Oval 5">
            <a:extLst>
              <a:ext uri="{FF2B5EF4-FFF2-40B4-BE49-F238E27FC236}">
                <a16:creationId xmlns:a16="http://schemas.microsoft.com/office/drawing/2014/main" id="{32E0B028-56DE-8840-AEAF-E928D3A179E1}"/>
              </a:ext>
            </a:extLst>
          </p:cNvPr>
          <p:cNvSpPr/>
          <p:nvPr/>
        </p:nvSpPr>
        <p:spPr>
          <a:xfrm>
            <a:off x="10176846" y="2577088"/>
            <a:ext cx="823664" cy="804054"/>
          </a:xfrm>
          <a:prstGeom prst="ellipse">
            <a:avLst/>
          </a:prstGeom>
          <a:solidFill>
            <a:srgbClr val="E5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BA5E6246-2EA8-6C4C-BFC3-50872A25B543}"/>
              </a:ext>
            </a:extLst>
          </p:cNvPr>
          <p:cNvSpPr/>
          <p:nvPr/>
        </p:nvSpPr>
        <p:spPr>
          <a:xfrm>
            <a:off x="11410240" y="1953578"/>
            <a:ext cx="638717" cy="623510"/>
          </a:xfrm>
          <a:prstGeom prst="ellipse">
            <a:avLst/>
          </a:prstGeom>
          <a:solidFill>
            <a:srgbClr val="ED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009CFFC8-EA2C-0B4D-B627-3FB05463E36A}"/>
              </a:ext>
            </a:extLst>
          </p:cNvPr>
          <p:cNvSpPr/>
          <p:nvPr/>
        </p:nvSpPr>
        <p:spPr>
          <a:xfrm>
            <a:off x="11467686" y="3181502"/>
            <a:ext cx="377950" cy="368952"/>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BE87E1B-F272-FA4C-BFA8-CAD1F490039F}"/>
              </a:ext>
            </a:extLst>
          </p:cNvPr>
          <p:cNvSpPr/>
          <p:nvPr/>
        </p:nvSpPr>
        <p:spPr>
          <a:xfrm>
            <a:off x="10329245" y="641889"/>
            <a:ext cx="1121203" cy="1094509"/>
          </a:xfrm>
          <a:prstGeom prst="ellipse">
            <a:avLst/>
          </a:prstGeom>
          <a:solidFill>
            <a:srgbClr val="F6A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59FFF29-6206-D340-B984-FE10CD4C0693}"/>
              </a:ext>
            </a:extLst>
          </p:cNvPr>
          <p:cNvSpPr txBox="1"/>
          <p:nvPr/>
        </p:nvSpPr>
        <p:spPr>
          <a:xfrm>
            <a:off x="7412293" y="7762877"/>
            <a:ext cx="5208264" cy="1938992"/>
          </a:xfrm>
          <a:prstGeom prst="rect">
            <a:avLst/>
          </a:prstGeom>
          <a:noFill/>
        </p:spPr>
        <p:txBody>
          <a:bodyPr wrap="square" rtlCol="0">
            <a:spAutoFit/>
          </a:bodyPr>
          <a:lstStyle/>
          <a:p>
            <a:r>
              <a:rPr lang="en-US" sz="3600" b="1" dirty="0">
                <a:solidFill>
                  <a:schemeClr val="accent2">
                    <a:lumMod val="60000"/>
                    <a:lumOff val="40000"/>
                  </a:schemeClr>
                </a:solidFill>
              </a:rPr>
              <a:t>Appendix Content</a:t>
            </a:r>
          </a:p>
          <a:p>
            <a:pPr marL="285750" indent="-285750">
              <a:buFont typeface="Arial" panose="020B0604020202020204" pitchFamily="34" charset="0"/>
              <a:buChar char="•"/>
            </a:pPr>
            <a:endParaRPr lang="en-US" sz="1200" dirty="0"/>
          </a:p>
          <a:p>
            <a:r>
              <a:rPr lang="en-US" sz="1200" dirty="0"/>
              <a:t>E.1. Sources</a:t>
            </a:r>
          </a:p>
          <a:p>
            <a:pPr marL="742950" lvl="1" indent="-285750">
              <a:buFont typeface="Arial" panose="020B0604020202020204" pitchFamily="34" charset="0"/>
              <a:buChar char="•"/>
            </a:pPr>
            <a:endParaRPr lang="en-US" sz="1200" dirty="0"/>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p:txBody>
      </p:sp>
    </p:spTree>
    <p:extLst>
      <p:ext uri="{BB962C8B-B14F-4D97-AF65-F5344CB8AC3E}">
        <p14:creationId xmlns:p14="http://schemas.microsoft.com/office/powerpoint/2010/main" val="27556850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0;p54">
            <a:extLst>
              <a:ext uri="{FF2B5EF4-FFF2-40B4-BE49-F238E27FC236}">
                <a16:creationId xmlns:a16="http://schemas.microsoft.com/office/drawing/2014/main" id="{C9E2191E-34E5-4B65-97B7-316FE719D846}"/>
              </a:ext>
            </a:extLst>
          </p:cNvPr>
          <p:cNvSpPr txBox="1">
            <a:spLocks/>
          </p:cNvSpPr>
          <p:nvPr/>
        </p:nvSpPr>
        <p:spPr>
          <a:xfrm>
            <a:off x="2144191" y="411480"/>
            <a:ext cx="5285547"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1800" b="1" dirty="0">
                <a:solidFill>
                  <a:schemeClr val="tx1">
                    <a:lumMod val="75000"/>
                    <a:lumOff val="25000"/>
                  </a:schemeClr>
                </a:solidFill>
                <a:latin typeface="Lustria"/>
                <a:sym typeface="Lustria"/>
              </a:rPr>
              <a:t>E.1. Sources: </a:t>
            </a:r>
            <a:endParaRPr lang="en-US" sz="1800" b="1" dirty="0">
              <a:solidFill>
                <a:schemeClr val="tx1">
                  <a:lumMod val="75000"/>
                  <a:lumOff val="25000"/>
                </a:schemeClr>
              </a:solidFill>
            </a:endParaRPr>
          </a:p>
        </p:txBody>
      </p:sp>
      <p:sp>
        <p:nvSpPr>
          <p:cNvPr id="5" name="TextBox 4">
            <a:extLst>
              <a:ext uri="{FF2B5EF4-FFF2-40B4-BE49-F238E27FC236}">
                <a16:creationId xmlns:a16="http://schemas.microsoft.com/office/drawing/2014/main" id="{A0BCC73A-F371-4B6F-AA7C-F132233C6976}"/>
              </a:ext>
            </a:extLst>
          </p:cNvPr>
          <p:cNvSpPr txBox="1"/>
          <p:nvPr/>
        </p:nvSpPr>
        <p:spPr>
          <a:xfrm>
            <a:off x="2144191" y="842506"/>
            <a:ext cx="11688593" cy="3293209"/>
          </a:xfrm>
          <a:prstGeom prst="rect">
            <a:avLst/>
          </a:prstGeom>
          <a:noFill/>
        </p:spPr>
        <p:txBody>
          <a:bodyPr wrap="square" rtlCol="0">
            <a:spAutoFit/>
          </a:bodyPr>
          <a:lstStyle/>
          <a:p>
            <a:pPr marL="228600" indent="-228600">
              <a:lnSpc>
                <a:spcPct val="200000"/>
              </a:lnSpc>
              <a:buClr>
                <a:srgbClr val="C55A11"/>
              </a:buClr>
              <a:buFont typeface="+mj-lt"/>
              <a:buAutoNum type="arabicPeriod"/>
            </a:pPr>
            <a:r>
              <a:rPr lang="en-US" sz="1600" dirty="0"/>
              <a:t>21</a:t>
            </a:r>
            <a:r>
              <a:rPr lang="en-US" sz="1600" baseline="30000" dirty="0"/>
              <a:t>st</a:t>
            </a:r>
            <a:r>
              <a:rPr lang="en-US" sz="1600" dirty="0"/>
              <a:t> Century Skills: </a:t>
            </a:r>
            <a:r>
              <a:rPr lang="en-US" sz="1600" dirty="0">
                <a:hlinkClick r:id="rId2"/>
              </a:rPr>
              <a:t>https://www.aeseducation.com/blog/what-are-21st-century-skills</a:t>
            </a:r>
            <a:r>
              <a:rPr lang="en-US" sz="1600" dirty="0"/>
              <a:t> </a:t>
            </a:r>
          </a:p>
          <a:p>
            <a:pPr marL="228600" indent="-228600">
              <a:lnSpc>
                <a:spcPct val="200000"/>
              </a:lnSpc>
              <a:buClr>
                <a:srgbClr val="C55A11"/>
              </a:buClr>
              <a:buFont typeface="+mj-lt"/>
              <a:buAutoNum type="arabicPeriod"/>
            </a:pPr>
            <a:r>
              <a:rPr lang="en-US" sz="1600" dirty="0"/>
              <a:t>4Cs: </a:t>
            </a:r>
            <a:r>
              <a:rPr lang="en-US" sz="1600" dirty="0">
                <a:hlinkClick r:id="rId3"/>
              </a:rPr>
              <a:t>https://www.aeseducation.com/blog/four-cs-21st-century-skills</a:t>
            </a:r>
            <a:r>
              <a:rPr lang="en-US" sz="1600" dirty="0"/>
              <a:t> </a:t>
            </a:r>
          </a:p>
          <a:p>
            <a:pPr marL="228600" indent="-228600">
              <a:lnSpc>
                <a:spcPct val="200000"/>
              </a:lnSpc>
              <a:buClr>
                <a:srgbClr val="C55A11"/>
              </a:buClr>
              <a:buFont typeface="+mj-lt"/>
              <a:buAutoNum type="arabicPeriod"/>
            </a:pPr>
            <a:r>
              <a:rPr lang="en-US" sz="1600" dirty="0"/>
              <a:t>SEL: </a:t>
            </a:r>
            <a:r>
              <a:rPr lang="en-US" sz="1600" dirty="0">
                <a:hlinkClick r:id="rId4"/>
              </a:rPr>
              <a:t>https://www.cfchildren.org/what-is-social-emotional-learning</a:t>
            </a:r>
            <a:endParaRPr lang="en-US" sz="1600" dirty="0"/>
          </a:p>
          <a:p>
            <a:pPr marL="228600" indent="-228600">
              <a:lnSpc>
                <a:spcPct val="200000"/>
              </a:lnSpc>
              <a:buClr>
                <a:srgbClr val="C55A11"/>
              </a:buClr>
              <a:buFont typeface="+mj-lt"/>
              <a:buAutoNum type="arabicPeriod"/>
            </a:pPr>
            <a:r>
              <a:rPr lang="en-US" sz="1600" dirty="0"/>
              <a:t>Self-Evaluation: </a:t>
            </a:r>
            <a:r>
              <a:rPr lang="en-US" sz="1600" dirty="0">
                <a:hlinkClick r:id="rId5"/>
              </a:rPr>
              <a:t>https://www.tinypulse.com/blog/50-self-evaluation-phrases-for-your-next-performance-review</a:t>
            </a:r>
            <a:endParaRPr lang="en-US" sz="1600" dirty="0"/>
          </a:p>
          <a:p>
            <a:pPr marL="228600" indent="-228600">
              <a:lnSpc>
                <a:spcPct val="200000"/>
              </a:lnSpc>
              <a:buClr>
                <a:srgbClr val="C55A11"/>
              </a:buClr>
              <a:buFont typeface="+mj-lt"/>
              <a:buAutoNum type="arabicPeriod"/>
            </a:pPr>
            <a:r>
              <a:rPr lang="en-US" sz="1600" dirty="0"/>
              <a:t>Leadership icon credits: </a:t>
            </a:r>
            <a:r>
              <a:rPr lang="en-US" sz="1600" dirty="0">
                <a:hlinkClick r:id="rId6"/>
              </a:rPr>
              <a:t>https://www.flaticon.com/free-icon/leadership_489197</a:t>
            </a:r>
            <a:r>
              <a:rPr lang="en-US" sz="1600" dirty="0"/>
              <a:t> </a:t>
            </a:r>
          </a:p>
          <a:p>
            <a:endParaRPr lang="en-US" sz="1600" dirty="0"/>
          </a:p>
          <a:p>
            <a:pPr marL="228600" indent="-228600">
              <a:buFont typeface="+mj-lt"/>
              <a:buAutoNum type="arabicPeriod"/>
            </a:pPr>
            <a:endParaRPr lang="en-US" sz="1600" dirty="0"/>
          </a:p>
          <a:p>
            <a:pPr marL="228600" indent="-228600">
              <a:buFont typeface="+mj-lt"/>
              <a:buAutoNum type="arabicPeriod"/>
            </a:pPr>
            <a:endParaRPr lang="en-US" sz="1600" dirty="0"/>
          </a:p>
        </p:txBody>
      </p:sp>
      <p:sp>
        <p:nvSpPr>
          <p:cNvPr id="7" name="Rectangle 6">
            <a:extLst>
              <a:ext uri="{FF2B5EF4-FFF2-40B4-BE49-F238E27FC236}">
                <a16:creationId xmlns:a16="http://schemas.microsoft.com/office/drawing/2014/main" id="{5F060707-C2A0-604D-A41E-2CB8C1BECAE3}"/>
              </a:ext>
            </a:extLst>
          </p:cNvPr>
          <p:cNvSpPr/>
          <p:nvPr/>
        </p:nvSpPr>
        <p:spPr>
          <a:xfrm>
            <a:off x="0" y="0"/>
            <a:ext cx="1867286" cy="10515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rPr>
              <a:t>Appendix E – Sources Used in Toolkit</a:t>
            </a:r>
          </a:p>
        </p:txBody>
      </p:sp>
      <p:sp>
        <p:nvSpPr>
          <p:cNvPr id="9" name="TextBox 8">
            <a:extLst>
              <a:ext uri="{FF2B5EF4-FFF2-40B4-BE49-F238E27FC236}">
                <a16:creationId xmlns:a16="http://schemas.microsoft.com/office/drawing/2014/main" id="{4E25A98C-F8A3-E04C-A327-D6D8C2BAF4F3}"/>
              </a:ext>
            </a:extLst>
          </p:cNvPr>
          <p:cNvSpPr txBox="1"/>
          <p:nvPr/>
        </p:nvSpPr>
        <p:spPr>
          <a:xfrm>
            <a:off x="12329698" y="9499937"/>
            <a:ext cx="859536" cy="1015663"/>
          </a:xfrm>
          <a:prstGeom prst="rect">
            <a:avLst/>
          </a:prstGeom>
          <a:noFill/>
        </p:spPr>
        <p:txBody>
          <a:bodyPr wrap="square" rtlCol="0">
            <a:spAutoFit/>
          </a:bodyPr>
          <a:lstStyle/>
          <a:p>
            <a:pPr algn="ctr"/>
            <a:r>
              <a:rPr lang="en-US" sz="6000" b="1" dirty="0">
                <a:solidFill>
                  <a:schemeClr val="accent2">
                    <a:lumMod val="60000"/>
                    <a:lumOff val="40000"/>
                  </a:schemeClr>
                </a:solidFill>
              </a:rPr>
              <a:t>E</a:t>
            </a:r>
          </a:p>
        </p:txBody>
      </p:sp>
      <p:sp>
        <p:nvSpPr>
          <p:cNvPr id="6" name="Slide Number Placeholder 1">
            <a:extLst>
              <a:ext uri="{FF2B5EF4-FFF2-40B4-BE49-F238E27FC236}">
                <a16:creationId xmlns:a16="http://schemas.microsoft.com/office/drawing/2014/main" id="{434CCCE5-A268-4380-91B5-398704235E7A}"/>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72</a:t>
            </a:fld>
            <a:endParaRPr lang="en-US" dirty="0"/>
          </a:p>
        </p:txBody>
      </p:sp>
    </p:spTree>
    <p:extLst>
      <p:ext uri="{BB962C8B-B14F-4D97-AF65-F5344CB8AC3E}">
        <p14:creationId xmlns:p14="http://schemas.microsoft.com/office/powerpoint/2010/main" val="2644456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ounded Rectangle 68">
            <a:extLst>
              <a:ext uri="{FF2B5EF4-FFF2-40B4-BE49-F238E27FC236}">
                <a16:creationId xmlns:a16="http://schemas.microsoft.com/office/drawing/2014/main" id="{8D00D4E3-09F7-DF40-B857-D302453198ED}"/>
              </a:ext>
            </a:extLst>
          </p:cNvPr>
          <p:cNvSpPr/>
          <p:nvPr/>
        </p:nvSpPr>
        <p:spPr>
          <a:xfrm>
            <a:off x="8667595" y="671123"/>
            <a:ext cx="2929370" cy="2073615"/>
          </a:xfrm>
          <a:prstGeom prst="round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6A11A"/>
              </a:solidFill>
            </a:endParaRPr>
          </a:p>
        </p:txBody>
      </p:sp>
      <p:sp>
        <p:nvSpPr>
          <p:cNvPr id="182" name="Rectangle 181">
            <a:extLst>
              <a:ext uri="{FF2B5EF4-FFF2-40B4-BE49-F238E27FC236}">
                <a16:creationId xmlns:a16="http://schemas.microsoft.com/office/drawing/2014/main" id="{1B3D3BCB-B814-4642-91CC-56AF63B51170}"/>
              </a:ext>
            </a:extLst>
          </p:cNvPr>
          <p:cNvSpPr/>
          <p:nvPr/>
        </p:nvSpPr>
        <p:spPr>
          <a:xfrm>
            <a:off x="11833050" y="0"/>
            <a:ext cx="1898320" cy="10515600"/>
          </a:xfrm>
          <a:prstGeom prst="rect">
            <a:avLst/>
          </a:prstGeom>
          <a:solidFill>
            <a:srgbClr val="EEE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B0F6A041-8A2D-8449-999B-B6CD2F550F23}"/>
              </a:ext>
            </a:extLst>
          </p:cNvPr>
          <p:cNvSpPr/>
          <p:nvPr/>
        </p:nvSpPr>
        <p:spPr>
          <a:xfrm>
            <a:off x="14767" y="0"/>
            <a:ext cx="1867286" cy="105156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spc="300" dirty="0">
                <a:solidFill>
                  <a:prstClr val="white"/>
                </a:solidFill>
              </a:rPr>
              <a:t>Introduction</a:t>
            </a:r>
            <a:endParaRPr lang="en-US" sz="4000" b="1" spc="300" dirty="0">
              <a:solidFill>
                <a:srgbClr val="FDFBF9"/>
              </a:solidFill>
            </a:endParaRPr>
          </a:p>
        </p:txBody>
      </p:sp>
      <p:sp>
        <p:nvSpPr>
          <p:cNvPr id="55" name="Google Shape;120;p54">
            <a:extLst>
              <a:ext uri="{FF2B5EF4-FFF2-40B4-BE49-F238E27FC236}">
                <a16:creationId xmlns:a16="http://schemas.microsoft.com/office/drawing/2014/main" id="{4E91CDB1-0A69-774B-B243-087760021C6B}"/>
              </a:ext>
            </a:extLst>
          </p:cNvPr>
          <p:cNvSpPr txBox="1">
            <a:spLocks/>
          </p:cNvSpPr>
          <p:nvPr/>
        </p:nvSpPr>
        <p:spPr>
          <a:xfrm>
            <a:off x="2061160" y="356658"/>
            <a:ext cx="5285547" cy="431026"/>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ea typeface="Lustria"/>
                <a:cs typeface="Lustria"/>
                <a:sym typeface="Lustria"/>
              </a:rPr>
              <a:t>1. What is Project Based Learning (PBL)?</a:t>
            </a:r>
            <a:endParaRPr lang="en-US" sz="2000" b="1" dirty="0">
              <a:solidFill>
                <a:srgbClr val="E52831"/>
              </a:solidFill>
            </a:endParaRPr>
          </a:p>
        </p:txBody>
      </p:sp>
      <p:sp>
        <p:nvSpPr>
          <p:cNvPr id="7" name="Rectangle 6">
            <a:extLst>
              <a:ext uri="{FF2B5EF4-FFF2-40B4-BE49-F238E27FC236}">
                <a16:creationId xmlns:a16="http://schemas.microsoft.com/office/drawing/2014/main" id="{B0B8DE73-B911-F74E-9E8A-5F2391C760C5}"/>
              </a:ext>
            </a:extLst>
          </p:cNvPr>
          <p:cNvSpPr/>
          <p:nvPr/>
        </p:nvSpPr>
        <p:spPr>
          <a:xfrm>
            <a:off x="2119035" y="814426"/>
            <a:ext cx="6275158" cy="1600438"/>
          </a:xfrm>
          <a:prstGeom prst="rect">
            <a:avLst/>
          </a:prstGeom>
        </p:spPr>
        <p:txBody>
          <a:bodyPr wrap="square">
            <a:spAutoFit/>
          </a:bodyPr>
          <a:lstStyle/>
          <a:p>
            <a:pPr marL="254000" indent="-171450">
              <a:buSzPct val="100000"/>
              <a:buFont typeface="Wingdings" pitchFamily="2" charset="2"/>
              <a:buChar char="§"/>
            </a:pPr>
            <a:r>
              <a:rPr lang="en-US" sz="1100" dirty="0">
                <a:ea typeface="Calibri"/>
                <a:cs typeface="Calibri"/>
                <a:sym typeface="Calibri"/>
              </a:rPr>
              <a:t>Project-based learning is an educational method designed to give students the opportunity to develop knowledge and skills through engaging projects that are set around challenges they may face in the real world. </a:t>
            </a:r>
          </a:p>
          <a:p>
            <a:pPr marL="82550">
              <a:buSzPct val="100000"/>
            </a:pPr>
            <a:endParaRPr lang="en-US" sz="1000" dirty="0">
              <a:ea typeface="Calibri"/>
              <a:cs typeface="Calibri"/>
              <a:sym typeface="Calibri"/>
            </a:endParaRPr>
          </a:p>
          <a:p>
            <a:pPr marL="254000" indent="-171450">
              <a:buSzPct val="100000"/>
              <a:buFont typeface="Wingdings" pitchFamily="2" charset="2"/>
              <a:buChar char="§"/>
            </a:pPr>
            <a:r>
              <a:rPr lang="en-US" sz="1100" dirty="0"/>
              <a:t>Project Based Learning (PBL) uses real-world projects to teach math, literacy, science and other subjects covered by national curriculums in addition to skills such as collaboration and creativity.</a:t>
            </a:r>
          </a:p>
          <a:p>
            <a:pPr marL="254000" indent="-171450">
              <a:buSzPct val="100000"/>
              <a:buFont typeface="Wingdings" pitchFamily="2" charset="2"/>
              <a:buChar char="§"/>
            </a:pPr>
            <a:endParaRPr lang="en-US" sz="1100" dirty="0"/>
          </a:p>
          <a:p>
            <a:pPr marL="254000" indent="-171450" algn="justLow">
              <a:buSzPct val="100000"/>
              <a:buFont typeface="Wingdings" pitchFamily="2" charset="2"/>
              <a:buChar char="§"/>
            </a:pPr>
            <a:r>
              <a:rPr lang="en-US" sz="1100" dirty="0"/>
              <a:t>PBL projects engage students’ interests by ensuring projects’ relevance to students’ real-life environment (such as social norms, currencies, current events …etc.).</a:t>
            </a:r>
          </a:p>
        </p:txBody>
      </p:sp>
      <p:sp>
        <p:nvSpPr>
          <p:cNvPr id="19" name="Rectangle 18">
            <a:extLst>
              <a:ext uri="{FF2B5EF4-FFF2-40B4-BE49-F238E27FC236}">
                <a16:creationId xmlns:a16="http://schemas.microsoft.com/office/drawing/2014/main" id="{1462142B-1910-4049-B78D-AA92C5A7B1C1}"/>
              </a:ext>
            </a:extLst>
          </p:cNvPr>
          <p:cNvSpPr/>
          <p:nvPr/>
        </p:nvSpPr>
        <p:spPr>
          <a:xfrm>
            <a:off x="2061160" y="2847869"/>
            <a:ext cx="6022674" cy="707886"/>
          </a:xfrm>
          <a:prstGeom prst="rect">
            <a:avLst/>
          </a:prstGeom>
        </p:spPr>
        <p:txBody>
          <a:bodyPr wrap="none">
            <a:spAutoFit/>
          </a:bodyPr>
          <a:lstStyle/>
          <a:p>
            <a:pPr>
              <a:spcBef>
                <a:spcPts val="0"/>
              </a:spcBef>
              <a:buClr>
                <a:srgbClr val="C23C3A"/>
              </a:buClr>
              <a:buSzPts val="4400"/>
            </a:pPr>
            <a:r>
              <a:rPr lang="en-US" sz="2000" b="1" dirty="0">
                <a:solidFill>
                  <a:srgbClr val="E52831"/>
                </a:solidFill>
                <a:latin typeface="Lustria"/>
                <a:sym typeface="Lustria"/>
              </a:rPr>
              <a:t>2. Why is PBL a Powerful Tool For Teachers &amp; Students?</a:t>
            </a:r>
          </a:p>
          <a:p>
            <a:pPr>
              <a:spcBef>
                <a:spcPts val="0"/>
              </a:spcBef>
              <a:buClr>
                <a:srgbClr val="C23C3A"/>
              </a:buClr>
              <a:buSzPts val="4400"/>
            </a:pPr>
            <a:endParaRPr lang="en-US" sz="2000" b="1" dirty="0">
              <a:solidFill>
                <a:srgbClr val="E52831"/>
              </a:solidFill>
              <a:latin typeface="Lustria"/>
              <a:sym typeface="Lustria"/>
            </a:endParaRPr>
          </a:p>
        </p:txBody>
      </p:sp>
      <p:sp>
        <p:nvSpPr>
          <p:cNvPr id="40" name="Conector recto 39">
            <a:extLst>
              <a:ext uri="{FF2B5EF4-FFF2-40B4-BE49-F238E27FC236}">
                <a16:creationId xmlns:a16="http://schemas.microsoft.com/office/drawing/2014/main" id="{E0649D0A-AA23-4B6A-AF1B-9824182213C3}"/>
              </a:ext>
            </a:extLst>
          </p:cNvPr>
          <p:cNvSpPr/>
          <p:nvPr/>
        </p:nvSpPr>
        <p:spPr>
          <a:xfrm>
            <a:off x="3299400" y="4325040"/>
            <a:ext cx="0"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dirty="0">
              <a:solidFill>
                <a:srgbClr val="000000"/>
              </a:solidFill>
            </a:endParaRPr>
          </a:p>
        </p:txBody>
      </p:sp>
      <p:grpSp>
        <p:nvGrpSpPr>
          <p:cNvPr id="64" name="Group 63">
            <a:extLst>
              <a:ext uri="{FF2B5EF4-FFF2-40B4-BE49-F238E27FC236}">
                <a16:creationId xmlns:a16="http://schemas.microsoft.com/office/drawing/2014/main" id="{F0C93325-8973-974B-B521-B17B8BECAABA}"/>
              </a:ext>
            </a:extLst>
          </p:cNvPr>
          <p:cNvGrpSpPr/>
          <p:nvPr/>
        </p:nvGrpSpPr>
        <p:grpSpPr>
          <a:xfrm>
            <a:off x="8807808" y="671123"/>
            <a:ext cx="2666705" cy="2155770"/>
            <a:chOff x="12002652" y="4419150"/>
            <a:chExt cx="2666705" cy="2155770"/>
          </a:xfrm>
        </p:grpSpPr>
        <p:grpSp>
          <p:nvGrpSpPr>
            <p:cNvPr id="65" name="Group 64">
              <a:extLst>
                <a:ext uri="{FF2B5EF4-FFF2-40B4-BE49-F238E27FC236}">
                  <a16:creationId xmlns:a16="http://schemas.microsoft.com/office/drawing/2014/main" id="{25954652-D6F4-C444-818E-FF96440A7A43}"/>
                </a:ext>
              </a:extLst>
            </p:cNvPr>
            <p:cNvGrpSpPr/>
            <p:nvPr/>
          </p:nvGrpSpPr>
          <p:grpSpPr>
            <a:xfrm>
              <a:off x="12002652" y="5263027"/>
              <a:ext cx="2666705" cy="1311893"/>
              <a:chOff x="12017455" y="4997721"/>
              <a:chExt cx="3828253" cy="1761783"/>
            </a:xfrm>
          </p:grpSpPr>
          <p:sp>
            <p:nvSpPr>
              <p:cNvPr id="67" name="TextBox 66">
                <a:extLst>
                  <a:ext uri="{FF2B5EF4-FFF2-40B4-BE49-F238E27FC236}">
                    <a16:creationId xmlns:a16="http://schemas.microsoft.com/office/drawing/2014/main" id="{A2B3DA7D-87C5-114B-B588-10AD64A09534}"/>
                  </a:ext>
                </a:extLst>
              </p:cNvPr>
              <p:cNvSpPr txBox="1"/>
              <p:nvPr/>
            </p:nvSpPr>
            <p:spPr>
              <a:xfrm>
                <a:off x="12017455" y="5498865"/>
                <a:ext cx="3828253" cy="1260639"/>
              </a:xfrm>
              <a:prstGeom prst="rect">
                <a:avLst/>
              </a:prstGeom>
              <a:noFill/>
            </p:spPr>
            <p:txBody>
              <a:bodyPr wrap="square" rtlCol="0">
                <a:spAutoFit/>
              </a:bodyPr>
              <a:lstStyle/>
              <a:p>
                <a:pPr algn="ctr"/>
                <a:r>
                  <a:rPr lang="en-US" sz="1100" dirty="0"/>
                  <a:t>Project Based Learning: </a:t>
                </a:r>
                <a:r>
                  <a:rPr lang="en-US" sz="1100" dirty="0">
                    <a:hlinkClick r:id="rId3"/>
                  </a:rPr>
                  <a:t>https://www.schoology.com/blog/project-based-learning-pbl-benefits-examples-and-resources</a:t>
                </a:r>
                <a:endParaRPr lang="en-US" sz="1100" dirty="0"/>
              </a:p>
              <a:p>
                <a:endParaRPr lang="en-US" sz="1100" dirty="0"/>
              </a:p>
            </p:txBody>
          </p:sp>
          <p:sp>
            <p:nvSpPr>
              <p:cNvPr id="68" name="TextBox 67">
                <a:extLst>
                  <a:ext uri="{FF2B5EF4-FFF2-40B4-BE49-F238E27FC236}">
                    <a16:creationId xmlns:a16="http://schemas.microsoft.com/office/drawing/2014/main" id="{9C3F5D61-01E3-EF4F-AAF5-5CDA85D8C453}"/>
                  </a:ext>
                </a:extLst>
              </p:cNvPr>
              <p:cNvSpPr txBox="1"/>
              <p:nvPr/>
            </p:nvSpPr>
            <p:spPr>
              <a:xfrm>
                <a:off x="12305721" y="4997721"/>
                <a:ext cx="3172652" cy="454655"/>
              </a:xfrm>
              <a:prstGeom prst="rect">
                <a:avLst/>
              </a:prstGeom>
              <a:noFill/>
            </p:spPr>
            <p:txBody>
              <a:bodyPr wrap="square" rtlCol="0">
                <a:spAutoFit/>
              </a:bodyPr>
              <a:lstStyle/>
              <a:p>
                <a:pPr algn="ctr"/>
                <a:r>
                  <a:rPr lang="en-US" sz="1600" b="1" dirty="0">
                    <a:solidFill>
                      <a:srgbClr val="D9232D"/>
                    </a:solidFill>
                  </a:rPr>
                  <a:t>Further Reading</a:t>
                </a:r>
              </a:p>
            </p:txBody>
          </p:sp>
        </p:grpSp>
        <p:pic>
          <p:nvPicPr>
            <p:cNvPr id="66" name="Graphic 65" descr="Internet with solid fill">
              <a:extLst>
                <a:ext uri="{FF2B5EF4-FFF2-40B4-BE49-F238E27FC236}">
                  <a16:creationId xmlns:a16="http://schemas.microsoft.com/office/drawing/2014/main" id="{3FFBC326-2159-674B-B500-BE32ACA8FDE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86526" y="4419150"/>
              <a:ext cx="843877" cy="843877"/>
            </a:xfrm>
            <a:prstGeom prst="rect">
              <a:avLst/>
            </a:prstGeom>
          </p:spPr>
        </p:pic>
      </p:grpSp>
      <p:sp>
        <p:nvSpPr>
          <p:cNvPr id="71" name="Content Placeholder 2">
            <a:extLst>
              <a:ext uri="{FF2B5EF4-FFF2-40B4-BE49-F238E27FC236}">
                <a16:creationId xmlns:a16="http://schemas.microsoft.com/office/drawing/2014/main" id="{4C016113-A71B-714C-A38C-541FA03A85ED}"/>
              </a:ext>
            </a:extLst>
          </p:cNvPr>
          <p:cNvSpPr txBox="1">
            <a:spLocks/>
          </p:cNvSpPr>
          <p:nvPr/>
        </p:nvSpPr>
        <p:spPr>
          <a:xfrm>
            <a:off x="2203461" y="3307429"/>
            <a:ext cx="6190732" cy="1341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Low">
              <a:lnSpc>
                <a:spcPct val="100000"/>
              </a:lnSpc>
              <a:buFont typeface="Wingdings" pitchFamily="2" charset="2"/>
              <a:buChar char="§"/>
            </a:pPr>
            <a:r>
              <a:rPr lang="en-US" sz="1100" dirty="0"/>
              <a:t>A traditional school project helps students to learn skills that are listed in national curricula through application. PBL goes one step further as it also helps students develop SEL (Social Emotional Learning) skills and 21s century skills such as critical thinking, collaboration, problem solving, and communication; as shown in the examples in Figure 1.</a:t>
            </a:r>
          </a:p>
          <a:p>
            <a:pPr algn="justLow">
              <a:lnSpc>
                <a:spcPct val="100000"/>
              </a:lnSpc>
              <a:buFont typeface="Wingdings" pitchFamily="2" charset="2"/>
              <a:buChar char="§"/>
            </a:pPr>
            <a:r>
              <a:rPr lang="en-US" sz="1100" dirty="0"/>
              <a:t>IFERB PBL projects enable educators to choose and modify these projects to fit students’ context  and skills. Figure 1 shows examples of students’ work.</a:t>
            </a:r>
          </a:p>
        </p:txBody>
      </p:sp>
      <p:pic>
        <p:nvPicPr>
          <p:cNvPr id="74" name="Google Shape;130;p55">
            <a:extLst>
              <a:ext uri="{FF2B5EF4-FFF2-40B4-BE49-F238E27FC236}">
                <a16:creationId xmlns:a16="http://schemas.microsoft.com/office/drawing/2014/main" id="{BD08134A-CC8A-3F48-83B2-90440426FFE6}"/>
              </a:ext>
            </a:extLst>
          </p:cNvPr>
          <p:cNvPicPr preferRelativeResize="0"/>
          <p:nvPr/>
        </p:nvPicPr>
        <p:blipFill rotWithShape="1">
          <a:blip r:embed="rId6">
            <a:alphaModFix/>
            <a:extLst>
              <a:ext uri="{BEBA8EAE-BF5A-486C-A8C5-ECC9F3942E4B}">
                <a14:imgProps xmlns:a14="http://schemas.microsoft.com/office/drawing/2010/main">
                  <a14:imgLayer r:embed="rId7">
                    <a14:imgEffect>
                      <a14:sharpenSoften amount="33000"/>
                    </a14:imgEffect>
                    <a14:imgEffect>
                      <a14:saturation sat="161000"/>
                    </a14:imgEffect>
                    <a14:imgEffect>
                      <a14:brightnessContrast bright="14000" contrast="4000"/>
                    </a14:imgEffect>
                  </a14:imgLayer>
                </a14:imgProps>
              </a:ext>
            </a:extLst>
          </a:blip>
          <a:srcRect r="10329"/>
          <a:stretch/>
        </p:blipFill>
        <p:spPr>
          <a:xfrm>
            <a:off x="2347250" y="4978400"/>
            <a:ext cx="4462328" cy="3327400"/>
          </a:xfrm>
          <a:prstGeom prst="rect">
            <a:avLst/>
          </a:prstGeom>
          <a:noFill/>
          <a:ln w="57150">
            <a:solidFill>
              <a:srgbClr val="F6A11A"/>
            </a:solidFill>
          </a:ln>
        </p:spPr>
      </p:pic>
      <p:sp>
        <p:nvSpPr>
          <p:cNvPr id="75" name="Google Shape;136;g9aeab9c65b_0_9">
            <a:extLst>
              <a:ext uri="{FF2B5EF4-FFF2-40B4-BE49-F238E27FC236}">
                <a16:creationId xmlns:a16="http://schemas.microsoft.com/office/drawing/2014/main" id="{B18CC8CA-2687-8844-9203-6433E7F2454B}"/>
              </a:ext>
            </a:extLst>
          </p:cNvPr>
          <p:cNvSpPr txBox="1">
            <a:spLocks/>
          </p:cNvSpPr>
          <p:nvPr/>
        </p:nvSpPr>
        <p:spPr>
          <a:xfrm>
            <a:off x="2240590" y="8325739"/>
            <a:ext cx="4617410" cy="1504061"/>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Clr>
                <a:schemeClr val="dk1"/>
              </a:buClr>
              <a:buSzPts val="2800"/>
              <a:buNone/>
            </a:pPr>
            <a:r>
              <a:rPr lang="en-US" sz="1400" b="1" dirty="0">
                <a:solidFill>
                  <a:srgbClr val="F6A11A"/>
                </a:solidFill>
                <a:latin typeface="Calibri"/>
                <a:ea typeface="Calibri"/>
                <a:cs typeface="Calibri"/>
                <a:sym typeface="Calibri"/>
              </a:rPr>
              <a:t>My Pop-up Restaurant</a:t>
            </a:r>
            <a:endParaRPr lang="en-US" sz="1400" dirty="0">
              <a:solidFill>
                <a:srgbClr val="F6A11A"/>
              </a:solidFill>
              <a:latin typeface="Calibri"/>
              <a:ea typeface="Calibri"/>
              <a:cs typeface="Calibri"/>
              <a:sym typeface="Calibri"/>
            </a:endParaRPr>
          </a:p>
          <a:p>
            <a:pPr marL="0" indent="0" algn="ctr">
              <a:lnSpc>
                <a:spcPct val="100000"/>
              </a:lnSpc>
              <a:buClr>
                <a:schemeClr val="dk1"/>
              </a:buClr>
              <a:buSzPts val="2800"/>
              <a:buNone/>
            </a:pPr>
            <a:r>
              <a:rPr lang="en-US" sz="1100" dirty="0">
                <a:latin typeface="Calibri"/>
                <a:ea typeface="Calibri"/>
                <a:cs typeface="Calibri"/>
                <a:sym typeface="Calibri"/>
              </a:rPr>
              <a:t>This is a project where students create their own physical restaurant, design its menu, calculate its budget and serve real meals to their guests!</a:t>
            </a:r>
          </a:p>
          <a:p>
            <a:pPr marL="0" indent="0" algn="ctr">
              <a:lnSpc>
                <a:spcPct val="120000"/>
              </a:lnSpc>
              <a:buClr>
                <a:schemeClr val="dk1"/>
              </a:buClr>
              <a:buSzPts val="2800"/>
              <a:buNone/>
            </a:pPr>
            <a:r>
              <a:rPr lang="en-US" sz="1100" dirty="0">
                <a:latin typeface="Calibri"/>
                <a:ea typeface="Calibri"/>
                <a:cs typeface="Calibri"/>
                <a:sym typeface="Calibri"/>
              </a:rPr>
              <a:t>Students learned math (budgets), literacy and art (menu design), and, most importantly, working with other students (collaboration).</a:t>
            </a:r>
          </a:p>
        </p:txBody>
      </p:sp>
      <p:sp>
        <p:nvSpPr>
          <p:cNvPr id="76" name="Google Shape;136;g9aeab9c65b_0_9">
            <a:extLst>
              <a:ext uri="{FF2B5EF4-FFF2-40B4-BE49-F238E27FC236}">
                <a16:creationId xmlns:a16="http://schemas.microsoft.com/office/drawing/2014/main" id="{7B25A988-4CE3-4F40-BAAF-726B19ECC633}"/>
              </a:ext>
            </a:extLst>
          </p:cNvPr>
          <p:cNvSpPr txBox="1">
            <a:spLocks/>
          </p:cNvSpPr>
          <p:nvPr/>
        </p:nvSpPr>
        <p:spPr>
          <a:xfrm>
            <a:off x="7079080" y="8325740"/>
            <a:ext cx="4484469" cy="1591114"/>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chemeClr val="dk1"/>
              </a:buClr>
              <a:buSzPts val="2800"/>
              <a:buNone/>
            </a:pPr>
            <a:r>
              <a:rPr lang="en-US" sz="1400" b="1" dirty="0">
                <a:solidFill>
                  <a:srgbClr val="F6A11A"/>
                </a:solidFill>
                <a:latin typeface="Calibri"/>
                <a:ea typeface="Calibri"/>
                <a:cs typeface="Calibri"/>
                <a:sym typeface="Calibri"/>
              </a:rPr>
              <a:t>Population Census</a:t>
            </a:r>
            <a:endParaRPr lang="en-US" sz="1400" dirty="0">
              <a:solidFill>
                <a:srgbClr val="F6A11A"/>
              </a:solidFill>
              <a:latin typeface="Calibri"/>
              <a:ea typeface="Calibri"/>
              <a:cs typeface="Calibri"/>
              <a:sym typeface="Calibri"/>
            </a:endParaRPr>
          </a:p>
          <a:p>
            <a:pPr marL="0" indent="0" algn="ctr">
              <a:lnSpc>
                <a:spcPct val="100000"/>
              </a:lnSpc>
              <a:buClr>
                <a:schemeClr val="dk1"/>
              </a:buClr>
              <a:buSzPts val="2800"/>
              <a:buNone/>
            </a:pPr>
            <a:r>
              <a:rPr lang="en-US" sz="1100" dirty="0">
                <a:latin typeface="Calibri"/>
                <a:ea typeface="Calibri"/>
                <a:cs typeface="Calibri"/>
                <a:sym typeface="Calibri"/>
              </a:rPr>
              <a:t>This is a project where students design a census survey, interview members of their family and/or community, and analyze the results to understand their community better.</a:t>
            </a:r>
          </a:p>
          <a:p>
            <a:pPr marL="0" indent="0" algn="ctr">
              <a:lnSpc>
                <a:spcPct val="100000"/>
              </a:lnSpc>
              <a:buClr>
                <a:schemeClr val="dk1"/>
              </a:buClr>
              <a:buSzPts val="2800"/>
              <a:buNone/>
            </a:pPr>
            <a:r>
              <a:rPr lang="en-US" sz="1100" dirty="0">
                <a:latin typeface="Calibri"/>
                <a:ea typeface="Calibri"/>
                <a:cs typeface="Calibri"/>
                <a:sym typeface="Calibri"/>
              </a:rPr>
              <a:t>Students learned math (statistics), communicating professionally to gather data, and to analyze collected data.</a:t>
            </a:r>
          </a:p>
        </p:txBody>
      </p:sp>
      <p:pic>
        <p:nvPicPr>
          <p:cNvPr id="77" name="Google Shape;138;g9aeab9c65b_0_9">
            <a:extLst>
              <a:ext uri="{FF2B5EF4-FFF2-40B4-BE49-F238E27FC236}">
                <a16:creationId xmlns:a16="http://schemas.microsoft.com/office/drawing/2014/main" id="{6C8818FC-8050-034B-9DA0-E181E840DFB7}"/>
              </a:ext>
            </a:extLst>
          </p:cNvPr>
          <p:cNvPicPr preferRelativeResize="0"/>
          <p:nvPr/>
        </p:nvPicPr>
        <p:blipFill rotWithShape="1">
          <a:blip r:embed="rId8">
            <a:alphaModFix/>
            <a:extLst>
              <a:ext uri="{BEBA8EAE-BF5A-486C-A8C5-ECC9F3942E4B}">
                <a14:imgProps xmlns:a14="http://schemas.microsoft.com/office/drawing/2010/main">
                  <a14:imgLayer r:embed="rId9">
                    <a14:imgEffect>
                      <a14:colorTemperature colorTemp="5130"/>
                    </a14:imgEffect>
                    <a14:imgEffect>
                      <a14:saturation sat="95000"/>
                    </a14:imgEffect>
                    <a14:imgEffect>
                      <a14:brightnessContrast bright="31000" contrast="30000"/>
                    </a14:imgEffect>
                  </a14:imgLayer>
                </a14:imgProps>
              </a:ext>
            </a:extLst>
          </a:blip>
          <a:srcRect l="9171"/>
          <a:stretch/>
        </p:blipFill>
        <p:spPr>
          <a:xfrm>
            <a:off x="7079079" y="4962656"/>
            <a:ext cx="4428911" cy="3343143"/>
          </a:xfrm>
          <a:prstGeom prst="rect">
            <a:avLst/>
          </a:prstGeom>
          <a:noFill/>
          <a:ln w="57150">
            <a:solidFill>
              <a:srgbClr val="F6A11A"/>
            </a:solidFill>
          </a:ln>
        </p:spPr>
      </p:pic>
      <p:sp>
        <p:nvSpPr>
          <p:cNvPr id="20" name="Slide Number Placeholder 1">
            <a:extLst>
              <a:ext uri="{FF2B5EF4-FFF2-40B4-BE49-F238E27FC236}">
                <a16:creationId xmlns:a16="http://schemas.microsoft.com/office/drawing/2014/main" id="{6F0D59E1-B324-484C-81A4-C47FA55CAF00}"/>
              </a:ext>
            </a:extLst>
          </p:cNvPr>
          <p:cNvSpPr>
            <a:spLocks noGrp="1"/>
          </p:cNvSpPr>
          <p:nvPr>
            <p:ph type="sldNum" sz="quarter" idx="12"/>
          </p:nvPr>
        </p:nvSpPr>
        <p:spPr>
          <a:xfrm>
            <a:off x="11833049" y="9953115"/>
            <a:ext cx="1850341" cy="559858"/>
          </a:xfrm>
        </p:spPr>
        <p:txBody>
          <a:bodyPr/>
          <a:lstStyle/>
          <a:p>
            <a:fld id="{BD68A684-2416-462E-A295-DA63975C2470}" type="slidenum">
              <a:rPr lang="en-US" smtClean="0"/>
              <a:t>8</a:t>
            </a:fld>
            <a:endParaRPr lang="en-US" dirty="0"/>
          </a:p>
        </p:txBody>
      </p:sp>
      <p:sp>
        <p:nvSpPr>
          <p:cNvPr id="21" name="Google Shape;120;p54">
            <a:extLst>
              <a:ext uri="{FF2B5EF4-FFF2-40B4-BE49-F238E27FC236}">
                <a16:creationId xmlns:a16="http://schemas.microsoft.com/office/drawing/2014/main" id="{BCD23BC9-E6C1-4110-A358-7DA586571C11}"/>
              </a:ext>
            </a:extLst>
          </p:cNvPr>
          <p:cNvSpPr txBox="1">
            <a:spLocks/>
          </p:cNvSpPr>
          <p:nvPr/>
        </p:nvSpPr>
        <p:spPr>
          <a:xfrm>
            <a:off x="2203460" y="9890684"/>
            <a:ext cx="9477999" cy="559858"/>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C23C3A"/>
              </a:buClr>
              <a:buSzPts val="4400"/>
            </a:pPr>
            <a:r>
              <a:rPr lang="en-US" sz="1050" b="1" dirty="0">
                <a:latin typeface="Lustria"/>
                <a:ea typeface="Lustria"/>
                <a:cs typeface="Lustria"/>
                <a:sym typeface="Lustria"/>
              </a:rPr>
              <a:t>Figure 1:</a:t>
            </a:r>
            <a:r>
              <a:rPr lang="en-US" sz="1050" dirty="0">
                <a:latin typeface="Lustria"/>
                <a:ea typeface="Lustria"/>
                <a:cs typeface="Lustria"/>
                <a:sym typeface="Lustria"/>
              </a:rPr>
              <a:t> Examples of  IFERB PBL Projects – Students’ Work</a:t>
            </a:r>
            <a:endParaRPr lang="en-US" sz="1050" dirty="0"/>
          </a:p>
        </p:txBody>
      </p:sp>
      <p:sp>
        <p:nvSpPr>
          <p:cNvPr id="2" name="Rectangle 1">
            <a:extLst>
              <a:ext uri="{FF2B5EF4-FFF2-40B4-BE49-F238E27FC236}">
                <a16:creationId xmlns:a16="http://schemas.microsoft.com/office/drawing/2014/main" id="{FB1579BC-8D76-417D-990E-14981E8C8D12}"/>
              </a:ext>
            </a:extLst>
          </p:cNvPr>
          <p:cNvSpPr/>
          <p:nvPr/>
        </p:nvSpPr>
        <p:spPr>
          <a:xfrm>
            <a:off x="2203461" y="4802059"/>
            <a:ext cx="9477999" cy="5170780"/>
          </a:xfrm>
          <a:prstGeom prst="rect">
            <a:avLst/>
          </a:prstGeom>
          <a:noFill/>
          <a:ln>
            <a:solidFill>
              <a:srgbClr val="F6A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1643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a:extLst>
              <a:ext uri="{FF2B5EF4-FFF2-40B4-BE49-F238E27FC236}">
                <a16:creationId xmlns:a16="http://schemas.microsoft.com/office/drawing/2014/main" id="{E854FBDD-3942-E045-BECE-32CB76DAA822}"/>
              </a:ext>
            </a:extLst>
          </p:cNvPr>
          <p:cNvSpPr/>
          <p:nvPr/>
        </p:nvSpPr>
        <p:spPr>
          <a:xfrm>
            <a:off x="2137613" y="6463750"/>
            <a:ext cx="9241729" cy="1626177"/>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 name="Graphic 85" descr="Closed book with solid fill">
            <a:extLst>
              <a:ext uri="{FF2B5EF4-FFF2-40B4-BE49-F238E27FC236}">
                <a16:creationId xmlns:a16="http://schemas.microsoft.com/office/drawing/2014/main" id="{014D8534-3A0B-AC4C-B36A-F1BBC18A39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89500" y="2424667"/>
            <a:ext cx="2404188" cy="2404188"/>
          </a:xfrm>
          <a:prstGeom prst="rect">
            <a:avLst/>
          </a:prstGeom>
        </p:spPr>
      </p:pic>
      <p:sp>
        <p:nvSpPr>
          <p:cNvPr id="107" name="Rectangle: Folded Corner 45">
            <a:extLst>
              <a:ext uri="{FF2B5EF4-FFF2-40B4-BE49-F238E27FC236}">
                <a16:creationId xmlns:a16="http://schemas.microsoft.com/office/drawing/2014/main" id="{A23B0B44-A612-504A-9778-A726A68B259A}"/>
              </a:ext>
            </a:extLst>
          </p:cNvPr>
          <p:cNvSpPr/>
          <p:nvPr/>
        </p:nvSpPr>
        <p:spPr>
          <a:xfrm>
            <a:off x="2251258" y="2407398"/>
            <a:ext cx="1909932" cy="2628284"/>
          </a:xfrm>
          <a:custGeom>
            <a:avLst/>
            <a:gdLst>
              <a:gd name="csX0" fmla="*/ 0 w 1909932"/>
              <a:gd name="csY0" fmla="*/ 0 h 2628284"/>
              <a:gd name="csX1" fmla="*/ 1909932 w 1909932"/>
              <a:gd name="csY1" fmla="*/ 0 h 2628284"/>
              <a:gd name="csX2" fmla="*/ 1909932 w 1909932"/>
              <a:gd name="csY2" fmla="*/ 2309956 h 2628284"/>
              <a:gd name="csX3" fmla="*/ 1591604 w 1909932"/>
              <a:gd name="csY3" fmla="*/ 2628284 h 2628284"/>
              <a:gd name="csX4" fmla="*/ 0 w 1909932"/>
              <a:gd name="csY4" fmla="*/ 2628284 h 2628284"/>
              <a:gd name="csX5" fmla="*/ 0 w 1909932"/>
              <a:gd name="csY5" fmla="*/ 0 h 2628284"/>
              <a:gd name="csX0" fmla="*/ 1591604 w 1909932"/>
              <a:gd name="csY0" fmla="*/ 2628284 h 2628284"/>
              <a:gd name="csX1" fmla="*/ 1655269 w 1909932"/>
              <a:gd name="csY1" fmla="*/ 2373621 h 2628284"/>
              <a:gd name="csX2" fmla="*/ 1909932 w 1909932"/>
              <a:gd name="csY2" fmla="*/ 2309956 h 2628284"/>
              <a:gd name="csX3" fmla="*/ 1591604 w 1909932"/>
              <a:gd name="csY3" fmla="*/ 2628284 h 2628284"/>
              <a:gd name="csX0" fmla="*/ 1591604 w 1909932"/>
              <a:gd name="csY0" fmla="*/ 2628284 h 2628284"/>
              <a:gd name="csX1" fmla="*/ 1655269 w 1909932"/>
              <a:gd name="csY1" fmla="*/ 2373621 h 2628284"/>
              <a:gd name="csX2" fmla="*/ 1909932 w 1909932"/>
              <a:gd name="csY2" fmla="*/ 2309956 h 2628284"/>
              <a:gd name="csX3" fmla="*/ 1591604 w 1909932"/>
              <a:gd name="csY3" fmla="*/ 2628284 h 2628284"/>
              <a:gd name="csX4" fmla="*/ 0 w 1909932"/>
              <a:gd name="csY4" fmla="*/ 2628284 h 2628284"/>
              <a:gd name="csX5" fmla="*/ 0 w 1909932"/>
              <a:gd name="csY5" fmla="*/ 0 h 2628284"/>
              <a:gd name="csX6" fmla="*/ 1909932 w 1909932"/>
              <a:gd name="csY6" fmla="*/ 0 h 2628284"/>
              <a:gd name="csX7" fmla="*/ 1909932 w 1909932"/>
              <a:gd name="csY7" fmla="*/ 2309956 h 26282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09932" h="2628284" stroke="0" extrusionOk="0">
                <a:moveTo>
                  <a:pt x="0" y="0"/>
                </a:moveTo>
                <a:cubicBezTo>
                  <a:pt x="895292" y="-13527"/>
                  <a:pt x="1396702" y="-168849"/>
                  <a:pt x="1909932" y="0"/>
                </a:cubicBezTo>
                <a:cubicBezTo>
                  <a:pt x="1857829" y="836265"/>
                  <a:pt x="1780651" y="1616646"/>
                  <a:pt x="1909932" y="2309956"/>
                </a:cubicBezTo>
                <a:cubicBezTo>
                  <a:pt x="1851759" y="2365846"/>
                  <a:pt x="1680801" y="2541074"/>
                  <a:pt x="1591604" y="2628284"/>
                </a:cubicBezTo>
                <a:cubicBezTo>
                  <a:pt x="1210992" y="2571455"/>
                  <a:pt x="470580" y="2489901"/>
                  <a:pt x="0" y="2628284"/>
                </a:cubicBezTo>
                <a:cubicBezTo>
                  <a:pt x="4477" y="2187457"/>
                  <a:pt x="54838" y="727054"/>
                  <a:pt x="0" y="0"/>
                </a:cubicBezTo>
                <a:close/>
              </a:path>
              <a:path w="1909932" h="2628284" fill="darkenLess" stroke="0" extrusionOk="0">
                <a:moveTo>
                  <a:pt x="1591604" y="2628284"/>
                </a:moveTo>
                <a:cubicBezTo>
                  <a:pt x="1629689" y="2571975"/>
                  <a:pt x="1631441" y="2444918"/>
                  <a:pt x="1655269" y="2373621"/>
                </a:cubicBezTo>
                <a:cubicBezTo>
                  <a:pt x="1751688" y="2358474"/>
                  <a:pt x="1866418" y="2338680"/>
                  <a:pt x="1909932" y="2309956"/>
                </a:cubicBezTo>
                <a:cubicBezTo>
                  <a:pt x="1832218" y="2404490"/>
                  <a:pt x="1643729" y="2550819"/>
                  <a:pt x="1591604" y="2628284"/>
                </a:cubicBezTo>
                <a:close/>
              </a:path>
              <a:path w="1909932" h="2628284" fill="none" extrusionOk="0">
                <a:moveTo>
                  <a:pt x="1591604" y="2628284"/>
                </a:moveTo>
                <a:cubicBezTo>
                  <a:pt x="1636540" y="2523896"/>
                  <a:pt x="1635124" y="2443946"/>
                  <a:pt x="1655269" y="2373621"/>
                </a:cubicBezTo>
                <a:cubicBezTo>
                  <a:pt x="1772742" y="2345478"/>
                  <a:pt x="1864258" y="2314285"/>
                  <a:pt x="1909932" y="2309956"/>
                </a:cubicBezTo>
                <a:cubicBezTo>
                  <a:pt x="1846174" y="2379487"/>
                  <a:pt x="1732137" y="2543725"/>
                  <a:pt x="1591604" y="2628284"/>
                </a:cubicBezTo>
                <a:cubicBezTo>
                  <a:pt x="796143" y="2591512"/>
                  <a:pt x="776545" y="2689469"/>
                  <a:pt x="0" y="2628284"/>
                </a:cubicBezTo>
                <a:cubicBezTo>
                  <a:pt x="-34607" y="1813441"/>
                  <a:pt x="-136785" y="718495"/>
                  <a:pt x="0" y="0"/>
                </a:cubicBezTo>
                <a:cubicBezTo>
                  <a:pt x="519335" y="5067"/>
                  <a:pt x="1707399" y="89787"/>
                  <a:pt x="1909932" y="0"/>
                </a:cubicBezTo>
                <a:cubicBezTo>
                  <a:pt x="1913953" y="378722"/>
                  <a:pt x="1903570" y="1834767"/>
                  <a:pt x="1909932" y="2309956"/>
                </a:cubicBezTo>
              </a:path>
              <a:path w="1909932" h="2628284" fill="none" stroke="0" extrusionOk="0">
                <a:moveTo>
                  <a:pt x="1591604" y="2628284"/>
                </a:moveTo>
                <a:cubicBezTo>
                  <a:pt x="1625238" y="2553538"/>
                  <a:pt x="1634601" y="2430700"/>
                  <a:pt x="1655269" y="2373621"/>
                </a:cubicBezTo>
                <a:cubicBezTo>
                  <a:pt x="1783352" y="2358080"/>
                  <a:pt x="1786843" y="2340028"/>
                  <a:pt x="1909932" y="2309956"/>
                </a:cubicBezTo>
                <a:cubicBezTo>
                  <a:pt x="1789795" y="2426095"/>
                  <a:pt x="1707704" y="2505144"/>
                  <a:pt x="1591604" y="2628284"/>
                </a:cubicBezTo>
                <a:cubicBezTo>
                  <a:pt x="1352528" y="2718833"/>
                  <a:pt x="666236" y="2751047"/>
                  <a:pt x="0" y="2628284"/>
                </a:cubicBezTo>
                <a:cubicBezTo>
                  <a:pt x="122897" y="1637021"/>
                  <a:pt x="57264" y="751728"/>
                  <a:pt x="0" y="0"/>
                </a:cubicBezTo>
                <a:cubicBezTo>
                  <a:pt x="605527" y="164244"/>
                  <a:pt x="1032545" y="-159114"/>
                  <a:pt x="1909932" y="0"/>
                </a:cubicBezTo>
                <a:cubicBezTo>
                  <a:pt x="1811177" y="752391"/>
                  <a:pt x="1909422" y="1659994"/>
                  <a:pt x="1909932" y="2309956"/>
                </a:cubicBezTo>
              </a:path>
            </a:pathLst>
          </a:custGeom>
          <a:solidFill>
            <a:schemeClr val="bg1"/>
          </a:solidFill>
          <a:ln>
            <a:solidFill>
              <a:srgbClr val="E2AD00"/>
            </a:solidFill>
            <a:extLst>
              <a:ext uri="{C807C97D-BFC1-408E-A445-0C87EB9F89A2}">
                <ask:lineSketchStyleProps xmlns:ask="http://schemas.microsoft.com/office/drawing/2018/sketchyshapes" sd="169903892">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Rounded Corners 41">
            <a:extLst>
              <a:ext uri="{FF2B5EF4-FFF2-40B4-BE49-F238E27FC236}">
                <a16:creationId xmlns:a16="http://schemas.microsoft.com/office/drawing/2014/main" id="{B504B8EC-0757-3E47-91D5-B32583B3AEB5}"/>
              </a:ext>
            </a:extLst>
          </p:cNvPr>
          <p:cNvSpPr/>
          <p:nvPr/>
        </p:nvSpPr>
        <p:spPr>
          <a:xfrm>
            <a:off x="4111028" y="2612041"/>
            <a:ext cx="1050321" cy="5987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Project Selection</a:t>
            </a:r>
          </a:p>
        </p:txBody>
      </p:sp>
      <p:sp>
        <p:nvSpPr>
          <p:cNvPr id="89" name="TextBox 88">
            <a:extLst>
              <a:ext uri="{FF2B5EF4-FFF2-40B4-BE49-F238E27FC236}">
                <a16:creationId xmlns:a16="http://schemas.microsoft.com/office/drawing/2014/main" id="{A61AA228-BA2F-674F-B048-5F9C043C7FFE}"/>
              </a:ext>
            </a:extLst>
          </p:cNvPr>
          <p:cNvSpPr txBox="1"/>
          <p:nvPr/>
        </p:nvSpPr>
        <p:spPr>
          <a:xfrm>
            <a:off x="2306733" y="2543821"/>
            <a:ext cx="1693384" cy="2400657"/>
          </a:xfrm>
          <a:prstGeom prst="rect">
            <a:avLst/>
          </a:prstGeom>
          <a:noFill/>
        </p:spPr>
        <p:txBody>
          <a:bodyPr wrap="square">
            <a:spAutoFit/>
          </a:bodyPr>
          <a:lstStyle/>
          <a:p>
            <a:r>
              <a:rPr lang="en-US" sz="1000" dirty="0"/>
              <a:t>To </a:t>
            </a:r>
            <a:r>
              <a:rPr lang="en-US" sz="1000" b="1" dirty="0">
                <a:solidFill>
                  <a:srgbClr val="E2AC00"/>
                </a:solidFill>
              </a:rPr>
              <a:t>select</a:t>
            </a:r>
            <a:r>
              <a:rPr lang="en-US" sz="1000" dirty="0"/>
              <a:t> the most suitable project(s) for your students, you need to consider the subject you want to teach (or targeted skill, if you are an advanced educator)  along with students’ context: level, environment, engagement, required &amp; available supervision &amp; supplies. The more interesting the project is for your students, the more engaged they will be and learn more.</a:t>
            </a:r>
          </a:p>
        </p:txBody>
      </p:sp>
      <p:sp>
        <p:nvSpPr>
          <p:cNvPr id="90" name="TextBox 89">
            <a:extLst>
              <a:ext uri="{FF2B5EF4-FFF2-40B4-BE49-F238E27FC236}">
                <a16:creationId xmlns:a16="http://schemas.microsoft.com/office/drawing/2014/main" id="{F397DAE9-2C65-8B45-80EA-07BE15344389}"/>
              </a:ext>
            </a:extLst>
          </p:cNvPr>
          <p:cNvSpPr txBox="1"/>
          <p:nvPr/>
        </p:nvSpPr>
        <p:spPr>
          <a:xfrm>
            <a:off x="4155680" y="4113662"/>
            <a:ext cx="903515" cy="400110"/>
          </a:xfrm>
          <a:prstGeom prst="rect">
            <a:avLst/>
          </a:prstGeom>
          <a:noFill/>
        </p:spPr>
        <p:txBody>
          <a:bodyPr wrap="square" rtlCol="0">
            <a:spAutoFit/>
          </a:bodyPr>
          <a:lstStyle/>
          <a:p>
            <a:pPr algn="ctr"/>
            <a:r>
              <a:rPr lang="en-US" sz="1000" b="1" dirty="0">
                <a:solidFill>
                  <a:schemeClr val="bg1"/>
                </a:solidFill>
              </a:rPr>
              <a:t>(1-2 ) hours</a:t>
            </a:r>
          </a:p>
          <a:p>
            <a:pPr algn="ctr"/>
            <a:r>
              <a:rPr lang="en-US" sz="1000" b="1" dirty="0">
                <a:solidFill>
                  <a:schemeClr val="bg1"/>
                </a:solidFill>
              </a:rPr>
              <a:t>8 pages</a:t>
            </a:r>
          </a:p>
        </p:txBody>
      </p:sp>
      <p:sp>
        <p:nvSpPr>
          <p:cNvPr id="85" name="Rectangle 84">
            <a:extLst>
              <a:ext uri="{FF2B5EF4-FFF2-40B4-BE49-F238E27FC236}">
                <a16:creationId xmlns:a16="http://schemas.microsoft.com/office/drawing/2014/main" id="{1B95412C-DAB4-814E-84E6-0150C3CA98B4}"/>
              </a:ext>
            </a:extLst>
          </p:cNvPr>
          <p:cNvSpPr/>
          <p:nvPr/>
        </p:nvSpPr>
        <p:spPr>
          <a:xfrm>
            <a:off x="4211912" y="3099928"/>
            <a:ext cx="954564" cy="849085"/>
          </a:xfrm>
          <a:prstGeom prst="rect">
            <a:avLst/>
          </a:prstGeom>
          <a:solidFill>
            <a:srgbClr val="E2A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120;p54">
            <a:extLst>
              <a:ext uri="{FF2B5EF4-FFF2-40B4-BE49-F238E27FC236}">
                <a16:creationId xmlns:a16="http://schemas.microsoft.com/office/drawing/2014/main" id="{C410C878-CBBA-44D0-B6DD-51FA9A640BDD}"/>
              </a:ext>
            </a:extLst>
          </p:cNvPr>
          <p:cNvSpPr txBox="1">
            <a:spLocks/>
          </p:cNvSpPr>
          <p:nvPr/>
        </p:nvSpPr>
        <p:spPr>
          <a:xfrm>
            <a:off x="2014120" y="5177126"/>
            <a:ext cx="6787533"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sym typeface="Lustria"/>
              </a:rPr>
              <a:t>4. IFERB PBL Impact (Success Stories)</a:t>
            </a:r>
            <a:endParaRPr lang="en-US" sz="2000" b="1" dirty="0">
              <a:solidFill>
                <a:srgbClr val="E52831"/>
              </a:solidFill>
              <a:latin typeface="Lustria"/>
            </a:endParaRPr>
          </a:p>
        </p:txBody>
      </p:sp>
      <p:grpSp>
        <p:nvGrpSpPr>
          <p:cNvPr id="112" name="Group 111">
            <a:extLst>
              <a:ext uri="{FF2B5EF4-FFF2-40B4-BE49-F238E27FC236}">
                <a16:creationId xmlns:a16="http://schemas.microsoft.com/office/drawing/2014/main" id="{4172D846-86BD-F54E-B3B6-16F323E302B9}"/>
              </a:ext>
            </a:extLst>
          </p:cNvPr>
          <p:cNvGrpSpPr/>
          <p:nvPr/>
        </p:nvGrpSpPr>
        <p:grpSpPr>
          <a:xfrm>
            <a:off x="1813340" y="6449195"/>
            <a:ext cx="9228834" cy="1600438"/>
            <a:chOff x="1672187" y="6464335"/>
            <a:chExt cx="9228834" cy="1600438"/>
          </a:xfrm>
        </p:grpSpPr>
        <p:sp>
          <p:nvSpPr>
            <p:cNvPr id="7" name="TextBox 6">
              <a:extLst>
                <a:ext uri="{FF2B5EF4-FFF2-40B4-BE49-F238E27FC236}">
                  <a16:creationId xmlns:a16="http://schemas.microsoft.com/office/drawing/2014/main" id="{D134AFB1-50EB-43CE-899E-B874F865BB8E}"/>
                </a:ext>
              </a:extLst>
            </p:cNvPr>
            <p:cNvSpPr txBox="1"/>
            <p:nvPr/>
          </p:nvSpPr>
          <p:spPr>
            <a:xfrm>
              <a:off x="1672187" y="6464335"/>
              <a:ext cx="9228834" cy="1600438"/>
            </a:xfrm>
            <a:custGeom>
              <a:avLst/>
              <a:gdLst>
                <a:gd name="csX0" fmla="*/ 0 w 9228834"/>
                <a:gd name="csY0" fmla="*/ 0 h 1600438"/>
                <a:gd name="csX1" fmla="*/ 392225 w 9228834"/>
                <a:gd name="csY1" fmla="*/ 0 h 1600438"/>
                <a:gd name="csX2" fmla="*/ 692163 w 9228834"/>
                <a:gd name="csY2" fmla="*/ 0 h 1600438"/>
                <a:gd name="csX3" fmla="*/ 1084388 w 9228834"/>
                <a:gd name="csY3" fmla="*/ 0 h 1600438"/>
                <a:gd name="csX4" fmla="*/ 1476613 w 9228834"/>
                <a:gd name="csY4" fmla="*/ 0 h 1600438"/>
                <a:gd name="csX5" fmla="*/ 2145704 w 9228834"/>
                <a:gd name="csY5" fmla="*/ 0 h 1600438"/>
                <a:gd name="csX6" fmla="*/ 2537929 w 9228834"/>
                <a:gd name="csY6" fmla="*/ 0 h 1600438"/>
                <a:gd name="csX7" fmla="*/ 3114731 w 9228834"/>
                <a:gd name="csY7" fmla="*/ 0 h 1600438"/>
                <a:gd name="csX8" fmla="*/ 3876110 w 9228834"/>
                <a:gd name="csY8" fmla="*/ 0 h 1600438"/>
                <a:gd name="csX9" fmla="*/ 4452912 w 9228834"/>
                <a:gd name="csY9" fmla="*/ 0 h 1600438"/>
                <a:gd name="csX10" fmla="*/ 4752850 w 9228834"/>
                <a:gd name="csY10" fmla="*/ 0 h 1600438"/>
                <a:gd name="csX11" fmla="*/ 5145075 w 9228834"/>
                <a:gd name="csY11" fmla="*/ 0 h 1600438"/>
                <a:gd name="csX12" fmla="*/ 5629589 w 9228834"/>
                <a:gd name="csY12" fmla="*/ 0 h 1600438"/>
                <a:gd name="csX13" fmla="*/ 6298679 w 9228834"/>
                <a:gd name="csY13" fmla="*/ 0 h 1600438"/>
                <a:gd name="csX14" fmla="*/ 7060058 w 9228834"/>
                <a:gd name="csY14" fmla="*/ 0 h 1600438"/>
                <a:gd name="csX15" fmla="*/ 7821437 w 9228834"/>
                <a:gd name="csY15" fmla="*/ 0 h 1600438"/>
                <a:gd name="csX16" fmla="*/ 8490527 w 9228834"/>
                <a:gd name="csY16" fmla="*/ 0 h 1600438"/>
                <a:gd name="csX17" fmla="*/ 9228834 w 9228834"/>
                <a:gd name="csY17" fmla="*/ 0 h 1600438"/>
                <a:gd name="csX18" fmla="*/ 9228834 w 9228834"/>
                <a:gd name="csY18" fmla="*/ 485466 h 1600438"/>
                <a:gd name="csX19" fmla="*/ 9228834 w 9228834"/>
                <a:gd name="csY19" fmla="*/ 1034950 h 1600438"/>
                <a:gd name="csX20" fmla="*/ 9228834 w 9228834"/>
                <a:gd name="csY20" fmla="*/ 1600438 h 1600438"/>
                <a:gd name="csX21" fmla="*/ 8559744 w 9228834"/>
                <a:gd name="csY21" fmla="*/ 1600438 h 1600438"/>
                <a:gd name="csX22" fmla="*/ 8075230 w 9228834"/>
                <a:gd name="csY22" fmla="*/ 1600438 h 1600438"/>
                <a:gd name="csX23" fmla="*/ 7313851 w 9228834"/>
                <a:gd name="csY23" fmla="*/ 1600438 h 1600438"/>
                <a:gd name="csX24" fmla="*/ 6829337 w 9228834"/>
                <a:gd name="csY24" fmla="*/ 1600438 h 1600438"/>
                <a:gd name="csX25" fmla="*/ 6437112 w 9228834"/>
                <a:gd name="csY25" fmla="*/ 1600438 h 1600438"/>
                <a:gd name="csX26" fmla="*/ 6137175 w 9228834"/>
                <a:gd name="csY26" fmla="*/ 1600438 h 1600438"/>
                <a:gd name="csX27" fmla="*/ 5744949 w 9228834"/>
                <a:gd name="csY27" fmla="*/ 1600438 h 1600438"/>
                <a:gd name="csX28" fmla="*/ 5445012 w 9228834"/>
                <a:gd name="csY28" fmla="*/ 1600438 h 1600438"/>
                <a:gd name="csX29" fmla="*/ 4775922 w 9228834"/>
                <a:gd name="csY29" fmla="*/ 1600438 h 1600438"/>
                <a:gd name="csX30" fmla="*/ 4106831 w 9228834"/>
                <a:gd name="csY30" fmla="*/ 1600438 h 1600438"/>
                <a:gd name="csX31" fmla="*/ 3714606 w 9228834"/>
                <a:gd name="csY31" fmla="*/ 1600438 h 1600438"/>
                <a:gd name="csX32" fmla="*/ 3322380 w 9228834"/>
                <a:gd name="csY32" fmla="*/ 1600438 h 1600438"/>
                <a:gd name="csX33" fmla="*/ 2745578 w 9228834"/>
                <a:gd name="csY33" fmla="*/ 1600438 h 1600438"/>
                <a:gd name="csX34" fmla="*/ 2353353 w 9228834"/>
                <a:gd name="csY34" fmla="*/ 1600438 h 1600438"/>
                <a:gd name="csX35" fmla="*/ 1868839 w 9228834"/>
                <a:gd name="csY35" fmla="*/ 1600438 h 1600438"/>
                <a:gd name="csX36" fmla="*/ 1292037 w 9228834"/>
                <a:gd name="csY36" fmla="*/ 1600438 h 1600438"/>
                <a:gd name="csX37" fmla="*/ 622946 w 9228834"/>
                <a:gd name="csY37" fmla="*/ 1600438 h 1600438"/>
                <a:gd name="csX38" fmla="*/ 0 w 9228834"/>
                <a:gd name="csY38" fmla="*/ 1600438 h 1600438"/>
                <a:gd name="csX39" fmla="*/ 0 w 9228834"/>
                <a:gd name="csY39" fmla="*/ 1034950 h 1600438"/>
                <a:gd name="csX40" fmla="*/ 0 w 9228834"/>
                <a:gd name="csY40" fmla="*/ 485466 h 1600438"/>
                <a:gd name="csX41" fmla="*/ 0 w 9228834"/>
                <a:gd name="csY41" fmla="*/ 0 h 16004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9228834" h="1600438" extrusionOk="0">
                  <a:moveTo>
                    <a:pt x="0" y="0"/>
                  </a:moveTo>
                  <a:cubicBezTo>
                    <a:pt x="169049" y="-32289"/>
                    <a:pt x="250189" y="26000"/>
                    <a:pt x="392225" y="0"/>
                  </a:cubicBezTo>
                  <a:cubicBezTo>
                    <a:pt x="534261" y="-26000"/>
                    <a:pt x="550534" y="28069"/>
                    <a:pt x="692163" y="0"/>
                  </a:cubicBezTo>
                  <a:cubicBezTo>
                    <a:pt x="833792" y="-28069"/>
                    <a:pt x="999760" y="19241"/>
                    <a:pt x="1084388" y="0"/>
                  </a:cubicBezTo>
                  <a:cubicBezTo>
                    <a:pt x="1169016" y="-19241"/>
                    <a:pt x="1392041" y="6743"/>
                    <a:pt x="1476613" y="0"/>
                  </a:cubicBezTo>
                  <a:cubicBezTo>
                    <a:pt x="1561185" y="-6743"/>
                    <a:pt x="1950183" y="75542"/>
                    <a:pt x="2145704" y="0"/>
                  </a:cubicBezTo>
                  <a:cubicBezTo>
                    <a:pt x="2341225" y="-75542"/>
                    <a:pt x="2406578" y="2104"/>
                    <a:pt x="2537929" y="0"/>
                  </a:cubicBezTo>
                  <a:cubicBezTo>
                    <a:pt x="2669280" y="-2104"/>
                    <a:pt x="2930901" y="4073"/>
                    <a:pt x="3114731" y="0"/>
                  </a:cubicBezTo>
                  <a:cubicBezTo>
                    <a:pt x="3298561" y="-4073"/>
                    <a:pt x="3528567" y="72834"/>
                    <a:pt x="3876110" y="0"/>
                  </a:cubicBezTo>
                  <a:cubicBezTo>
                    <a:pt x="4223653" y="-72834"/>
                    <a:pt x="4330841" y="44478"/>
                    <a:pt x="4452912" y="0"/>
                  </a:cubicBezTo>
                  <a:cubicBezTo>
                    <a:pt x="4574983" y="-44478"/>
                    <a:pt x="4652459" y="30816"/>
                    <a:pt x="4752850" y="0"/>
                  </a:cubicBezTo>
                  <a:cubicBezTo>
                    <a:pt x="4853241" y="-30816"/>
                    <a:pt x="5041661" y="17680"/>
                    <a:pt x="5145075" y="0"/>
                  </a:cubicBezTo>
                  <a:cubicBezTo>
                    <a:pt x="5248489" y="-17680"/>
                    <a:pt x="5477764" y="13703"/>
                    <a:pt x="5629589" y="0"/>
                  </a:cubicBezTo>
                  <a:cubicBezTo>
                    <a:pt x="5781414" y="-13703"/>
                    <a:pt x="6146674" y="4022"/>
                    <a:pt x="6298679" y="0"/>
                  </a:cubicBezTo>
                  <a:cubicBezTo>
                    <a:pt x="6450684" y="-4022"/>
                    <a:pt x="6759040" y="15010"/>
                    <a:pt x="7060058" y="0"/>
                  </a:cubicBezTo>
                  <a:cubicBezTo>
                    <a:pt x="7361076" y="-15010"/>
                    <a:pt x="7656385" y="33544"/>
                    <a:pt x="7821437" y="0"/>
                  </a:cubicBezTo>
                  <a:cubicBezTo>
                    <a:pt x="7986489" y="-33544"/>
                    <a:pt x="8259003" y="42577"/>
                    <a:pt x="8490527" y="0"/>
                  </a:cubicBezTo>
                  <a:cubicBezTo>
                    <a:pt x="8722051" y="-42577"/>
                    <a:pt x="8921754" y="24258"/>
                    <a:pt x="9228834" y="0"/>
                  </a:cubicBezTo>
                  <a:cubicBezTo>
                    <a:pt x="9253263" y="207650"/>
                    <a:pt x="9201953" y="311651"/>
                    <a:pt x="9228834" y="485466"/>
                  </a:cubicBezTo>
                  <a:cubicBezTo>
                    <a:pt x="9255715" y="659281"/>
                    <a:pt x="9226068" y="800258"/>
                    <a:pt x="9228834" y="1034950"/>
                  </a:cubicBezTo>
                  <a:cubicBezTo>
                    <a:pt x="9231600" y="1269642"/>
                    <a:pt x="9172132" y="1322487"/>
                    <a:pt x="9228834" y="1600438"/>
                  </a:cubicBezTo>
                  <a:cubicBezTo>
                    <a:pt x="8919584" y="1618207"/>
                    <a:pt x="8780530" y="1587581"/>
                    <a:pt x="8559744" y="1600438"/>
                  </a:cubicBezTo>
                  <a:cubicBezTo>
                    <a:pt x="8338958" y="1613295"/>
                    <a:pt x="8212712" y="1581156"/>
                    <a:pt x="8075230" y="1600438"/>
                  </a:cubicBezTo>
                  <a:cubicBezTo>
                    <a:pt x="7937748" y="1619720"/>
                    <a:pt x="7471752" y="1582799"/>
                    <a:pt x="7313851" y="1600438"/>
                  </a:cubicBezTo>
                  <a:cubicBezTo>
                    <a:pt x="7155950" y="1618077"/>
                    <a:pt x="6973439" y="1577691"/>
                    <a:pt x="6829337" y="1600438"/>
                  </a:cubicBezTo>
                  <a:cubicBezTo>
                    <a:pt x="6685235" y="1623185"/>
                    <a:pt x="6607587" y="1595119"/>
                    <a:pt x="6437112" y="1600438"/>
                  </a:cubicBezTo>
                  <a:cubicBezTo>
                    <a:pt x="6266638" y="1605757"/>
                    <a:pt x="6260505" y="1594231"/>
                    <a:pt x="6137175" y="1600438"/>
                  </a:cubicBezTo>
                  <a:cubicBezTo>
                    <a:pt x="6013845" y="1606645"/>
                    <a:pt x="5857959" y="1599923"/>
                    <a:pt x="5744949" y="1600438"/>
                  </a:cubicBezTo>
                  <a:cubicBezTo>
                    <a:pt x="5631939" y="1600953"/>
                    <a:pt x="5539708" y="1577030"/>
                    <a:pt x="5445012" y="1600438"/>
                  </a:cubicBezTo>
                  <a:cubicBezTo>
                    <a:pt x="5350316" y="1623846"/>
                    <a:pt x="5099208" y="1546606"/>
                    <a:pt x="4775922" y="1600438"/>
                  </a:cubicBezTo>
                  <a:cubicBezTo>
                    <a:pt x="4452636" y="1654270"/>
                    <a:pt x="4256658" y="1575368"/>
                    <a:pt x="4106831" y="1600438"/>
                  </a:cubicBezTo>
                  <a:cubicBezTo>
                    <a:pt x="3957004" y="1625508"/>
                    <a:pt x="3822649" y="1568740"/>
                    <a:pt x="3714606" y="1600438"/>
                  </a:cubicBezTo>
                  <a:cubicBezTo>
                    <a:pt x="3606563" y="1632136"/>
                    <a:pt x="3403345" y="1575386"/>
                    <a:pt x="3322380" y="1600438"/>
                  </a:cubicBezTo>
                  <a:cubicBezTo>
                    <a:pt x="3241415" y="1625490"/>
                    <a:pt x="2897123" y="1573395"/>
                    <a:pt x="2745578" y="1600438"/>
                  </a:cubicBezTo>
                  <a:cubicBezTo>
                    <a:pt x="2594033" y="1627481"/>
                    <a:pt x="2474222" y="1555755"/>
                    <a:pt x="2353353" y="1600438"/>
                  </a:cubicBezTo>
                  <a:cubicBezTo>
                    <a:pt x="2232485" y="1645121"/>
                    <a:pt x="1996549" y="1565206"/>
                    <a:pt x="1868839" y="1600438"/>
                  </a:cubicBezTo>
                  <a:cubicBezTo>
                    <a:pt x="1741129" y="1635670"/>
                    <a:pt x="1563861" y="1588561"/>
                    <a:pt x="1292037" y="1600438"/>
                  </a:cubicBezTo>
                  <a:cubicBezTo>
                    <a:pt x="1020213" y="1612315"/>
                    <a:pt x="872504" y="1589684"/>
                    <a:pt x="622946" y="1600438"/>
                  </a:cubicBezTo>
                  <a:cubicBezTo>
                    <a:pt x="373388" y="1611192"/>
                    <a:pt x="239270" y="1546998"/>
                    <a:pt x="0" y="1600438"/>
                  </a:cubicBezTo>
                  <a:cubicBezTo>
                    <a:pt x="-61789" y="1453670"/>
                    <a:pt x="4245" y="1275916"/>
                    <a:pt x="0" y="1034950"/>
                  </a:cubicBezTo>
                  <a:cubicBezTo>
                    <a:pt x="-4245" y="793984"/>
                    <a:pt x="62463" y="713512"/>
                    <a:pt x="0" y="485466"/>
                  </a:cubicBezTo>
                  <a:cubicBezTo>
                    <a:pt x="-62463" y="257420"/>
                    <a:pt x="41345" y="175092"/>
                    <a:pt x="0" y="0"/>
                  </a:cubicBezTo>
                  <a:close/>
                </a:path>
              </a:pathLst>
            </a:custGeom>
            <a:noFill/>
            <a:ln>
              <a:noFill/>
              <a:extLst>
                <a:ext uri="{C807C97D-BFC1-408E-A445-0C87EB9F89A2}">
                  <ask:lineSketchStyleProps xmlns:ask="http://schemas.microsoft.com/office/drawing/2018/sketchyshapes" sd="1345555465">
                    <a:prstGeom prst="rect">
                      <a:avLst/>
                    </a:prstGeom>
                    <ask:type>
                      <ask:lineSketchScribble/>
                    </ask:type>
                  </ask:lineSketchStyleProps>
                </a:ext>
              </a:extLst>
            </a:ln>
          </p:spPr>
          <p:txBody>
            <a:bodyPr wrap="square" numCol="2">
              <a:spAutoFit/>
            </a:bodyPr>
            <a:lstStyle/>
            <a:p>
              <a:pPr marL="628650" lvl="1" indent="-171450">
                <a:lnSpc>
                  <a:spcPct val="150000"/>
                </a:lnSpc>
                <a:spcAft>
                  <a:spcPts val="600"/>
                </a:spcAft>
                <a:buFont typeface="Arial" panose="020B0604020202020204" pitchFamily="34" charset="0"/>
                <a:buChar char="•"/>
              </a:pPr>
              <a:r>
                <a:rPr lang="en-US" sz="1200" b="1" dirty="0">
                  <a:solidFill>
                    <a:srgbClr val="EA7E83"/>
                  </a:solidFill>
                  <a:latin typeface="Calibri" panose="020F0502020204030204" pitchFamily="34" charset="0"/>
                  <a:ea typeface="Calibri" panose="020F0502020204030204" pitchFamily="34" charset="0"/>
                </a:rPr>
                <a:t>“My Pop-Up Restaurant” project (Lebanon): </a:t>
              </a:r>
              <a:br>
                <a:rPr lang="en-US" sz="1100" b="1" dirty="0">
                  <a:solidFill>
                    <a:srgbClr val="000000"/>
                  </a:solidFill>
                  <a:latin typeface="Calibri" panose="020F0502020204030204" pitchFamily="34" charset="0"/>
                  <a:ea typeface="Calibri" panose="020F0502020204030204" pitchFamily="34" charset="0"/>
                </a:rPr>
              </a:br>
              <a:r>
                <a:rPr lang="en-US" sz="1000" dirty="0">
                  <a:solidFill>
                    <a:srgbClr val="000000"/>
                  </a:solidFill>
                  <a:latin typeface="Calibri" panose="020F0502020204030204" pitchFamily="34" charset="0"/>
                  <a:ea typeface="Calibri" panose="020F0502020204030204" pitchFamily="34" charset="0"/>
                </a:rPr>
                <a:t>Please refer to Figure 1 to learn more about this project. This is what a Lebanese teacher said about her experience with this specific project: </a:t>
              </a:r>
              <a:r>
                <a:rPr lang="en-US" sz="1000" b="1" dirty="0">
                  <a:solidFill>
                    <a:srgbClr val="000000"/>
                  </a:solidFill>
                  <a:latin typeface="Calibri" panose="020F0502020204030204" pitchFamily="34" charset="0"/>
                  <a:ea typeface="Calibri" panose="020F0502020204030204" pitchFamily="34" charset="0"/>
                </a:rPr>
                <a:t>“</a:t>
              </a:r>
              <a:r>
                <a:rPr lang="en-US" sz="1000" dirty="0">
                  <a:solidFill>
                    <a:srgbClr val="000000"/>
                  </a:solidFill>
                  <a:latin typeface="Calibri" panose="020F0502020204030204" pitchFamily="34" charset="0"/>
                  <a:ea typeface="Calibri" panose="020F0502020204030204" pitchFamily="34" charset="0"/>
                </a:rPr>
                <a:t>My Pop-Up Restaurant allowed male students to engage with cooking and gain a newfound appreciation for their mothers and helping them out, challenging gender stereotypes.”</a:t>
              </a:r>
              <a:endParaRPr lang="en-US" sz="1000" dirty="0">
                <a:latin typeface="Calibri" panose="020F0502020204030204" pitchFamily="34" charset="0"/>
                <a:ea typeface="Calibri" panose="020F0502020204030204" pitchFamily="34" charset="0"/>
              </a:endParaRPr>
            </a:p>
            <a:p>
              <a:pPr marL="628650" lvl="1" indent="-171450">
                <a:lnSpc>
                  <a:spcPct val="150000"/>
                </a:lnSpc>
                <a:spcAft>
                  <a:spcPts val="600"/>
                </a:spcAft>
                <a:buFont typeface="Arial" panose="020B0604020202020204" pitchFamily="34" charset="0"/>
                <a:buChar char="•"/>
              </a:pPr>
              <a:r>
                <a:rPr lang="en-US" sz="1200" b="1" dirty="0">
                  <a:solidFill>
                    <a:srgbClr val="EA7E83"/>
                  </a:solidFill>
                  <a:latin typeface="Calibri" panose="020F0502020204030204" pitchFamily="34" charset="0"/>
                  <a:ea typeface="Calibri" panose="020F0502020204030204" pitchFamily="34" charset="0"/>
                </a:rPr>
                <a:t>“COVID Rules" project (India): </a:t>
              </a:r>
              <a:br>
                <a:rPr lang="en-US" sz="1100" b="1" dirty="0">
                  <a:solidFill>
                    <a:srgbClr val="000000"/>
                  </a:solidFill>
                  <a:latin typeface="Calibri" panose="020F0502020204030204" pitchFamily="34" charset="0"/>
                  <a:ea typeface="Calibri" panose="020F0502020204030204" pitchFamily="34" charset="0"/>
                </a:rPr>
              </a:br>
              <a:r>
                <a:rPr lang="en-US" sz="1000" dirty="0">
                  <a:solidFill>
                    <a:srgbClr val="000000"/>
                  </a:solidFill>
                  <a:latin typeface="Calibri" panose="020F0502020204030204" pitchFamily="34" charset="0"/>
                  <a:ea typeface="Calibri" panose="020F0502020204030204" pitchFamily="34" charset="0"/>
                </a:rPr>
                <a:t>As part of the outcome for the “COVID Rules" project, a group of participating students in Udaipur created contactless sanitizers and water dispensers to keep their neighborhoods safe. The story grew popular and was featured on their local online newspaper. A very powerful impact of education! (sharing life-saving information).</a:t>
              </a:r>
            </a:p>
          </p:txBody>
        </p:sp>
        <p:sp>
          <p:nvSpPr>
            <p:cNvPr id="8" name="Star: 5 Points 7">
              <a:extLst>
                <a:ext uri="{FF2B5EF4-FFF2-40B4-BE49-F238E27FC236}">
                  <a16:creationId xmlns:a16="http://schemas.microsoft.com/office/drawing/2014/main" id="{7DDFB75A-A6B9-4BCC-8A4B-9095B9905413}"/>
                </a:ext>
              </a:extLst>
            </p:cNvPr>
            <p:cNvSpPr/>
            <p:nvPr/>
          </p:nvSpPr>
          <p:spPr>
            <a:xfrm>
              <a:off x="6677026" y="6575773"/>
              <a:ext cx="155183" cy="190775"/>
            </a:xfrm>
            <a:prstGeom prst="star5">
              <a:avLst/>
            </a:prstGeom>
            <a:solidFill>
              <a:srgbClr val="EA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ar: 5 Points 8">
              <a:extLst>
                <a:ext uri="{FF2B5EF4-FFF2-40B4-BE49-F238E27FC236}">
                  <a16:creationId xmlns:a16="http://schemas.microsoft.com/office/drawing/2014/main" id="{9D8E9BFB-90CC-4DD5-A11D-6B87587289BC}"/>
                </a:ext>
              </a:extLst>
            </p:cNvPr>
            <p:cNvSpPr/>
            <p:nvPr/>
          </p:nvSpPr>
          <p:spPr>
            <a:xfrm>
              <a:off x="2145717" y="6575774"/>
              <a:ext cx="155183" cy="190775"/>
            </a:xfrm>
            <a:prstGeom prst="star5">
              <a:avLst/>
            </a:prstGeom>
            <a:solidFill>
              <a:srgbClr val="EA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3C1A8EE5-CA90-E249-81E3-3750870DC5CB}"/>
              </a:ext>
            </a:extLst>
          </p:cNvPr>
          <p:cNvGrpSpPr/>
          <p:nvPr/>
        </p:nvGrpSpPr>
        <p:grpSpPr>
          <a:xfrm>
            <a:off x="2782583" y="8240554"/>
            <a:ext cx="7078128" cy="2207550"/>
            <a:chOff x="2004546" y="6066386"/>
            <a:chExt cx="9232498" cy="2879462"/>
          </a:xfrm>
        </p:grpSpPr>
        <p:grpSp>
          <p:nvGrpSpPr>
            <p:cNvPr id="2" name="Group 1">
              <a:extLst>
                <a:ext uri="{FF2B5EF4-FFF2-40B4-BE49-F238E27FC236}">
                  <a16:creationId xmlns:a16="http://schemas.microsoft.com/office/drawing/2014/main" id="{4E05AB28-E77A-4496-AD3D-A0BA8B8D64CD}"/>
                </a:ext>
              </a:extLst>
            </p:cNvPr>
            <p:cNvGrpSpPr/>
            <p:nvPr/>
          </p:nvGrpSpPr>
          <p:grpSpPr>
            <a:xfrm>
              <a:off x="2519542" y="6066386"/>
              <a:ext cx="8717502" cy="2879462"/>
              <a:chOff x="2202765" y="4276366"/>
              <a:chExt cx="8717502" cy="2879462"/>
            </a:xfrm>
          </p:grpSpPr>
          <p:grpSp>
            <p:nvGrpSpPr>
              <p:cNvPr id="17" name="Group 16">
                <a:extLst>
                  <a:ext uri="{FF2B5EF4-FFF2-40B4-BE49-F238E27FC236}">
                    <a16:creationId xmlns:a16="http://schemas.microsoft.com/office/drawing/2014/main" id="{CBE9F8C1-FA97-473F-834A-4AA83E64C251}"/>
                  </a:ext>
                </a:extLst>
              </p:cNvPr>
              <p:cNvGrpSpPr/>
              <p:nvPr/>
            </p:nvGrpSpPr>
            <p:grpSpPr>
              <a:xfrm>
                <a:off x="3015744" y="5144499"/>
                <a:ext cx="7904523" cy="1563271"/>
                <a:chOff x="2019581" y="4582506"/>
                <a:chExt cx="8063383" cy="1659888"/>
              </a:xfrm>
            </p:grpSpPr>
            <p:grpSp>
              <p:nvGrpSpPr>
                <p:cNvPr id="19" name="Group 18">
                  <a:extLst>
                    <a:ext uri="{FF2B5EF4-FFF2-40B4-BE49-F238E27FC236}">
                      <a16:creationId xmlns:a16="http://schemas.microsoft.com/office/drawing/2014/main" id="{DA61A359-AA3E-43CF-8A81-3F9E512A0F5C}"/>
                    </a:ext>
                  </a:extLst>
                </p:cNvPr>
                <p:cNvGrpSpPr/>
                <p:nvPr/>
              </p:nvGrpSpPr>
              <p:grpSpPr>
                <a:xfrm>
                  <a:off x="2019581" y="4582506"/>
                  <a:ext cx="8063383" cy="1659888"/>
                  <a:chOff x="1816068" y="2420332"/>
                  <a:chExt cx="7037556" cy="1771414"/>
                </a:xfrm>
              </p:grpSpPr>
              <p:sp>
                <p:nvSpPr>
                  <p:cNvPr id="27" name="Freeform: Shape 26">
                    <a:extLst>
                      <a:ext uri="{FF2B5EF4-FFF2-40B4-BE49-F238E27FC236}">
                        <a16:creationId xmlns:a16="http://schemas.microsoft.com/office/drawing/2014/main" id="{30078BBF-BFA9-488B-A9C4-6CA10B8F55BC}"/>
                      </a:ext>
                    </a:extLst>
                  </p:cNvPr>
                  <p:cNvSpPr/>
                  <p:nvPr/>
                </p:nvSpPr>
                <p:spPr>
                  <a:xfrm>
                    <a:off x="1816068" y="2975430"/>
                    <a:ext cx="6193042" cy="1216316"/>
                  </a:xfrm>
                  <a:custGeom>
                    <a:avLst/>
                    <a:gdLst>
                      <a:gd name="csX0" fmla="*/ 0 w 6193042"/>
                      <a:gd name="csY0" fmla="*/ 767875 h 1216316"/>
                      <a:gd name="csX1" fmla="*/ 128776 w 6193042"/>
                      <a:gd name="csY1" fmla="*/ 761732 h 1216316"/>
                      <a:gd name="csX2" fmla="*/ 163899 w 6193042"/>
                      <a:gd name="csY2" fmla="*/ 755589 h 1216316"/>
                      <a:gd name="csX3" fmla="*/ 222433 w 6193042"/>
                      <a:gd name="csY3" fmla="*/ 749447 h 1216316"/>
                      <a:gd name="csX4" fmla="*/ 362918 w 6193042"/>
                      <a:gd name="csY4" fmla="*/ 737161 h 1216316"/>
                      <a:gd name="csX5" fmla="*/ 433161 w 6193042"/>
                      <a:gd name="csY5" fmla="*/ 731018 h 1216316"/>
                      <a:gd name="csX6" fmla="*/ 479988 w 6193042"/>
                      <a:gd name="csY6" fmla="*/ 724874 h 1216316"/>
                      <a:gd name="csX7" fmla="*/ 550231 w 6193042"/>
                      <a:gd name="csY7" fmla="*/ 712588 h 1216316"/>
                      <a:gd name="csX8" fmla="*/ 597060 w 6193042"/>
                      <a:gd name="csY8" fmla="*/ 706445 h 1216316"/>
                      <a:gd name="csX9" fmla="*/ 643887 w 6193042"/>
                      <a:gd name="csY9" fmla="*/ 694160 h 1216316"/>
                      <a:gd name="csX10" fmla="*/ 725837 w 6193042"/>
                      <a:gd name="csY10" fmla="*/ 669587 h 1216316"/>
                      <a:gd name="csX11" fmla="*/ 760959 w 6193042"/>
                      <a:gd name="csY11" fmla="*/ 663444 h 1216316"/>
                      <a:gd name="csX12" fmla="*/ 831202 w 6193042"/>
                      <a:gd name="csY12" fmla="*/ 638872 h 1216316"/>
                      <a:gd name="csX13" fmla="*/ 936565 w 6193042"/>
                      <a:gd name="csY13" fmla="*/ 608158 h 1216316"/>
                      <a:gd name="csX14" fmla="*/ 995101 w 6193042"/>
                      <a:gd name="csY14" fmla="*/ 583585 h 1216316"/>
                      <a:gd name="csX15" fmla="*/ 1018514 w 6193042"/>
                      <a:gd name="csY15" fmla="*/ 565156 h 1216316"/>
                      <a:gd name="csX16" fmla="*/ 1030221 w 6193042"/>
                      <a:gd name="csY16" fmla="*/ 546727 h 1216316"/>
                      <a:gd name="csX17" fmla="*/ 1053635 w 6193042"/>
                      <a:gd name="csY17" fmla="*/ 528298 h 1216316"/>
                      <a:gd name="csX18" fmla="*/ 1065343 w 6193042"/>
                      <a:gd name="csY18" fmla="*/ 503726 h 1216316"/>
                      <a:gd name="csX19" fmla="*/ 1077050 w 6193042"/>
                      <a:gd name="csY19" fmla="*/ 485297 h 1216316"/>
                      <a:gd name="csX20" fmla="*/ 1100464 w 6193042"/>
                      <a:gd name="csY20" fmla="*/ 460725 h 1216316"/>
                      <a:gd name="csX21" fmla="*/ 1112171 w 6193042"/>
                      <a:gd name="csY21" fmla="*/ 442296 h 1216316"/>
                      <a:gd name="csX22" fmla="*/ 1123878 w 6193042"/>
                      <a:gd name="csY22" fmla="*/ 417724 h 1216316"/>
                      <a:gd name="csX23" fmla="*/ 1147293 w 6193042"/>
                      <a:gd name="csY23" fmla="*/ 405438 h 1216316"/>
                      <a:gd name="csX24" fmla="*/ 1159000 w 6193042"/>
                      <a:gd name="csY24" fmla="*/ 387009 h 1216316"/>
                      <a:gd name="csX25" fmla="*/ 1182413 w 6193042"/>
                      <a:gd name="csY25" fmla="*/ 374723 h 1216316"/>
                      <a:gd name="csX26" fmla="*/ 1205827 w 6193042"/>
                      <a:gd name="csY26" fmla="*/ 356294 h 1216316"/>
                      <a:gd name="csX27" fmla="*/ 1229242 w 6193042"/>
                      <a:gd name="csY27" fmla="*/ 344008 h 1216316"/>
                      <a:gd name="csX28" fmla="*/ 1311192 w 6193042"/>
                      <a:gd name="csY28" fmla="*/ 294863 h 1216316"/>
                      <a:gd name="csX29" fmla="*/ 1416555 w 6193042"/>
                      <a:gd name="csY29" fmla="*/ 270292 h 1216316"/>
                      <a:gd name="csX30" fmla="*/ 1463383 w 6193042"/>
                      <a:gd name="csY30" fmla="*/ 258006 h 1216316"/>
                      <a:gd name="csX31" fmla="*/ 1521918 w 6193042"/>
                      <a:gd name="csY31" fmla="*/ 251862 h 1216316"/>
                      <a:gd name="csX32" fmla="*/ 1791181 w 6193042"/>
                      <a:gd name="csY32" fmla="*/ 239576 h 1216316"/>
                      <a:gd name="csX33" fmla="*/ 2271171 w 6193042"/>
                      <a:gd name="csY33" fmla="*/ 233434 h 1216316"/>
                      <a:gd name="csX34" fmla="*/ 2411656 w 6193042"/>
                      <a:gd name="csY34" fmla="*/ 221148 h 1216316"/>
                      <a:gd name="csX35" fmla="*/ 2446777 w 6193042"/>
                      <a:gd name="csY35" fmla="*/ 215005 h 1216316"/>
                      <a:gd name="csX36" fmla="*/ 2493606 w 6193042"/>
                      <a:gd name="csY36" fmla="*/ 208861 h 1216316"/>
                      <a:gd name="csX37" fmla="*/ 2598969 w 6193042"/>
                      <a:gd name="csY37" fmla="*/ 190432 h 1216316"/>
                      <a:gd name="csX38" fmla="*/ 2634091 w 6193042"/>
                      <a:gd name="csY38" fmla="*/ 184290 h 1216316"/>
                      <a:gd name="csX39" fmla="*/ 2669212 w 6193042"/>
                      <a:gd name="csY39" fmla="*/ 172004 h 1216316"/>
                      <a:gd name="csX40" fmla="*/ 2739454 w 6193042"/>
                      <a:gd name="csY40" fmla="*/ 159717 h 1216316"/>
                      <a:gd name="csX41" fmla="*/ 2844818 w 6193042"/>
                      <a:gd name="csY41" fmla="*/ 122859 h 1216316"/>
                      <a:gd name="csX42" fmla="*/ 2879940 w 6193042"/>
                      <a:gd name="csY42" fmla="*/ 110573 h 1216316"/>
                      <a:gd name="csX43" fmla="*/ 2915060 w 6193042"/>
                      <a:gd name="csY43" fmla="*/ 104430 h 1216316"/>
                      <a:gd name="csX44" fmla="*/ 2985303 w 6193042"/>
                      <a:gd name="csY44" fmla="*/ 73715 h 1216316"/>
                      <a:gd name="csX45" fmla="*/ 3078959 w 6193042"/>
                      <a:gd name="csY45" fmla="*/ 36857 h 1216316"/>
                      <a:gd name="csX46" fmla="*/ 3137495 w 6193042"/>
                      <a:gd name="csY46" fmla="*/ 24571 h 1216316"/>
                      <a:gd name="csX47" fmla="*/ 3184323 w 6193042"/>
                      <a:gd name="csY47" fmla="*/ 12285 h 1216316"/>
                      <a:gd name="csX48" fmla="*/ 3277981 w 6193042"/>
                      <a:gd name="csY48" fmla="*/ 0 h 1216316"/>
                      <a:gd name="csX49" fmla="*/ 3371637 w 6193042"/>
                      <a:gd name="csY49" fmla="*/ 6142 h 1216316"/>
                      <a:gd name="csX50" fmla="*/ 3406758 w 6193042"/>
                      <a:gd name="csY50" fmla="*/ 18428 h 1216316"/>
                      <a:gd name="csX51" fmla="*/ 3465293 w 6193042"/>
                      <a:gd name="csY51" fmla="*/ 55286 h 1216316"/>
                      <a:gd name="csX52" fmla="*/ 3488707 w 6193042"/>
                      <a:gd name="csY52" fmla="*/ 79858 h 1216316"/>
                      <a:gd name="csX53" fmla="*/ 3500414 w 6193042"/>
                      <a:gd name="csY53" fmla="*/ 251862 h 1216316"/>
                      <a:gd name="csX54" fmla="*/ 3477000 w 6193042"/>
                      <a:gd name="csY54" fmla="*/ 276435 h 1216316"/>
                      <a:gd name="csX55" fmla="*/ 3406758 w 6193042"/>
                      <a:gd name="csY55" fmla="*/ 331722 h 1216316"/>
                      <a:gd name="csX56" fmla="*/ 3301394 w 6193042"/>
                      <a:gd name="csY56" fmla="*/ 393152 h 1216316"/>
                      <a:gd name="csX57" fmla="*/ 3266272 w 6193042"/>
                      <a:gd name="csY57" fmla="*/ 399295 h 1216316"/>
                      <a:gd name="csX58" fmla="*/ 3184323 w 6193042"/>
                      <a:gd name="csY58" fmla="*/ 436153 h 1216316"/>
                      <a:gd name="csX59" fmla="*/ 3090666 w 6193042"/>
                      <a:gd name="csY59" fmla="*/ 460725 h 1216316"/>
                      <a:gd name="csX60" fmla="*/ 3008717 w 6193042"/>
                      <a:gd name="csY60" fmla="*/ 479154 h 1216316"/>
                      <a:gd name="csX61" fmla="*/ 2961889 w 6193042"/>
                      <a:gd name="csY61" fmla="*/ 491440 h 1216316"/>
                      <a:gd name="csX62" fmla="*/ 2856525 w 6193042"/>
                      <a:gd name="csY62" fmla="*/ 509869 h 1216316"/>
                      <a:gd name="csX63" fmla="*/ 2821404 w 6193042"/>
                      <a:gd name="csY63" fmla="*/ 516012 h 1216316"/>
                      <a:gd name="csX64" fmla="*/ 2786283 w 6193042"/>
                      <a:gd name="csY64" fmla="*/ 522155 h 1216316"/>
                      <a:gd name="csX65" fmla="*/ 2657505 w 6193042"/>
                      <a:gd name="csY65" fmla="*/ 552870 h 1216316"/>
                      <a:gd name="csX66" fmla="*/ 2598969 w 6193042"/>
                      <a:gd name="csY66" fmla="*/ 559014 h 1216316"/>
                      <a:gd name="csX67" fmla="*/ 2552142 w 6193042"/>
                      <a:gd name="csY67" fmla="*/ 571299 h 1216316"/>
                      <a:gd name="csX68" fmla="*/ 2470192 w 6193042"/>
                      <a:gd name="csY68" fmla="*/ 583585 h 1216316"/>
                      <a:gd name="csX69" fmla="*/ 2399950 w 6193042"/>
                      <a:gd name="csY69" fmla="*/ 602015 h 1216316"/>
                      <a:gd name="csX70" fmla="*/ 2364827 w 6193042"/>
                      <a:gd name="csY70" fmla="*/ 614300 h 1216316"/>
                      <a:gd name="csX71" fmla="*/ 2259464 w 6193042"/>
                      <a:gd name="csY71" fmla="*/ 645016 h 1216316"/>
                      <a:gd name="csX72" fmla="*/ 2212637 w 6193042"/>
                      <a:gd name="csY72" fmla="*/ 663444 h 1216316"/>
                      <a:gd name="csX73" fmla="*/ 2165808 w 6193042"/>
                      <a:gd name="csY73" fmla="*/ 700303 h 1216316"/>
                      <a:gd name="csX74" fmla="*/ 2142394 w 6193042"/>
                      <a:gd name="csY74" fmla="*/ 718731 h 1216316"/>
                      <a:gd name="csX75" fmla="*/ 2095565 w 6193042"/>
                      <a:gd name="csY75" fmla="*/ 798590 h 1216316"/>
                      <a:gd name="csX76" fmla="*/ 2107272 w 6193042"/>
                      <a:gd name="csY76" fmla="*/ 946023 h 1216316"/>
                      <a:gd name="csX77" fmla="*/ 2118979 w 6193042"/>
                      <a:gd name="csY77" fmla="*/ 964452 h 1216316"/>
                      <a:gd name="csX78" fmla="*/ 2142394 w 6193042"/>
                      <a:gd name="csY78" fmla="*/ 1013596 h 1216316"/>
                      <a:gd name="csX79" fmla="*/ 2177515 w 6193042"/>
                      <a:gd name="csY79" fmla="*/ 1038168 h 1216316"/>
                      <a:gd name="csX80" fmla="*/ 2224344 w 6193042"/>
                      <a:gd name="csY80" fmla="*/ 1075026 h 1216316"/>
                      <a:gd name="csX81" fmla="*/ 2341414 w 6193042"/>
                      <a:gd name="csY81" fmla="*/ 1130313 h 1216316"/>
                      <a:gd name="csX82" fmla="*/ 2388243 w 6193042"/>
                      <a:gd name="csY82" fmla="*/ 1148742 h 1216316"/>
                      <a:gd name="csX83" fmla="*/ 2423363 w 6193042"/>
                      <a:gd name="csY83" fmla="*/ 1161029 h 1216316"/>
                      <a:gd name="csX84" fmla="*/ 2470192 w 6193042"/>
                      <a:gd name="csY84" fmla="*/ 1179457 h 1216316"/>
                      <a:gd name="csX85" fmla="*/ 2517020 w 6193042"/>
                      <a:gd name="csY85" fmla="*/ 1185600 h 1216316"/>
                      <a:gd name="csX86" fmla="*/ 2598969 w 6193042"/>
                      <a:gd name="csY86" fmla="*/ 1197886 h 1216316"/>
                      <a:gd name="csX87" fmla="*/ 2762868 w 6193042"/>
                      <a:gd name="csY87" fmla="*/ 1216316 h 1216316"/>
                      <a:gd name="csX88" fmla="*/ 3067253 w 6193042"/>
                      <a:gd name="csY88" fmla="*/ 1210173 h 1216316"/>
                      <a:gd name="csX89" fmla="*/ 3125788 w 6193042"/>
                      <a:gd name="csY89" fmla="*/ 1204030 h 1216316"/>
                      <a:gd name="csX90" fmla="*/ 3219445 w 6193042"/>
                      <a:gd name="csY90" fmla="*/ 1179457 h 1216316"/>
                      <a:gd name="csX91" fmla="*/ 3266272 w 6193042"/>
                      <a:gd name="csY91" fmla="*/ 1167172 h 1216316"/>
                      <a:gd name="csX92" fmla="*/ 3324808 w 6193042"/>
                      <a:gd name="csY92" fmla="*/ 1154885 h 1216316"/>
                      <a:gd name="csX93" fmla="*/ 3477000 w 6193042"/>
                      <a:gd name="csY93" fmla="*/ 1087312 h 1216316"/>
                      <a:gd name="csX94" fmla="*/ 3570657 w 6193042"/>
                      <a:gd name="csY94" fmla="*/ 1044311 h 1216316"/>
                      <a:gd name="csX95" fmla="*/ 3594070 w 6193042"/>
                      <a:gd name="csY95" fmla="*/ 1025882 h 1216316"/>
                      <a:gd name="csX96" fmla="*/ 3617486 w 6193042"/>
                      <a:gd name="csY96" fmla="*/ 1013596 h 1216316"/>
                      <a:gd name="csX97" fmla="*/ 3664313 w 6193042"/>
                      <a:gd name="csY97" fmla="*/ 982881 h 1216316"/>
                      <a:gd name="csX98" fmla="*/ 3711142 w 6193042"/>
                      <a:gd name="csY98" fmla="*/ 946023 h 1216316"/>
                      <a:gd name="csX99" fmla="*/ 3793091 w 6193042"/>
                      <a:gd name="csY99" fmla="*/ 890736 h 1216316"/>
                      <a:gd name="csX100" fmla="*/ 3839919 w 6193042"/>
                      <a:gd name="csY100" fmla="*/ 853877 h 1216316"/>
                      <a:gd name="csX101" fmla="*/ 3863334 w 6193042"/>
                      <a:gd name="csY101" fmla="*/ 835449 h 1216316"/>
                      <a:gd name="csX102" fmla="*/ 3875041 w 6193042"/>
                      <a:gd name="csY102" fmla="*/ 817020 h 1216316"/>
                      <a:gd name="csX103" fmla="*/ 3921868 w 6193042"/>
                      <a:gd name="csY103" fmla="*/ 780162 h 1216316"/>
                      <a:gd name="csX104" fmla="*/ 3956991 w 6193042"/>
                      <a:gd name="csY104" fmla="*/ 743304 h 1216316"/>
                      <a:gd name="csX105" fmla="*/ 3992111 w 6193042"/>
                      <a:gd name="csY105" fmla="*/ 694160 h 1216316"/>
                      <a:gd name="csX106" fmla="*/ 4015526 w 6193042"/>
                      <a:gd name="csY106" fmla="*/ 657301 h 1216316"/>
                      <a:gd name="csX107" fmla="*/ 4027233 w 6193042"/>
                      <a:gd name="csY107" fmla="*/ 638872 h 1216316"/>
                      <a:gd name="csX108" fmla="*/ 4038940 w 6193042"/>
                      <a:gd name="csY108" fmla="*/ 602015 h 1216316"/>
                      <a:gd name="csX109" fmla="*/ 4050647 w 6193042"/>
                      <a:gd name="csY109" fmla="*/ 208861 h 1216316"/>
                      <a:gd name="csX110" fmla="*/ 4062354 w 6193042"/>
                      <a:gd name="csY110" fmla="*/ 178147 h 1216316"/>
                      <a:gd name="csX111" fmla="*/ 4097476 w 6193042"/>
                      <a:gd name="csY111" fmla="*/ 135146 h 1216316"/>
                      <a:gd name="csX112" fmla="*/ 4109183 w 6193042"/>
                      <a:gd name="csY112" fmla="*/ 116716 h 1216316"/>
                      <a:gd name="csX113" fmla="*/ 4167717 w 6193042"/>
                      <a:gd name="csY113" fmla="*/ 79858 h 1216316"/>
                      <a:gd name="csX114" fmla="*/ 4237960 w 6193042"/>
                      <a:gd name="csY114" fmla="*/ 55286 h 1216316"/>
                      <a:gd name="csX115" fmla="*/ 4308202 w 6193042"/>
                      <a:gd name="csY115" fmla="*/ 43001 h 1216316"/>
                      <a:gd name="csX116" fmla="*/ 4600880 w 6193042"/>
                      <a:gd name="csY116" fmla="*/ 55286 h 1216316"/>
                      <a:gd name="csX117" fmla="*/ 4636000 w 6193042"/>
                      <a:gd name="csY117" fmla="*/ 61429 h 1216316"/>
                      <a:gd name="csX118" fmla="*/ 4694536 w 6193042"/>
                      <a:gd name="csY118" fmla="*/ 92145 h 1216316"/>
                      <a:gd name="csX119" fmla="*/ 4729657 w 6193042"/>
                      <a:gd name="csY119" fmla="*/ 129003 h 1216316"/>
                      <a:gd name="csX120" fmla="*/ 4741364 w 6193042"/>
                      <a:gd name="csY120" fmla="*/ 147431 h 1216316"/>
                      <a:gd name="csX121" fmla="*/ 4764779 w 6193042"/>
                      <a:gd name="csY121" fmla="*/ 178147 h 1216316"/>
                      <a:gd name="csX122" fmla="*/ 4776486 w 6193042"/>
                      <a:gd name="csY122" fmla="*/ 202718 h 1216316"/>
                      <a:gd name="csX123" fmla="*/ 4799900 w 6193042"/>
                      <a:gd name="csY123" fmla="*/ 288720 h 1216316"/>
                      <a:gd name="csX124" fmla="*/ 4788193 w 6193042"/>
                      <a:gd name="csY124" fmla="*/ 479154 h 1216316"/>
                      <a:gd name="csX125" fmla="*/ 4776486 w 6193042"/>
                      <a:gd name="csY125" fmla="*/ 497583 h 1216316"/>
                      <a:gd name="csX126" fmla="*/ 4764779 w 6193042"/>
                      <a:gd name="csY126" fmla="*/ 534441 h 1216316"/>
                      <a:gd name="csX127" fmla="*/ 4717950 w 6193042"/>
                      <a:gd name="csY127" fmla="*/ 614300 h 1216316"/>
                      <a:gd name="csX128" fmla="*/ 4694536 w 6193042"/>
                      <a:gd name="csY128" fmla="*/ 638872 h 1216316"/>
                      <a:gd name="csX129" fmla="*/ 4636000 w 6193042"/>
                      <a:gd name="csY129" fmla="*/ 700303 h 1216316"/>
                      <a:gd name="csX130" fmla="*/ 4589173 w 6193042"/>
                      <a:gd name="csY130" fmla="*/ 749447 h 1216316"/>
                      <a:gd name="csX131" fmla="*/ 4565758 w 6193042"/>
                      <a:gd name="csY131" fmla="*/ 774019 h 1216316"/>
                      <a:gd name="csX132" fmla="*/ 4530637 w 6193042"/>
                      <a:gd name="csY132" fmla="*/ 798590 h 1216316"/>
                      <a:gd name="csX133" fmla="*/ 4495515 w 6193042"/>
                      <a:gd name="csY133" fmla="*/ 829306 h 1216316"/>
                      <a:gd name="csX134" fmla="*/ 4448688 w 6193042"/>
                      <a:gd name="csY134" fmla="*/ 878450 h 1216316"/>
                      <a:gd name="csX135" fmla="*/ 4390152 w 6193042"/>
                      <a:gd name="csY135" fmla="*/ 933737 h 1216316"/>
                      <a:gd name="csX136" fmla="*/ 4366738 w 6193042"/>
                      <a:gd name="csY136" fmla="*/ 976738 h 1216316"/>
                      <a:gd name="csX137" fmla="*/ 4355031 w 6193042"/>
                      <a:gd name="csY137" fmla="*/ 1001310 h 1216316"/>
                      <a:gd name="csX138" fmla="*/ 4378445 w 6193042"/>
                      <a:gd name="csY138" fmla="*/ 1068883 h 1216316"/>
                      <a:gd name="csX139" fmla="*/ 4425274 w 6193042"/>
                      <a:gd name="csY139" fmla="*/ 1099598 h 1216316"/>
                      <a:gd name="csX140" fmla="*/ 4495515 w 6193042"/>
                      <a:gd name="csY140" fmla="*/ 1136456 h 1216316"/>
                      <a:gd name="csX141" fmla="*/ 4554051 w 6193042"/>
                      <a:gd name="csY141" fmla="*/ 1161029 h 1216316"/>
                      <a:gd name="csX142" fmla="*/ 4647707 w 6193042"/>
                      <a:gd name="csY142" fmla="*/ 1173314 h 1216316"/>
                      <a:gd name="csX143" fmla="*/ 4694536 w 6193042"/>
                      <a:gd name="csY143" fmla="*/ 1179457 h 1216316"/>
                      <a:gd name="csX144" fmla="*/ 5010628 w 6193042"/>
                      <a:gd name="csY144" fmla="*/ 1167172 h 1216316"/>
                      <a:gd name="csX145" fmla="*/ 5092577 w 6193042"/>
                      <a:gd name="csY145" fmla="*/ 1142599 h 1216316"/>
                      <a:gd name="csX146" fmla="*/ 5174527 w 6193042"/>
                      <a:gd name="csY146" fmla="*/ 1118028 h 1216316"/>
                      <a:gd name="csX147" fmla="*/ 5209647 w 6193042"/>
                      <a:gd name="csY147" fmla="*/ 1099598 h 1216316"/>
                      <a:gd name="csX148" fmla="*/ 5291597 w 6193042"/>
                      <a:gd name="csY148" fmla="*/ 1075026 h 1216316"/>
                      <a:gd name="csX149" fmla="*/ 5315010 w 6193042"/>
                      <a:gd name="csY149" fmla="*/ 1062740 h 1216316"/>
                      <a:gd name="csX150" fmla="*/ 5432082 w 6193042"/>
                      <a:gd name="csY150" fmla="*/ 1007453 h 1216316"/>
                      <a:gd name="csX151" fmla="*/ 5467203 w 6193042"/>
                      <a:gd name="csY151" fmla="*/ 989024 h 1216316"/>
                      <a:gd name="csX152" fmla="*/ 5502325 w 6193042"/>
                      <a:gd name="csY152" fmla="*/ 976738 h 1216316"/>
                      <a:gd name="csX153" fmla="*/ 5607688 w 6193042"/>
                      <a:gd name="csY153" fmla="*/ 921451 h 1216316"/>
                      <a:gd name="csX154" fmla="*/ 5654517 w 6193042"/>
                      <a:gd name="csY154" fmla="*/ 896878 h 1216316"/>
                      <a:gd name="csX155" fmla="*/ 5689637 w 6193042"/>
                      <a:gd name="csY155" fmla="*/ 878450 h 1216316"/>
                      <a:gd name="csX156" fmla="*/ 5713051 w 6193042"/>
                      <a:gd name="csY156" fmla="*/ 860021 h 1216316"/>
                      <a:gd name="csX157" fmla="*/ 5748173 w 6193042"/>
                      <a:gd name="csY157" fmla="*/ 847734 h 1216316"/>
                      <a:gd name="csX158" fmla="*/ 5818416 w 6193042"/>
                      <a:gd name="csY158" fmla="*/ 810876 h 1216316"/>
                      <a:gd name="csX159" fmla="*/ 5923779 w 6193042"/>
                      <a:gd name="csY159" fmla="*/ 780162 h 1216316"/>
                      <a:gd name="csX160" fmla="*/ 5947193 w 6193042"/>
                      <a:gd name="csY160" fmla="*/ 767875 h 1216316"/>
                      <a:gd name="csX161" fmla="*/ 6064265 w 6193042"/>
                      <a:gd name="csY161" fmla="*/ 749447 h 1216316"/>
                      <a:gd name="csX162" fmla="*/ 6193042 w 6193042"/>
                      <a:gd name="csY162" fmla="*/ 761732 h 12163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Lst>
                    <a:rect l="l" t="t" r="r" b="b"/>
                    <a:pathLst>
                      <a:path w="6193042" h="1216316" fill="none" extrusionOk="0">
                        <a:moveTo>
                          <a:pt x="0" y="767875"/>
                        </a:moveTo>
                        <a:cubicBezTo>
                          <a:pt x="42891" y="773510"/>
                          <a:pt x="88040" y="762955"/>
                          <a:pt x="128776" y="761732"/>
                        </a:cubicBezTo>
                        <a:cubicBezTo>
                          <a:pt x="139818" y="762675"/>
                          <a:pt x="152623" y="758412"/>
                          <a:pt x="163899" y="755589"/>
                        </a:cubicBezTo>
                        <a:cubicBezTo>
                          <a:pt x="183964" y="751501"/>
                          <a:pt x="201789" y="747839"/>
                          <a:pt x="222433" y="749447"/>
                        </a:cubicBezTo>
                        <a:cubicBezTo>
                          <a:pt x="244071" y="759788"/>
                          <a:pt x="303964" y="753918"/>
                          <a:pt x="362918" y="737161"/>
                        </a:cubicBezTo>
                        <a:cubicBezTo>
                          <a:pt x="386688" y="732620"/>
                          <a:pt x="411743" y="733294"/>
                          <a:pt x="433161" y="731018"/>
                        </a:cubicBezTo>
                        <a:cubicBezTo>
                          <a:pt x="447810" y="731163"/>
                          <a:pt x="466502" y="728568"/>
                          <a:pt x="479988" y="724874"/>
                        </a:cubicBezTo>
                        <a:cubicBezTo>
                          <a:pt x="503706" y="724451"/>
                          <a:pt x="526752" y="715434"/>
                          <a:pt x="550231" y="712588"/>
                        </a:cubicBezTo>
                        <a:cubicBezTo>
                          <a:pt x="568148" y="706435"/>
                          <a:pt x="585998" y="705400"/>
                          <a:pt x="597060" y="706445"/>
                        </a:cubicBezTo>
                        <a:cubicBezTo>
                          <a:pt x="613823" y="704916"/>
                          <a:pt x="628388" y="698331"/>
                          <a:pt x="643887" y="694160"/>
                        </a:cubicBezTo>
                        <a:cubicBezTo>
                          <a:pt x="704154" y="668644"/>
                          <a:pt x="652660" y="682258"/>
                          <a:pt x="725837" y="669587"/>
                        </a:cubicBezTo>
                        <a:cubicBezTo>
                          <a:pt x="735707" y="668665"/>
                          <a:pt x="750605" y="664614"/>
                          <a:pt x="760959" y="663444"/>
                        </a:cubicBezTo>
                        <a:cubicBezTo>
                          <a:pt x="785391" y="653172"/>
                          <a:pt x="804387" y="644711"/>
                          <a:pt x="831202" y="638872"/>
                        </a:cubicBezTo>
                        <a:cubicBezTo>
                          <a:pt x="890305" y="622461"/>
                          <a:pt x="856547" y="629004"/>
                          <a:pt x="936565" y="608158"/>
                        </a:cubicBezTo>
                        <a:cubicBezTo>
                          <a:pt x="961287" y="598709"/>
                          <a:pt x="976062" y="594758"/>
                          <a:pt x="995101" y="583585"/>
                        </a:cubicBezTo>
                        <a:cubicBezTo>
                          <a:pt x="1003617" y="578067"/>
                          <a:pt x="1009390" y="571258"/>
                          <a:pt x="1018514" y="565156"/>
                        </a:cubicBezTo>
                        <a:cubicBezTo>
                          <a:pt x="1022489" y="559056"/>
                          <a:pt x="1024693" y="552419"/>
                          <a:pt x="1030221" y="546727"/>
                        </a:cubicBezTo>
                        <a:cubicBezTo>
                          <a:pt x="1036327" y="539907"/>
                          <a:pt x="1047183" y="534261"/>
                          <a:pt x="1053635" y="528298"/>
                        </a:cubicBezTo>
                        <a:cubicBezTo>
                          <a:pt x="1059981" y="521354"/>
                          <a:pt x="1061030" y="511401"/>
                          <a:pt x="1065343" y="503726"/>
                        </a:cubicBezTo>
                        <a:cubicBezTo>
                          <a:pt x="1068862" y="497858"/>
                          <a:pt x="1073494" y="491083"/>
                          <a:pt x="1077050" y="485297"/>
                        </a:cubicBezTo>
                        <a:cubicBezTo>
                          <a:pt x="1084541" y="477015"/>
                          <a:pt x="1093237" y="467093"/>
                          <a:pt x="1100464" y="460725"/>
                        </a:cubicBezTo>
                        <a:cubicBezTo>
                          <a:pt x="1105074" y="455263"/>
                          <a:pt x="1108964" y="447505"/>
                          <a:pt x="1112171" y="442296"/>
                        </a:cubicBezTo>
                        <a:cubicBezTo>
                          <a:pt x="1115471" y="433788"/>
                          <a:pt x="1116920" y="424828"/>
                          <a:pt x="1123878" y="417724"/>
                        </a:cubicBezTo>
                        <a:cubicBezTo>
                          <a:pt x="1128285" y="413072"/>
                          <a:pt x="1140912" y="408602"/>
                          <a:pt x="1147293" y="405438"/>
                        </a:cubicBezTo>
                        <a:cubicBezTo>
                          <a:pt x="1149820" y="399330"/>
                          <a:pt x="1151712" y="391676"/>
                          <a:pt x="1159000" y="387009"/>
                        </a:cubicBezTo>
                        <a:cubicBezTo>
                          <a:pt x="1164674" y="382683"/>
                          <a:pt x="1176293" y="378109"/>
                          <a:pt x="1182413" y="374723"/>
                        </a:cubicBezTo>
                        <a:cubicBezTo>
                          <a:pt x="1191257" y="370450"/>
                          <a:pt x="1196382" y="363216"/>
                          <a:pt x="1205827" y="356294"/>
                        </a:cubicBezTo>
                        <a:cubicBezTo>
                          <a:pt x="1212529" y="352579"/>
                          <a:pt x="1221748" y="348922"/>
                          <a:pt x="1229242" y="344008"/>
                        </a:cubicBezTo>
                        <a:cubicBezTo>
                          <a:pt x="1266873" y="319252"/>
                          <a:pt x="1251640" y="314426"/>
                          <a:pt x="1311192" y="294863"/>
                        </a:cubicBezTo>
                        <a:cubicBezTo>
                          <a:pt x="1415075" y="252529"/>
                          <a:pt x="1255480" y="314358"/>
                          <a:pt x="1416555" y="270292"/>
                        </a:cubicBezTo>
                        <a:cubicBezTo>
                          <a:pt x="1429840" y="264408"/>
                          <a:pt x="1446346" y="261015"/>
                          <a:pt x="1463383" y="258006"/>
                        </a:cubicBezTo>
                        <a:cubicBezTo>
                          <a:pt x="1483663" y="256755"/>
                          <a:pt x="1501873" y="256299"/>
                          <a:pt x="1521918" y="251862"/>
                        </a:cubicBezTo>
                        <a:cubicBezTo>
                          <a:pt x="1630382" y="241588"/>
                          <a:pt x="1646107" y="241789"/>
                          <a:pt x="1791181" y="239576"/>
                        </a:cubicBezTo>
                        <a:cubicBezTo>
                          <a:pt x="1950541" y="244824"/>
                          <a:pt x="2112729" y="233048"/>
                          <a:pt x="2271171" y="233434"/>
                        </a:cubicBezTo>
                        <a:cubicBezTo>
                          <a:pt x="2319896" y="222922"/>
                          <a:pt x="2362105" y="229198"/>
                          <a:pt x="2411656" y="221148"/>
                        </a:cubicBezTo>
                        <a:cubicBezTo>
                          <a:pt x="2423313" y="220425"/>
                          <a:pt x="2435400" y="216820"/>
                          <a:pt x="2446777" y="215005"/>
                        </a:cubicBezTo>
                        <a:cubicBezTo>
                          <a:pt x="2461864" y="213308"/>
                          <a:pt x="2477791" y="211926"/>
                          <a:pt x="2493606" y="208861"/>
                        </a:cubicBezTo>
                        <a:cubicBezTo>
                          <a:pt x="2492552" y="208933"/>
                          <a:pt x="2583807" y="194367"/>
                          <a:pt x="2598969" y="190432"/>
                        </a:cubicBezTo>
                        <a:cubicBezTo>
                          <a:pt x="2603120" y="190802"/>
                          <a:pt x="2630756" y="186447"/>
                          <a:pt x="2634091" y="184290"/>
                        </a:cubicBezTo>
                        <a:cubicBezTo>
                          <a:pt x="2644895" y="179932"/>
                          <a:pt x="2656309" y="174808"/>
                          <a:pt x="2669212" y="172004"/>
                        </a:cubicBezTo>
                        <a:cubicBezTo>
                          <a:pt x="2690580" y="162921"/>
                          <a:pt x="2719726" y="166821"/>
                          <a:pt x="2739454" y="159717"/>
                        </a:cubicBezTo>
                        <a:cubicBezTo>
                          <a:pt x="2763724" y="160350"/>
                          <a:pt x="2811423" y="143914"/>
                          <a:pt x="2844818" y="122859"/>
                        </a:cubicBezTo>
                        <a:cubicBezTo>
                          <a:pt x="2856606" y="118641"/>
                          <a:pt x="2865430" y="113334"/>
                          <a:pt x="2879940" y="110573"/>
                        </a:cubicBezTo>
                        <a:cubicBezTo>
                          <a:pt x="2894632" y="105534"/>
                          <a:pt x="2908502" y="106111"/>
                          <a:pt x="2915060" y="104430"/>
                        </a:cubicBezTo>
                        <a:cubicBezTo>
                          <a:pt x="2973477" y="77042"/>
                          <a:pt x="2927717" y="99949"/>
                          <a:pt x="2985303" y="73715"/>
                        </a:cubicBezTo>
                        <a:cubicBezTo>
                          <a:pt x="3016088" y="61518"/>
                          <a:pt x="3043097" y="44292"/>
                          <a:pt x="3078959" y="36857"/>
                        </a:cubicBezTo>
                        <a:cubicBezTo>
                          <a:pt x="3099027" y="33963"/>
                          <a:pt x="3118511" y="26945"/>
                          <a:pt x="3137495" y="24571"/>
                        </a:cubicBezTo>
                        <a:cubicBezTo>
                          <a:pt x="3152870" y="22664"/>
                          <a:pt x="3167462" y="12844"/>
                          <a:pt x="3184323" y="12285"/>
                        </a:cubicBezTo>
                        <a:cubicBezTo>
                          <a:pt x="3214852" y="6946"/>
                          <a:pt x="3277981" y="0"/>
                          <a:pt x="3277981" y="0"/>
                        </a:cubicBezTo>
                        <a:cubicBezTo>
                          <a:pt x="3308231" y="2177"/>
                          <a:pt x="3340417" y="7803"/>
                          <a:pt x="3371637" y="6142"/>
                        </a:cubicBezTo>
                        <a:cubicBezTo>
                          <a:pt x="3384159" y="6241"/>
                          <a:pt x="3396444" y="14358"/>
                          <a:pt x="3406758" y="18428"/>
                        </a:cubicBezTo>
                        <a:cubicBezTo>
                          <a:pt x="3431577" y="30927"/>
                          <a:pt x="3448335" y="40743"/>
                          <a:pt x="3465293" y="55286"/>
                        </a:cubicBezTo>
                        <a:cubicBezTo>
                          <a:pt x="3474975" y="61623"/>
                          <a:pt x="3482128" y="71907"/>
                          <a:pt x="3488707" y="79858"/>
                        </a:cubicBezTo>
                        <a:cubicBezTo>
                          <a:pt x="3525470" y="159422"/>
                          <a:pt x="3524079" y="141254"/>
                          <a:pt x="3500414" y="251862"/>
                        </a:cubicBezTo>
                        <a:cubicBezTo>
                          <a:pt x="3499386" y="259957"/>
                          <a:pt x="3485182" y="270644"/>
                          <a:pt x="3477000" y="276435"/>
                        </a:cubicBezTo>
                        <a:cubicBezTo>
                          <a:pt x="3439665" y="312537"/>
                          <a:pt x="3450850" y="298878"/>
                          <a:pt x="3406758" y="331722"/>
                        </a:cubicBezTo>
                        <a:cubicBezTo>
                          <a:pt x="3377229" y="360368"/>
                          <a:pt x="3350267" y="387272"/>
                          <a:pt x="3301394" y="393152"/>
                        </a:cubicBezTo>
                        <a:cubicBezTo>
                          <a:pt x="3284297" y="397590"/>
                          <a:pt x="3279413" y="396921"/>
                          <a:pt x="3266272" y="399295"/>
                        </a:cubicBezTo>
                        <a:cubicBezTo>
                          <a:pt x="3236115" y="412794"/>
                          <a:pt x="3221273" y="427365"/>
                          <a:pt x="3184323" y="436153"/>
                        </a:cubicBezTo>
                        <a:cubicBezTo>
                          <a:pt x="3150783" y="441586"/>
                          <a:pt x="3124294" y="449757"/>
                          <a:pt x="3090666" y="460725"/>
                        </a:cubicBezTo>
                        <a:cubicBezTo>
                          <a:pt x="3041905" y="475714"/>
                          <a:pt x="3069464" y="470778"/>
                          <a:pt x="3008717" y="479154"/>
                        </a:cubicBezTo>
                        <a:cubicBezTo>
                          <a:pt x="2992054" y="483172"/>
                          <a:pt x="2978867" y="486182"/>
                          <a:pt x="2961889" y="491440"/>
                        </a:cubicBezTo>
                        <a:cubicBezTo>
                          <a:pt x="2961023" y="491420"/>
                          <a:pt x="2873714" y="506582"/>
                          <a:pt x="2856525" y="509869"/>
                        </a:cubicBezTo>
                        <a:cubicBezTo>
                          <a:pt x="2851075" y="510500"/>
                          <a:pt x="2826673" y="517217"/>
                          <a:pt x="2821404" y="516012"/>
                        </a:cubicBezTo>
                        <a:cubicBezTo>
                          <a:pt x="2809269" y="519027"/>
                          <a:pt x="2795891" y="517823"/>
                          <a:pt x="2786283" y="522155"/>
                        </a:cubicBezTo>
                        <a:cubicBezTo>
                          <a:pt x="2740279" y="538372"/>
                          <a:pt x="2707938" y="550243"/>
                          <a:pt x="2657505" y="552870"/>
                        </a:cubicBezTo>
                        <a:cubicBezTo>
                          <a:pt x="2638878" y="552514"/>
                          <a:pt x="2617515" y="557134"/>
                          <a:pt x="2598969" y="559014"/>
                        </a:cubicBezTo>
                        <a:cubicBezTo>
                          <a:pt x="2583140" y="563559"/>
                          <a:pt x="2568950" y="568601"/>
                          <a:pt x="2552142" y="571299"/>
                        </a:cubicBezTo>
                        <a:cubicBezTo>
                          <a:pt x="2528484" y="579165"/>
                          <a:pt x="2492312" y="577117"/>
                          <a:pt x="2470192" y="583585"/>
                        </a:cubicBezTo>
                        <a:cubicBezTo>
                          <a:pt x="2360588" y="628097"/>
                          <a:pt x="2499081" y="574901"/>
                          <a:pt x="2399950" y="602015"/>
                        </a:cubicBezTo>
                        <a:cubicBezTo>
                          <a:pt x="2388454" y="605964"/>
                          <a:pt x="2377395" y="610300"/>
                          <a:pt x="2364827" y="614300"/>
                        </a:cubicBezTo>
                        <a:cubicBezTo>
                          <a:pt x="2271028" y="651307"/>
                          <a:pt x="2409496" y="591580"/>
                          <a:pt x="2259464" y="645016"/>
                        </a:cubicBezTo>
                        <a:cubicBezTo>
                          <a:pt x="2243764" y="650037"/>
                          <a:pt x="2223911" y="653920"/>
                          <a:pt x="2212637" y="663444"/>
                        </a:cubicBezTo>
                        <a:cubicBezTo>
                          <a:pt x="2194426" y="674428"/>
                          <a:pt x="2181426" y="687674"/>
                          <a:pt x="2165808" y="700303"/>
                        </a:cubicBezTo>
                        <a:cubicBezTo>
                          <a:pt x="2154188" y="708038"/>
                          <a:pt x="2149077" y="712297"/>
                          <a:pt x="2142394" y="718731"/>
                        </a:cubicBezTo>
                        <a:cubicBezTo>
                          <a:pt x="2099312" y="778970"/>
                          <a:pt x="2115770" y="753747"/>
                          <a:pt x="2095565" y="798590"/>
                        </a:cubicBezTo>
                        <a:cubicBezTo>
                          <a:pt x="2101375" y="847487"/>
                          <a:pt x="2103854" y="895902"/>
                          <a:pt x="2107272" y="946023"/>
                        </a:cubicBezTo>
                        <a:cubicBezTo>
                          <a:pt x="2109022" y="952226"/>
                          <a:pt x="2115733" y="957879"/>
                          <a:pt x="2118979" y="964452"/>
                        </a:cubicBezTo>
                        <a:cubicBezTo>
                          <a:pt x="2127711" y="980313"/>
                          <a:pt x="2125064" y="999660"/>
                          <a:pt x="2142394" y="1013596"/>
                        </a:cubicBezTo>
                        <a:cubicBezTo>
                          <a:pt x="2154183" y="1020973"/>
                          <a:pt x="2167519" y="1030303"/>
                          <a:pt x="2177515" y="1038168"/>
                        </a:cubicBezTo>
                        <a:cubicBezTo>
                          <a:pt x="2194617" y="1048002"/>
                          <a:pt x="2203436" y="1065102"/>
                          <a:pt x="2224344" y="1075026"/>
                        </a:cubicBezTo>
                        <a:cubicBezTo>
                          <a:pt x="2340665" y="1142410"/>
                          <a:pt x="2264174" y="1101581"/>
                          <a:pt x="2341414" y="1130313"/>
                        </a:cubicBezTo>
                        <a:cubicBezTo>
                          <a:pt x="2358741" y="1137436"/>
                          <a:pt x="2374990" y="1142635"/>
                          <a:pt x="2388243" y="1148742"/>
                        </a:cubicBezTo>
                        <a:cubicBezTo>
                          <a:pt x="2400375" y="1151277"/>
                          <a:pt x="2409794" y="1155726"/>
                          <a:pt x="2423363" y="1161029"/>
                        </a:cubicBezTo>
                        <a:cubicBezTo>
                          <a:pt x="2439876" y="1167608"/>
                          <a:pt x="2453744" y="1176525"/>
                          <a:pt x="2470192" y="1179457"/>
                        </a:cubicBezTo>
                        <a:cubicBezTo>
                          <a:pt x="2486184" y="1182477"/>
                          <a:pt x="2501885" y="1183147"/>
                          <a:pt x="2517020" y="1185600"/>
                        </a:cubicBezTo>
                        <a:cubicBezTo>
                          <a:pt x="2576468" y="1190516"/>
                          <a:pt x="2524689" y="1189668"/>
                          <a:pt x="2598969" y="1197886"/>
                        </a:cubicBezTo>
                        <a:cubicBezTo>
                          <a:pt x="2766429" y="1215463"/>
                          <a:pt x="2662599" y="1206498"/>
                          <a:pt x="2762868" y="1216316"/>
                        </a:cubicBezTo>
                        <a:cubicBezTo>
                          <a:pt x="2863168" y="1223686"/>
                          <a:pt x="2969993" y="1210786"/>
                          <a:pt x="3067253" y="1210173"/>
                        </a:cubicBezTo>
                        <a:cubicBezTo>
                          <a:pt x="3087743" y="1209787"/>
                          <a:pt x="3108137" y="1205192"/>
                          <a:pt x="3125788" y="1204030"/>
                        </a:cubicBezTo>
                        <a:cubicBezTo>
                          <a:pt x="3158725" y="1195822"/>
                          <a:pt x="3191960" y="1185867"/>
                          <a:pt x="3219445" y="1179457"/>
                        </a:cubicBezTo>
                        <a:cubicBezTo>
                          <a:pt x="3235145" y="1175753"/>
                          <a:pt x="3251351" y="1172998"/>
                          <a:pt x="3266272" y="1167172"/>
                        </a:cubicBezTo>
                        <a:cubicBezTo>
                          <a:pt x="3284382" y="1163804"/>
                          <a:pt x="3306396" y="1159761"/>
                          <a:pt x="3324808" y="1154885"/>
                        </a:cubicBezTo>
                        <a:cubicBezTo>
                          <a:pt x="3551109" y="1084732"/>
                          <a:pt x="3312932" y="1154127"/>
                          <a:pt x="3477000" y="1087312"/>
                        </a:cubicBezTo>
                        <a:cubicBezTo>
                          <a:pt x="3519860" y="1070290"/>
                          <a:pt x="3532733" y="1065515"/>
                          <a:pt x="3570657" y="1044311"/>
                        </a:cubicBezTo>
                        <a:cubicBezTo>
                          <a:pt x="3580507" y="1038857"/>
                          <a:pt x="3584530" y="1031275"/>
                          <a:pt x="3594070" y="1025882"/>
                        </a:cubicBezTo>
                        <a:cubicBezTo>
                          <a:pt x="3600723" y="1020964"/>
                          <a:pt x="3610177" y="1017823"/>
                          <a:pt x="3617486" y="1013596"/>
                        </a:cubicBezTo>
                        <a:cubicBezTo>
                          <a:pt x="3636243" y="1002919"/>
                          <a:pt x="3650452" y="993916"/>
                          <a:pt x="3664313" y="982881"/>
                        </a:cubicBezTo>
                        <a:cubicBezTo>
                          <a:pt x="3681460" y="968605"/>
                          <a:pt x="3691870" y="958399"/>
                          <a:pt x="3711142" y="946023"/>
                        </a:cubicBezTo>
                        <a:cubicBezTo>
                          <a:pt x="3765974" y="915003"/>
                          <a:pt x="3740985" y="930446"/>
                          <a:pt x="3793091" y="890736"/>
                        </a:cubicBezTo>
                        <a:cubicBezTo>
                          <a:pt x="3801440" y="878942"/>
                          <a:pt x="3824195" y="862249"/>
                          <a:pt x="3839919" y="853877"/>
                        </a:cubicBezTo>
                        <a:cubicBezTo>
                          <a:pt x="3851659" y="846131"/>
                          <a:pt x="3857746" y="840299"/>
                          <a:pt x="3863334" y="835449"/>
                        </a:cubicBezTo>
                        <a:cubicBezTo>
                          <a:pt x="3867383" y="828526"/>
                          <a:pt x="3868718" y="822762"/>
                          <a:pt x="3875041" y="817020"/>
                        </a:cubicBezTo>
                        <a:cubicBezTo>
                          <a:pt x="3888884" y="804338"/>
                          <a:pt x="3915972" y="793351"/>
                          <a:pt x="3921868" y="780162"/>
                        </a:cubicBezTo>
                        <a:cubicBezTo>
                          <a:pt x="3937884" y="755086"/>
                          <a:pt x="3926658" y="766930"/>
                          <a:pt x="3956991" y="743304"/>
                        </a:cubicBezTo>
                        <a:cubicBezTo>
                          <a:pt x="3976272" y="694956"/>
                          <a:pt x="3935411" y="766503"/>
                          <a:pt x="3992111" y="694160"/>
                        </a:cubicBezTo>
                        <a:cubicBezTo>
                          <a:pt x="4001058" y="679449"/>
                          <a:pt x="4007079" y="669567"/>
                          <a:pt x="4015526" y="657301"/>
                        </a:cubicBezTo>
                        <a:cubicBezTo>
                          <a:pt x="4019991" y="650142"/>
                          <a:pt x="4024842" y="644956"/>
                          <a:pt x="4027233" y="638872"/>
                        </a:cubicBezTo>
                        <a:cubicBezTo>
                          <a:pt x="4029646" y="626418"/>
                          <a:pt x="4037585" y="617147"/>
                          <a:pt x="4038940" y="602015"/>
                        </a:cubicBezTo>
                        <a:cubicBezTo>
                          <a:pt x="4035322" y="474823"/>
                          <a:pt x="4060530" y="350341"/>
                          <a:pt x="4050647" y="208861"/>
                        </a:cubicBezTo>
                        <a:cubicBezTo>
                          <a:pt x="4051703" y="198365"/>
                          <a:pt x="4057206" y="188555"/>
                          <a:pt x="4062354" y="178147"/>
                        </a:cubicBezTo>
                        <a:cubicBezTo>
                          <a:pt x="4073224" y="154043"/>
                          <a:pt x="4077662" y="159700"/>
                          <a:pt x="4097476" y="135146"/>
                        </a:cubicBezTo>
                        <a:cubicBezTo>
                          <a:pt x="4102359" y="129359"/>
                          <a:pt x="4102826" y="123119"/>
                          <a:pt x="4109183" y="116716"/>
                        </a:cubicBezTo>
                        <a:cubicBezTo>
                          <a:pt x="4114959" y="110318"/>
                          <a:pt x="4150089" y="86163"/>
                          <a:pt x="4167717" y="79858"/>
                        </a:cubicBezTo>
                        <a:cubicBezTo>
                          <a:pt x="4192103" y="72540"/>
                          <a:pt x="4209805" y="60670"/>
                          <a:pt x="4237960" y="55286"/>
                        </a:cubicBezTo>
                        <a:cubicBezTo>
                          <a:pt x="4246942" y="50776"/>
                          <a:pt x="4296141" y="43340"/>
                          <a:pt x="4308202" y="43001"/>
                        </a:cubicBezTo>
                        <a:cubicBezTo>
                          <a:pt x="4392914" y="57845"/>
                          <a:pt x="4501907" y="27055"/>
                          <a:pt x="4600880" y="55286"/>
                        </a:cubicBezTo>
                        <a:cubicBezTo>
                          <a:pt x="4612137" y="56338"/>
                          <a:pt x="4624367" y="59224"/>
                          <a:pt x="4636000" y="61429"/>
                        </a:cubicBezTo>
                        <a:cubicBezTo>
                          <a:pt x="4655651" y="71492"/>
                          <a:pt x="4683413" y="76521"/>
                          <a:pt x="4694536" y="92145"/>
                        </a:cubicBezTo>
                        <a:cubicBezTo>
                          <a:pt x="4730462" y="147473"/>
                          <a:pt x="4685205" y="72649"/>
                          <a:pt x="4729657" y="129003"/>
                        </a:cubicBezTo>
                        <a:cubicBezTo>
                          <a:pt x="4736146" y="134473"/>
                          <a:pt x="4737703" y="141645"/>
                          <a:pt x="4741364" y="147431"/>
                        </a:cubicBezTo>
                        <a:cubicBezTo>
                          <a:pt x="4748165" y="157772"/>
                          <a:pt x="4758048" y="169040"/>
                          <a:pt x="4764779" y="178147"/>
                        </a:cubicBezTo>
                        <a:cubicBezTo>
                          <a:pt x="4770598" y="185654"/>
                          <a:pt x="4773116" y="195363"/>
                          <a:pt x="4776486" y="202718"/>
                        </a:cubicBezTo>
                        <a:cubicBezTo>
                          <a:pt x="4792342" y="241888"/>
                          <a:pt x="4789586" y="240463"/>
                          <a:pt x="4799900" y="288720"/>
                        </a:cubicBezTo>
                        <a:cubicBezTo>
                          <a:pt x="4801141" y="340606"/>
                          <a:pt x="4792508" y="420196"/>
                          <a:pt x="4788193" y="479154"/>
                        </a:cubicBezTo>
                        <a:cubicBezTo>
                          <a:pt x="4787213" y="484476"/>
                          <a:pt x="4779216" y="491145"/>
                          <a:pt x="4776486" y="497583"/>
                        </a:cubicBezTo>
                        <a:cubicBezTo>
                          <a:pt x="4773760" y="510033"/>
                          <a:pt x="4769493" y="521389"/>
                          <a:pt x="4764779" y="534441"/>
                        </a:cubicBezTo>
                        <a:cubicBezTo>
                          <a:pt x="4757026" y="555413"/>
                          <a:pt x="4729252" y="602943"/>
                          <a:pt x="4717950" y="614300"/>
                        </a:cubicBezTo>
                        <a:cubicBezTo>
                          <a:pt x="4711637" y="622547"/>
                          <a:pt x="4699788" y="631334"/>
                          <a:pt x="4694536" y="638872"/>
                        </a:cubicBezTo>
                        <a:cubicBezTo>
                          <a:pt x="4672725" y="687858"/>
                          <a:pt x="4700685" y="641920"/>
                          <a:pt x="4636000" y="700303"/>
                        </a:cubicBezTo>
                        <a:cubicBezTo>
                          <a:pt x="4617402" y="718938"/>
                          <a:pt x="4602070" y="730634"/>
                          <a:pt x="4589173" y="749447"/>
                        </a:cubicBezTo>
                        <a:cubicBezTo>
                          <a:pt x="4581376" y="756811"/>
                          <a:pt x="4575715" y="765990"/>
                          <a:pt x="4565758" y="774019"/>
                        </a:cubicBezTo>
                        <a:cubicBezTo>
                          <a:pt x="4556330" y="780709"/>
                          <a:pt x="4539651" y="794710"/>
                          <a:pt x="4530637" y="798590"/>
                        </a:cubicBezTo>
                        <a:cubicBezTo>
                          <a:pt x="4490054" y="861207"/>
                          <a:pt x="4548351" y="786914"/>
                          <a:pt x="4495515" y="829306"/>
                        </a:cubicBezTo>
                        <a:cubicBezTo>
                          <a:pt x="4479648" y="842400"/>
                          <a:pt x="4465092" y="863051"/>
                          <a:pt x="4448688" y="878450"/>
                        </a:cubicBezTo>
                        <a:cubicBezTo>
                          <a:pt x="4360550" y="984735"/>
                          <a:pt x="4474854" y="855748"/>
                          <a:pt x="4390152" y="933737"/>
                        </a:cubicBezTo>
                        <a:cubicBezTo>
                          <a:pt x="4365917" y="1011136"/>
                          <a:pt x="4401574" y="922737"/>
                          <a:pt x="4366738" y="976738"/>
                        </a:cubicBezTo>
                        <a:cubicBezTo>
                          <a:pt x="4362548" y="983947"/>
                          <a:pt x="4358389" y="992985"/>
                          <a:pt x="4355031" y="1001310"/>
                        </a:cubicBezTo>
                        <a:cubicBezTo>
                          <a:pt x="4361011" y="1019457"/>
                          <a:pt x="4359614" y="1049950"/>
                          <a:pt x="4378445" y="1068883"/>
                        </a:cubicBezTo>
                        <a:cubicBezTo>
                          <a:pt x="4399053" y="1091737"/>
                          <a:pt x="4397984" y="1083831"/>
                          <a:pt x="4425274" y="1099598"/>
                        </a:cubicBezTo>
                        <a:cubicBezTo>
                          <a:pt x="4507148" y="1147973"/>
                          <a:pt x="4417981" y="1091758"/>
                          <a:pt x="4495515" y="1136456"/>
                        </a:cubicBezTo>
                        <a:cubicBezTo>
                          <a:pt x="4533263" y="1150495"/>
                          <a:pt x="4509042" y="1149043"/>
                          <a:pt x="4554051" y="1161029"/>
                        </a:cubicBezTo>
                        <a:cubicBezTo>
                          <a:pt x="4578970" y="1169403"/>
                          <a:pt x="4626166" y="1167148"/>
                          <a:pt x="4647707" y="1173314"/>
                        </a:cubicBezTo>
                        <a:cubicBezTo>
                          <a:pt x="4660468" y="1174447"/>
                          <a:pt x="4679416" y="1176929"/>
                          <a:pt x="4694536" y="1179457"/>
                        </a:cubicBezTo>
                        <a:cubicBezTo>
                          <a:pt x="4697996" y="1195504"/>
                          <a:pt x="4918066" y="1169750"/>
                          <a:pt x="5010628" y="1167172"/>
                        </a:cubicBezTo>
                        <a:cubicBezTo>
                          <a:pt x="5061219" y="1157312"/>
                          <a:pt x="5047153" y="1155352"/>
                          <a:pt x="5092577" y="1142599"/>
                        </a:cubicBezTo>
                        <a:cubicBezTo>
                          <a:pt x="5128911" y="1132514"/>
                          <a:pt x="5143516" y="1132041"/>
                          <a:pt x="5174527" y="1118028"/>
                        </a:cubicBezTo>
                        <a:cubicBezTo>
                          <a:pt x="5185450" y="1113523"/>
                          <a:pt x="5194530" y="1104047"/>
                          <a:pt x="5209647" y="1099598"/>
                        </a:cubicBezTo>
                        <a:cubicBezTo>
                          <a:pt x="5315852" y="1072984"/>
                          <a:pt x="5199656" y="1115224"/>
                          <a:pt x="5291597" y="1075026"/>
                        </a:cubicBezTo>
                        <a:cubicBezTo>
                          <a:pt x="5300197" y="1072566"/>
                          <a:pt x="5308086" y="1066615"/>
                          <a:pt x="5315010" y="1062740"/>
                        </a:cubicBezTo>
                        <a:cubicBezTo>
                          <a:pt x="5428931" y="1024017"/>
                          <a:pt x="5267370" y="1084479"/>
                          <a:pt x="5432082" y="1007453"/>
                        </a:cubicBezTo>
                        <a:cubicBezTo>
                          <a:pt x="5443002" y="1000840"/>
                          <a:pt x="5453487" y="994270"/>
                          <a:pt x="5467203" y="989024"/>
                        </a:cubicBezTo>
                        <a:cubicBezTo>
                          <a:pt x="5479272" y="985504"/>
                          <a:pt x="5492024" y="982031"/>
                          <a:pt x="5502325" y="976738"/>
                        </a:cubicBezTo>
                        <a:cubicBezTo>
                          <a:pt x="5521509" y="956340"/>
                          <a:pt x="5590365" y="934163"/>
                          <a:pt x="5607688" y="921451"/>
                        </a:cubicBezTo>
                        <a:cubicBezTo>
                          <a:pt x="5630989" y="913003"/>
                          <a:pt x="5631514" y="909742"/>
                          <a:pt x="5654517" y="896878"/>
                        </a:cubicBezTo>
                        <a:cubicBezTo>
                          <a:pt x="5665788" y="892341"/>
                          <a:pt x="5679789" y="884643"/>
                          <a:pt x="5689637" y="878450"/>
                        </a:cubicBezTo>
                        <a:cubicBezTo>
                          <a:pt x="5698889" y="873086"/>
                          <a:pt x="5703148" y="864616"/>
                          <a:pt x="5713051" y="860021"/>
                        </a:cubicBezTo>
                        <a:cubicBezTo>
                          <a:pt x="5722767" y="854370"/>
                          <a:pt x="5738086" y="853800"/>
                          <a:pt x="5748173" y="847734"/>
                        </a:cubicBezTo>
                        <a:cubicBezTo>
                          <a:pt x="5772593" y="835570"/>
                          <a:pt x="5787276" y="820282"/>
                          <a:pt x="5818416" y="810876"/>
                        </a:cubicBezTo>
                        <a:cubicBezTo>
                          <a:pt x="5899316" y="781929"/>
                          <a:pt x="5860984" y="791980"/>
                          <a:pt x="5923779" y="780162"/>
                        </a:cubicBezTo>
                        <a:cubicBezTo>
                          <a:pt x="5932289" y="776363"/>
                          <a:pt x="5937280" y="770028"/>
                          <a:pt x="5947193" y="767875"/>
                        </a:cubicBezTo>
                        <a:cubicBezTo>
                          <a:pt x="5973361" y="762333"/>
                          <a:pt x="6028805" y="755835"/>
                          <a:pt x="6064265" y="749447"/>
                        </a:cubicBezTo>
                        <a:cubicBezTo>
                          <a:pt x="6176744" y="750566"/>
                          <a:pt x="6136269" y="747468"/>
                          <a:pt x="6193042" y="761732"/>
                        </a:cubicBezTo>
                      </a:path>
                      <a:path w="6193042" h="1216316" stroke="0" extrusionOk="0">
                        <a:moveTo>
                          <a:pt x="0" y="767875"/>
                        </a:moveTo>
                        <a:cubicBezTo>
                          <a:pt x="39747" y="763645"/>
                          <a:pt x="85237" y="765802"/>
                          <a:pt x="128776" y="761732"/>
                        </a:cubicBezTo>
                        <a:cubicBezTo>
                          <a:pt x="140682" y="760364"/>
                          <a:pt x="152634" y="755088"/>
                          <a:pt x="163899" y="755589"/>
                        </a:cubicBezTo>
                        <a:cubicBezTo>
                          <a:pt x="183752" y="754793"/>
                          <a:pt x="200466" y="751591"/>
                          <a:pt x="222433" y="749447"/>
                        </a:cubicBezTo>
                        <a:cubicBezTo>
                          <a:pt x="266863" y="734453"/>
                          <a:pt x="334384" y="739906"/>
                          <a:pt x="362918" y="737161"/>
                        </a:cubicBezTo>
                        <a:cubicBezTo>
                          <a:pt x="387821" y="732602"/>
                          <a:pt x="406979" y="735109"/>
                          <a:pt x="433161" y="731018"/>
                        </a:cubicBezTo>
                        <a:cubicBezTo>
                          <a:pt x="449303" y="728236"/>
                          <a:pt x="467210" y="727804"/>
                          <a:pt x="479988" y="724874"/>
                        </a:cubicBezTo>
                        <a:cubicBezTo>
                          <a:pt x="502884" y="724390"/>
                          <a:pt x="523513" y="718012"/>
                          <a:pt x="550231" y="712588"/>
                        </a:cubicBezTo>
                        <a:cubicBezTo>
                          <a:pt x="555836" y="707859"/>
                          <a:pt x="583545" y="712486"/>
                          <a:pt x="597060" y="706445"/>
                        </a:cubicBezTo>
                        <a:cubicBezTo>
                          <a:pt x="613764" y="701275"/>
                          <a:pt x="629200" y="699959"/>
                          <a:pt x="643887" y="694160"/>
                        </a:cubicBezTo>
                        <a:cubicBezTo>
                          <a:pt x="697846" y="670348"/>
                          <a:pt x="649294" y="686373"/>
                          <a:pt x="725837" y="669587"/>
                        </a:cubicBezTo>
                        <a:cubicBezTo>
                          <a:pt x="738009" y="668362"/>
                          <a:pt x="749408" y="664776"/>
                          <a:pt x="760959" y="663444"/>
                        </a:cubicBezTo>
                        <a:cubicBezTo>
                          <a:pt x="781361" y="652998"/>
                          <a:pt x="808484" y="644070"/>
                          <a:pt x="831202" y="638872"/>
                        </a:cubicBezTo>
                        <a:cubicBezTo>
                          <a:pt x="891454" y="622459"/>
                          <a:pt x="856110" y="636809"/>
                          <a:pt x="936565" y="608158"/>
                        </a:cubicBezTo>
                        <a:cubicBezTo>
                          <a:pt x="964019" y="600253"/>
                          <a:pt x="973683" y="596555"/>
                          <a:pt x="995101" y="583585"/>
                        </a:cubicBezTo>
                        <a:cubicBezTo>
                          <a:pt x="1004885" y="577500"/>
                          <a:pt x="1009977" y="569632"/>
                          <a:pt x="1018514" y="565156"/>
                        </a:cubicBezTo>
                        <a:cubicBezTo>
                          <a:pt x="1022155" y="558979"/>
                          <a:pt x="1024563" y="552437"/>
                          <a:pt x="1030221" y="546727"/>
                        </a:cubicBezTo>
                        <a:cubicBezTo>
                          <a:pt x="1035857" y="539867"/>
                          <a:pt x="1048142" y="535848"/>
                          <a:pt x="1053635" y="528298"/>
                        </a:cubicBezTo>
                        <a:cubicBezTo>
                          <a:pt x="1060569" y="520348"/>
                          <a:pt x="1060179" y="511109"/>
                          <a:pt x="1065343" y="503726"/>
                        </a:cubicBezTo>
                        <a:cubicBezTo>
                          <a:pt x="1068168" y="498053"/>
                          <a:pt x="1071448" y="492045"/>
                          <a:pt x="1077050" y="485297"/>
                        </a:cubicBezTo>
                        <a:cubicBezTo>
                          <a:pt x="1082616" y="477566"/>
                          <a:pt x="1094559" y="469138"/>
                          <a:pt x="1100464" y="460725"/>
                        </a:cubicBezTo>
                        <a:cubicBezTo>
                          <a:pt x="1104663" y="455257"/>
                          <a:pt x="1107824" y="449125"/>
                          <a:pt x="1112171" y="442296"/>
                        </a:cubicBezTo>
                        <a:cubicBezTo>
                          <a:pt x="1116687" y="433672"/>
                          <a:pt x="1116813" y="425631"/>
                          <a:pt x="1123878" y="417724"/>
                        </a:cubicBezTo>
                        <a:cubicBezTo>
                          <a:pt x="1129985" y="411389"/>
                          <a:pt x="1139574" y="409428"/>
                          <a:pt x="1147293" y="405438"/>
                        </a:cubicBezTo>
                        <a:cubicBezTo>
                          <a:pt x="1150481" y="400173"/>
                          <a:pt x="1153551" y="392117"/>
                          <a:pt x="1159000" y="387009"/>
                        </a:cubicBezTo>
                        <a:cubicBezTo>
                          <a:pt x="1165090" y="380959"/>
                          <a:pt x="1176693" y="379152"/>
                          <a:pt x="1182413" y="374723"/>
                        </a:cubicBezTo>
                        <a:cubicBezTo>
                          <a:pt x="1190501" y="370618"/>
                          <a:pt x="1197221" y="363122"/>
                          <a:pt x="1205827" y="356294"/>
                        </a:cubicBezTo>
                        <a:cubicBezTo>
                          <a:pt x="1213835" y="350566"/>
                          <a:pt x="1221741" y="348766"/>
                          <a:pt x="1229242" y="344008"/>
                        </a:cubicBezTo>
                        <a:cubicBezTo>
                          <a:pt x="1267720" y="320501"/>
                          <a:pt x="1251882" y="316020"/>
                          <a:pt x="1311192" y="294863"/>
                        </a:cubicBezTo>
                        <a:cubicBezTo>
                          <a:pt x="1428433" y="280478"/>
                          <a:pt x="1227002" y="316669"/>
                          <a:pt x="1416555" y="270292"/>
                        </a:cubicBezTo>
                        <a:cubicBezTo>
                          <a:pt x="1431615" y="264597"/>
                          <a:pt x="1447960" y="260520"/>
                          <a:pt x="1463383" y="258006"/>
                        </a:cubicBezTo>
                        <a:cubicBezTo>
                          <a:pt x="1481822" y="255885"/>
                          <a:pt x="1504359" y="253369"/>
                          <a:pt x="1521918" y="251862"/>
                        </a:cubicBezTo>
                        <a:cubicBezTo>
                          <a:pt x="1631074" y="242640"/>
                          <a:pt x="1644270" y="242977"/>
                          <a:pt x="1791181" y="239576"/>
                        </a:cubicBezTo>
                        <a:cubicBezTo>
                          <a:pt x="1941226" y="238740"/>
                          <a:pt x="2091814" y="246358"/>
                          <a:pt x="2271171" y="233434"/>
                        </a:cubicBezTo>
                        <a:cubicBezTo>
                          <a:pt x="2322867" y="236604"/>
                          <a:pt x="2361853" y="219976"/>
                          <a:pt x="2411656" y="221148"/>
                        </a:cubicBezTo>
                        <a:cubicBezTo>
                          <a:pt x="2422716" y="218969"/>
                          <a:pt x="2435111" y="216987"/>
                          <a:pt x="2446777" y="215005"/>
                        </a:cubicBezTo>
                        <a:cubicBezTo>
                          <a:pt x="2462180" y="212399"/>
                          <a:pt x="2480111" y="212494"/>
                          <a:pt x="2493606" y="208861"/>
                        </a:cubicBezTo>
                        <a:cubicBezTo>
                          <a:pt x="2494401" y="211629"/>
                          <a:pt x="2582220" y="192957"/>
                          <a:pt x="2598969" y="190432"/>
                        </a:cubicBezTo>
                        <a:cubicBezTo>
                          <a:pt x="2615084" y="190632"/>
                          <a:pt x="2630490" y="186848"/>
                          <a:pt x="2634091" y="184290"/>
                        </a:cubicBezTo>
                        <a:cubicBezTo>
                          <a:pt x="2645654" y="178098"/>
                          <a:pt x="2657670" y="174778"/>
                          <a:pt x="2669212" y="172004"/>
                        </a:cubicBezTo>
                        <a:cubicBezTo>
                          <a:pt x="2690296" y="170816"/>
                          <a:pt x="2719746" y="167448"/>
                          <a:pt x="2739454" y="159717"/>
                        </a:cubicBezTo>
                        <a:cubicBezTo>
                          <a:pt x="2791136" y="143596"/>
                          <a:pt x="2816692" y="128809"/>
                          <a:pt x="2844818" y="122859"/>
                        </a:cubicBezTo>
                        <a:cubicBezTo>
                          <a:pt x="2856979" y="119250"/>
                          <a:pt x="2864821" y="113999"/>
                          <a:pt x="2879940" y="110573"/>
                        </a:cubicBezTo>
                        <a:cubicBezTo>
                          <a:pt x="2891686" y="111392"/>
                          <a:pt x="2904155" y="104507"/>
                          <a:pt x="2915060" y="104430"/>
                        </a:cubicBezTo>
                        <a:cubicBezTo>
                          <a:pt x="2974946" y="71304"/>
                          <a:pt x="2929304" y="92259"/>
                          <a:pt x="2985303" y="73715"/>
                        </a:cubicBezTo>
                        <a:cubicBezTo>
                          <a:pt x="3016464" y="63235"/>
                          <a:pt x="3039256" y="44731"/>
                          <a:pt x="3078959" y="36857"/>
                        </a:cubicBezTo>
                        <a:cubicBezTo>
                          <a:pt x="3098790" y="34353"/>
                          <a:pt x="3115492" y="27342"/>
                          <a:pt x="3137495" y="24571"/>
                        </a:cubicBezTo>
                        <a:cubicBezTo>
                          <a:pt x="3153427" y="18450"/>
                          <a:pt x="3167301" y="15084"/>
                          <a:pt x="3184323" y="12285"/>
                        </a:cubicBezTo>
                        <a:cubicBezTo>
                          <a:pt x="3214852" y="6946"/>
                          <a:pt x="3277981" y="0"/>
                          <a:pt x="3277981" y="0"/>
                        </a:cubicBezTo>
                        <a:cubicBezTo>
                          <a:pt x="3306827" y="1166"/>
                          <a:pt x="3343289" y="-902"/>
                          <a:pt x="3371637" y="6142"/>
                        </a:cubicBezTo>
                        <a:cubicBezTo>
                          <a:pt x="3387374" y="7159"/>
                          <a:pt x="3397203" y="13951"/>
                          <a:pt x="3406758" y="18428"/>
                        </a:cubicBezTo>
                        <a:cubicBezTo>
                          <a:pt x="3431854" y="29317"/>
                          <a:pt x="3449890" y="38476"/>
                          <a:pt x="3465293" y="55286"/>
                        </a:cubicBezTo>
                        <a:cubicBezTo>
                          <a:pt x="3473407" y="63602"/>
                          <a:pt x="3479861" y="71773"/>
                          <a:pt x="3488707" y="79858"/>
                        </a:cubicBezTo>
                        <a:cubicBezTo>
                          <a:pt x="3522675" y="157243"/>
                          <a:pt x="3524368" y="139868"/>
                          <a:pt x="3500414" y="251862"/>
                        </a:cubicBezTo>
                        <a:cubicBezTo>
                          <a:pt x="3497869" y="260811"/>
                          <a:pt x="3487711" y="268049"/>
                          <a:pt x="3477000" y="276435"/>
                        </a:cubicBezTo>
                        <a:cubicBezTo>
                          <a:pt x="3434454" y="311505"/>
                          <a:pt x="3452360" y="300719"/>
                          <a:pt x="3406758" y="331722"/>
                        </a:cubicBezTo>
                        <a:cubicBezTo>
                          <a:pt x="3384725" y="352118"/>
                          <a:pt x="3347465" y="385803"/>
                          <a:pt x="3301394" y="393152"/>
                        </a:cubicBezTo>
                        <a:cubicBezTo>
                          <a:pt x="3291180" y="397240"/>
                          <a:pt x="3279355" y="397980"/>
                          <a:pt x="3266272" y="399295"/>
                        </a:cubicBezTo>
                        <a:cubicBezTo>
                          <a:pt x="3238497" y="417543"/>
                          <a:pt x="3219706" y="426720"/>
                          <a:pt x="3184323" y="436153"/>
                        </a:cubicBezTo>
                        <a:cubicBezTo>
                          <a:pt x="3149608" y="445688"/>
                          <a:pt x="3120862" y="450063"/>
                          <a:pt x="3090666" y="460725"/>
                        </a:cubicBezTo>
                        <a:cubicBezTo>
                          <a:pt x="3041919" y="476341"/>
                          <a:pt x="3071582" y="474416"/>
                          <a:pt x="3008717" y="479154"/>
                        </a:cubicBezTo>
                        <a:cubicBezTo>
                          <a:pt x="2994451" y="482925"/>
                          <a:pt x="2976153" y="486312"/>
                          <a:pt x="2961889" y="491440"/>
                        </a:cubicBezTo>
                        <a:cubicBezTo>
                          <a:pt x="2962651" y="492553"/>
                          <a:pt x="2876404" y="505887"/>
                          <a:pt x="2856525" y="509869"/>
                        </a:cubicBezTo>
                        <a:cubicBezTo>
                          <a:pt x="2851394" y="510939"/>
                          <a:pt x="2836015" y="511079"/>
                          <a:pt x="2821404" y="516012"/>
                        </a:cubicBezTo>
                        <a:cubicBezTo>
                          <a:pt x="2810162" y="516647"/>
                          <a:pt x="2796996" y="520243"/>
                          <a:pt x="2786283" y="522155"/>
                        </a:cubicBezTo>
                        <a:cubicBezTo>
                          <a:pt x="2749599" y="532525"/>
                          <a:pt x="2697058" y="546102"/>
                          <a:pt x="2657505" y="552870"/>
                        </a:cubicBezTo>
                        <a:cubicBezTo>
                          <a:pt x="2639912" y="554373"/>
                          <a:pt x="2618822" y="557129"/>
                          <a:pt x="2598969" y="559014"/>
                        </a:cubicBezTo>
                        <a:cubicBezTo>
                          <a:pt x="2584616" y="563368"/>
                          <a:pt x="2568815" y="567372"/>
                          <a:pt x="2552142" y="571299"/>
                        </a:cubicBezTo>
                        <a:cubicBezTo>
                          <a:pt x="2526541" y="579696"/>
                          <a:pt x="2493062" y="585047"/>
                          <a:pt x="2470192" y="583585"/>
                        </a:cubicBezTo>
                        <a:cubicBezTo>
                          <a:pt x="2373714" y="626464"/>
                          <a:pt x="2506997" y="567863"/>
                          <a:pt x="2399950" y="602015"/>
                        </a:cubicBezTo>
                        <a:cubicBezTo>
                          <a:pt x="2389593" y="604980"/>
                          <a:pt x="2377829" y="611052"/>
                          <a:pt x="2364827" y="614300"/>
                        </a:cubicBezTo>
                        <a:cubicBezTo>
                          <a:pt x="2251736" y="637519"/>
                          <a:pt x="2421083" y="589336"/>
                          <a:pt x="2259464" y="645016"/>
                        </a:cubicBezTo>
                        <a:cubicBezTo>
                          <a:pt x="2245330" y="650991"/>
                          <a:pt x="2225804" y="655933"/>
                          <a:pt x="2212637" y="663444"/>
                        </a:cubicBezTo>
                        <a:cubicBezTo>
                          <a:pt x="2194306" y="676098"/>
                          <a:pt x="2180567" y="686802"/>
                          <a:pt x="2165808" y="700303"/>
                        </a:cubicBezTo>
                        <a:cubicBezTo>
                          <a:pt x="2159594" y="708099"/>
                          <a:pt x="2153491" y="708775"/>
                          <a:pt x="2142394" y="718731"/>
                        </a:cubicBezTo>
                        <a:cubicBezTo>
                          <a:pt x="2101041" y="782686"/>
                          <a:pt x="2118615" y="757944"/>
                          <a:pt x="2095565" y="798590"/>
                        </a:cubicBezTo>
                        <a:cubicBezTo>
                          <a:pt x="2097553" y="842018"/>
                          <a:pt x="2110040" y="898341"/>
                          <a:pt x="2107272" y="946023"/>
                        </a:cubicBezTo>
                        <a:cubicBezTo>
                          <a:pt x="2107376" y="952220"/>
                          <a:pt x="2116731" y="958691"/>
                          <a:pt x="2118979" y="964452"/>
                        </a:cubicBezTo>
                        <a:cubicBezTo>
                          <a:pt x="2125066" y="981336"/>
                          <a:pt x="2123960" y="999143"/>
                          <a:pt x="2142394" y="1013596"/>
                        </a:cubicBezTo>
                        <a:cubicBezTo>
                          <a:pt x="2152191" y="1021900"/>
                          <a:pt x="2164351" y="1028643"/>
                          <a:pt x="2177515" y="1038168"/>
                        </a:cubicBezTo>
                        <a:cubicBezTo>
                          <a:pt x="2193336" y="1047368"/>
                          <a:pt x="2204311" y="1064408"/>
                          <a:pt x="2224344" y="1075026"/>
                        </a:cubicBezTo>
                        <a:cubicBezTo>
                          <a:pt x="2346676" y="1131956"/>
                          <a:pt x="2271186" y="1095438"/>
                          <a:pt x="2341414" y="1130313"/>
                        </a:cubicBezTo>
                        <a:cubicBezTo>
                          <a:pt x="2355698" y="1133679"/>
                          <a:pt x="2371293" y="1143780"/>
                          <a:pt x="2388243" y="1148742"/>
                        </a:cubicBezTo>
                        <a:cubicBezTo>
                          <a:pt x="2400630" y="1155271"/>
                          <a:pt x="2412023" y="1155108"/>
                          <a:pt x="2423363" y="1161029"/>
                        </a:cubicBezTo>
                        <a:cubicBezTo>
                          <a:pt x="2438169" y="1165833"/>
                          <a:pt x="2452244" y="1171951"/>
                          <a:pt x="2470192" y="1179457"/>
                        </a:cubicBezTo>
                        <a:cubicBezTo>
                          <a:pt x="2484353" y="1183028"/>
                          <a:pt x="2500140" y="1183964"/>
                          <a:pt x="2517020" y="1185600"/>
                        </a:cubicBezTo>
                        <a:cubicBezTo>
                          <a:pt x="2575271" y="1198463"/>
                          <a:pt x="2521825" y="1181477"/>
                          <a:pt x="2598969" y="1197886"/>
                        </a:cubicBezTo>
                        <a:cubicBezTo>
                          <a:pt x="2775265" y="1199833"/>
                          <a:pt x="2654315" y="1194082"/>
                          <a:pt x="2762868" y="1216316"/>
                        </a:cubicBezTo>
                        <a:cubicBezTo>
                          <a:pt x="2849635" y="1207076"/>
                          <a:pt x="2964850" y="1207328"/>
                          <a:pt x="3067253" y="1210173"/>
                        </a:cubicBezTo>
                        <a:cubicBezTo>
                          <a:pt x="3087273" y="1208236"/>
                          <a:pt x="3105712" y="1209573"/>
                          <a:pt x="3125788" y="1204030"/>
                        </a:cubicBezTo>
                        <a:cubicBezTo>
                          <a:pt x="3156541" y="1196461"/>
                          <a:pt x="3183824" y="1188476"/>
                          <a:pt x="3219445" y="1179457"/>
                        </a:cubicBezTo>
                        <a:cubicBezTo>
                          <a:pt x="3235236" y="1175691"/>
                          <a:pt x="3250194" y="1169471"/>
                          <a:pt x="3266272" y="1167172"/>
                        </a:cubicBezTo>
                        <a:cubicBezTo>
                          <a:pt x="3286075" y="1163142"/>
                          <a:pt x="3307041" y="1161293"/>
                          <a:pt x="3324808" y="1154885"/>
                        </a:cubicBezTo>
                        <a:cubicBezTo>
                          <a:pt x="3540879" y="1080929"/>
                          <a:pt x="3318629" y="1154813"/>
                          <a:pt x="3477000" y="1087312"/>
                        </a:cubicBezTo>
                        <a:cubicBezTo>
                          <a:pt x="3519517" y="1068725"/>
                          <a:pt x="3534027" y="1066525"/>
                          <a:pt x="3570657" y="1044311"/>
                        </a:cubicBezTo>
                        <a:cubicBezTo>
                          <a:pt x="3580200" y="1039237"/>
                          <a:pt x="3585599" y="1030028"/>
                          <a:pt x="3594070" y="1025882"/>
                        </a:cubicBezTo>
                        <a:cubicBezTo>
                          <a:pt x="3599778" y="1021167"/>
                          <a:pt x="3608948" y="1018573"/>
                          <a:pt x="3617486" y="1013596"/>
                        </a:cubicBezTo>
                        <a:cubicBezTo>
                          <a:pt x="3632792" y="1004104"/>
                          <a:pt x="3651844" y="995401"/>
                          <a:pt x="3664313" y="982881"/>
                        </a:cubicBezTo>
                        <a:cubicBezTo>
                          <a:pt x="3680389" y="971063"/>
                          <a:pt x="3690588" y="958118"/>
                          <a:pt x="3711142" y="946023"/>
                        </a:cubicBezTo>
                        <a:cubicBezTo>
                          <a:pt x="3765115" y="913652"/>
                          <a:pt x="3734551" y="937206"/>
                          <a:pt x="3793091" y="890736"/>
                        </a:cubicBezTo>
                        <a:cubicBezTo>
                          <a:pt x="3806102" y="885496"/>
                          <a:pt x="3831450" y="864558"/>
                          <a:pt x="3839919" y="853877"/>
                        </a:cubicBezTo>
                        <a:cubicBezTo>
                          <a:pt x="3849856" y="843032"/>
                          <a:pt x="3856649" y="840073"/>
                          <a:pt x="3863334" y="835449"/>
                        </a:cubicBezTo>
                        <a:cubicBezTo>
                          <a:pt x="3866853" y="829441"/>
                          <a:pt x="3869420" y="822138"/>
                          <a:pt x="3875041" y="817020"/>
                        </a:cubicBezTo>
                        <a:cubicBezTo>
                          <a:pt x="3887140" y="804359"/>
                          <a:pt x="3913703" y="797128"/>
                          <a:pt x="3921868" y="780162"/>
                        </a:cubicBezTo>
                        <a:cubicBezTo>
                          <a:pt x="3937784" y="754359"/>
                          <a:pt x="3923550" y="766859"/>
                          <a:pt x="3956991" y="743304"/>
                        </a:cubicBezTo>
                        <a:cubicBezTo>
                          <a:pt x="3988425" y="686393"/>
                          <a:pt x="3923514" y="786018"/>
                          <a:pt x="3992111" y="694160"/>
                        </a:cubicBezTo>
                        <a:cubicBezTo>
                          <a:pt x="3999887" y="682989"/>
                          <a:pt x="4007939" y="669044"/>
                          <a:pt x="4015526" y="657301"/>
                        </a:cubicBezTo>
                        <a:cubicBezTo>
                          <a:pt x="4019530" y="652414"/>
                          <a:pt x="4024876" y="645399"/>
                          <a:pt x="4027233" y="638872"/>
                        </a:cubicBezTo>
                        <a:cubicBezTo>
                          <a:pt x="4029876" y="629552"/>
                          <a:pt x="4038593" y="608347"/>
                          <a:pt x="4038940" y="602015"/>
                        </a:cubicBezTo>
                        <a:cubicBezTo>
                          <a:pt x="4033026" y="474119"/>
                          <a:pt x="4041139" y="318148"/>
                          <a:pt x="4050647" y="208861"/>
                        </a:cubicBezTo>
                        <a:cubicBezTo>
                          <a:pt x="4049146" y="197744"/>
                          <a:pt x="4057235" y="188229"/>
                          <a:pt x="4062354" y="178147"/>
                        </a:cubicBezTo>
                        <a:cubicBezTo>
                          <a:pt x="4073152" y="154441"/>
                          <a:pt x="4076905" y="160001"/>
                          <a:pt x="4097476" y="135146"/>
                        </a:cubicBezTo>
                        <a:cubicBezTo>
                          <a:pt x="4101177" y="129278"/>
                          <a:pt x="4102520" y="122575"/>
                          <a:pt x="4109183" y="116716"/>
                        </a:cubicBezTo>
                        <a:cubicBezTo>
                          <a:pt x="4118809" y="112619"/>
                          <a:pt x="4150593" y="84828"/>
                          <a:pt x="4167717" y="79858"/>
                        </a:cubicBezTo>
                        <a:cubicBezTo>
                          <a:pt x="4192193" y="73598"/>
                          <a:pt x="4210176" y="62477"/>
                          <a:pt x="4237960" y="55286"/>
                        </a:cubicBezTo>
                        <a:cubicBezTo>
                          <a:pt x="4263614" y="47311"/>
                          <a:pt x="4278752" y="51822"/>
                          <a:pt x="4308202" y="43001"/>
                        </a:cubicBezTo>
                        <a:cubicBezTo>
                          <a:pt x="4417960" y="39142"/>
                          <a:pt x="4497972" y="38117"/>
                          <a:pt x="4600880" y="55286"/>
                        </a:cubicBezTo>
                        <a:cubicBezTo>
                          <a:pt x="4611413" y="56353"/>
                          <a:pt x="4625533" y="58960"/>
                          <a:pt x="4636000" y="61429"/>
                        </a:cubicBezTo>
                        <a:cubicBezTo>
                          <a:pt x="4655554" y="70600"/>
                          <a:pt x="4684962" y="80783"/>
                          <a:pt x="4694536" y="92145"/>
                        </a:cubicBezTo>
                        <a:cubicBezTo>
                          <a:pt x="4719906" y="127827"/>
                          <a:pt x="4683179" y="90446"/>
                          <a:pt x="4729657" y="129003"/>
                        </a:cubicBezTo>
                        <a:cubicBezTo>
                          <a:pt x="4733856" y="134968"/>
                          <a:pt x="4736703" y="141854"/>
                          <a:pt x="4741364" y="147431"/>
                        </a:cubicBezTo>
                        <a:cubicBezTo>
                          <a:pt x="4748783" y="159823"/>
                          <a:pt x="4756653" y="168444"/>
                          <a:pt x="4764779" y="178147"/>
                        </a:cubicBezTo>
                        <a:cubicBezTo>
                          <a:pt x="4771325" y="186576"/>
                          <a:pt x="4772426" y="193724"/>
                          <a:pt x="4776486" y="202718"/>
                        </a:cubicBezTo>
                        <a:cubicBezTo>
                          <a:pt x="4793265" y="241759"/>
                          <a:pt x="4789816" y="240524"/>
                          <a:pt x="4799900" y="288720"/>
                        </a:cubicBezTo>
                        <a:cubicBezTo>
                          <a:pt x="4795199" y="339715"/>
                          <a:pt x="4795871" y="418896"/>
                          <a:pt x="4788193" y="479154"/>
                        </a:cubicBezTo>
                        <a:cubicBezTo>
                          <a:pt x="4787115" y="486505"/>
                          <a:pt x="4779351" y="490954"/>
                          <a:pt x="4776486" y="497583"/>
                        </a:cubicBezTo>
                        <a:cubicBezTo>
                          <a:pt x="4770201" y="510686"/>
                          <a:pt x="4768997" y="523366"/>
                          <a:pt x="4764779" y="534441"/>
                        </a:cubicBezTo>
                        <a:cubicBezTo>
                          <a:pt x="4756732" y="555041"/>
                          <a:pt x="4726940" y="603846"/>
                          <a:pt x="4717950" y="614300"/>
                        </a:cubicBezTo>
                        <a:cubicBezTo>
                          <a:pt x="4712406" y="623363"/>
                          <a:pt x="4701497" y="632845"/>
                          <a:pt x="4694536" y="638872"/>
                        </a:cubicBezTo>
                        <a:cubicBezTo>
                          <a:pt x="4675870" y="683001"/>
                          <a:pt x="4691567" y="640252"/>
                          <a:pt x="4636000" y="700303"/>
                        </a:cubicBezTo>
                        <a:cubicBezTo>
                          <a:pt x="4617974" y="712320"/>
                          <a:pt x="4603950" y="732394"/>
                          <a:pt x="4589173" y="749447"/>
                        </a:cubicBezTo>
                        <a:cubicBezTo>
                          <a:pt x="4582235" y="757385"/>
                          <a:pt x="4576401" y="767000"/>
                          <a:pt x="4565758" y="774019"/>
                        </a:cubicBezTo>
                        <a:cubicBezTo>
                          <a:pt x="4548014" y="783692"/>
                          <a:pt x="4542555" y="786590"/>
                          <a:pt x="4530637" y="798590"/>
                        </a:cubicBezTo>
                        <a:cubicBezTo>
                          <a:pt x="4498767" y="854400"/>
                          <a:pt x="4550600" y="776563"/>
                          <a:pt x="4495515" y="829306"/>
                        </a:cubicBezTo>
                        <a:cubicBezTo>
                          <a:pt x="4477269" y="844714"/>
                          <a:pt x="4465280" y="861809"/>
                          <a:pt x="4448688" y="878450"/>
                        </a:cubicBezTo>
                        <a:cubicBezTo>
                          <a:pt x="4331334" y="966112"/>
                          <a:pt x="4474115" y="847585"/>
                          <a:pt x="4390152" y="933737"/>
                        </a:cubicBezTo>
                        <a:cubicBezTo>
                          <a:pt x="4352669" y="1003319"/>
                          <a:pt x="4401467" y="904350"/>
                          <a:pt x="4366738" y="976738"/>
                        </a:cubicBezTo>
                        <a:cubicBezTo>
                          <a:pt x="4362784" y="985468"/>
                          <a:pt x="4358051" y="993087"/>
                          <a:pt x="4355031" y="1001310"/>
                        </a:cubicBezTo>
                        <a:cubicBezTo>
                          <a:pt x="4363058" y="1016882"/>
                          <a:pt x="4358182" y="1049144"/>
                          <a:pt x="4378445" y="1068883"/>
                        </a:cubicBezTo>
                        <a:cubicBezTo>
                          <a:pt x="4400393" y="1091882"/>
                          <a:pt x="4398571" y="1081738"/>
                          <a:pt x="4425274" y="1099598"/>
                        </a:cubicBezTo>
                        <a:cubicBezTo>
                          <a:pt x="4502643" y="1156946"/>
                          <a:pt x="4414963" y="1093719"/>
                          <a:pt x="4495515" y="1136456"/>
                        </a:cubicBezTo>
                        <a:cubicBezTo>
                          <a:pt x="4533005" y="1148347"/>
                          <a:pt x="4504019" y="1146777"/>
                          <a:pt x="4554051" y="1161029"/>
                        </a:cubicBezTo>
                        <a:cubicBezTo>
                          <a:pt x="4577726" y="1167598"/>
                          <a:pt x="4624469" y="1170798"/>
                          <a:pt x="4647707" y="1173314"/>
                        </a:cubicBezTo>
                        <a:cubicBezTo>
                          <a:pt x="4662340" y="1173710"/>
                          <a:pt x="4681398" y="1176808"/>
                          <a:pt x="4694536" y="1179457"/>
                        </a:cubicBezTo>
                        <a:cubicBezTo>
                          <a:pt x="4700646" y="1172501"/>
                          <a:pt x="4925137" y="1188360"/>
                          <a:pt x="5010628" y="1167172"/>
                        </a:cubicBezTo>
                        <a:cubicBezTo>
                          <a:pt x="5062984" y="1156751"/>
                          <a:pt x="5049450" y="1153907"/>
                          <a:pt x="5092577" y="1142599"/>
                        </a:cubicBezTo>
                        <a:cubicBezTo>
                          <a:pt x="5130257" y="1130489"/>
                          <a:pt x="5143048" y="1133794"/>
                          <a:pt x="5174527" y="1118028"/>
                        </a:cubicBezTo>
                        <a:cubicBezTo>
                          <a:pt x="5188532" y="1111507"/>
                          <a:pt x="5198006" y="1105153"/>
                          <a:pt x="5209647" y="1099598"/>
                        </a:cubicBezTo>
                        <a:cubicBezTo>
                          <a:pt x="5308032" y="1064465"/>
                          <a:pt x="5197164" y="1130508"/>
                          <a:pt x="5291597" y="1075026"/>
                        </a:cubicBezTo>
                        <a:cubicBezTo>
                          <a:pt x="5300097" y="1071250"/>
                          <a:pt x="5305717" y="1066642"/>
                          <a:pt x="5315010" y="1062740"/>
                        </a:cubicBezTo>
                        <a:cubicBezTo>
                          <a:pt x="5434892" y="1030211"/>
                          <a:pt x="5276454" y="1071699"/>
                          <a:pt x="5432082" y="1007453"/>
                        </a:cubicBezTo>
                        <a:cubicBezTo>
                          <a:pt x="5443521" y="1001503"/>
                          <a:pt x="5453592" y="996002"/>
                          <a:pt x="5467203" y="989024"/>
                        </a:cubicBezTo>
                        <a:cubicBezTo>
                          <a:pt x="5479434" y="984991"/>
                          <a:pt x="5491592" y="981816"/>
                          <a:pt x="5502325" y="976738"/>
                        </a:cubicBezTo>
                        <a:cubicBezTo>
                          <a:pt x="5521044" y="973781"/>
                          <a:pt x="5560050" y="949994"/>
                          <a:pt x="5607688" y="921451"/>
                        </a:cubicBezTo>
                        <a:cubicBezTo>
                          <a:pt x="5616269" y="920554"/>
                          <a:pt x="5643721" y="906506"/>
                          <a:pt x="5654517" y="896878"/>
                        </a:cubicBezTo>
                        <a:cubicBezTo>
                          <a:pt x="5667611" y="890106"/>
                          <a:pt x="5680600" y="884949"/>
                          <a:pt x="5689637" y="878450"/>
                        </a:cubicBezTo>
                        <a:cubicBezTo>
                          <a:pt x="5697827" y="872566"/>
                          <a:pt x="5702857" y="865310"/>
                          <a:pt x="5713051" y="860021"/>
                        </a:cubicBezTo>
                        <a:cubicBezTo>
                          <a:pt x="5722736" y="854545"/>
                          <a:pt x="5738626" y="851128"/>
                          <a:pt x="5748173" y="847734"/>
                        </a:cubicBezTo>
                        <a:cubicBezTo>
                          <a:pt x="5770976" y="839131"/>
                          <a:pt x="5787413" y="822262"/>
                          <a:pt x="5818416" y="810876"/>
                        </a:cubicBezTo>
                        <a:cubicBezTo>
                          <a:pt x="5899930" y="787159"/>
                          <a:pt x="5863560" y="790637"/>
                          <a:pt x="5923779" y="780162"/>
                        </a:cubicBezTo>
                        <a:cubicBezTo>
                          <a:pt x="5931860" y="776429"/>
                          <a:pt x="5937418" y="771228"/>
                          <a:pt x="5947193" y="767875"/>
                        </a:cubicBezTo>
                        <a:cubicBezTo>
                          <a:pt x="5979399" y="760968"/>
                          <a:pt x="6030604" y="748304"/>
                          <a:pt x="6064265" y="749447"/>
                        </a:cubicBezTo>
                        <a:cubicBezTo>
                          <a:pt x="6180526" y="754568"/>
                          <a:pt x="6142876" y="753365"/>
                          <a:pt x="6193042" y="761732"/>
                        </a:cubicBezTo>
                      </a:path>
                    </a:pathLst>
                  </a:custGeom>
                  <a:ln w="38100">
                    <a:prstDash val="dash"/>
                    <a:extLst>
                      <a:ext uri="{C807C97D-BFC1-408E-A445-0C87EB9F89A2}">
                        <ask:lineSketchStyleProps xmlns:ask="http://schemas.microsoft.com/office/drawing/2018/sketchyshapes" sd="809509424">
                          <a:custGeom>
                            <a:avLst/>
                            <a:gdLst>
                              <a:gd name="connsiteX0" fmla="*/ 0 w 3839028"/>
                              <a:gd name="connsiteY0" fmla="*/ 907142 h 1436914"/>
                              <a:gd name="connsiteX1" fmla="*/ 79828 w 3839028"/>
                              <a:gd name="connsiteY1" fmla="*/ 899885 h 1436914"/>
                              <a:gd name="connsiteX2" fmla="*/ 101600 w 3839028"/>
                              <a:gd name="connsiteY2" fmla="*/ 892628 h 1436914"/>
                              <a:gd name="connsiteX3" fmla="*/ 137885 w 3839028"/>
                              <a:gd name="connsiteY3" fmla="*/ 885371 h 1436914"/>
                              <a:gd name="connsiteX4" fmla="*/ 224971 w 3839028"/>
                              <a:gd name="connsiteY4" fmla="*/ 870857 h 1436914"/>
                              <a:gd name="connsiteX5" fmla="*/ 268514 w 3839028"/>
                              <a:gd name="connsiteY5" fmla="*/ 863600 h 1436914"/>
                              <a:gd name="connsiteX6" fmla="*/ 297542 w 3839028"/>
                              <a:gd name="connsiteY6" fmla="*/ 856342 h 1436914"/>
                              <a:gd name="connsiteX7" fmla="*/ 341085 w 3839028"/>
                              <a:gd name="connsiteY7" fmla="*/ 841828 h 1436914"/>
                              <a:gd name="connsiteX8" fmla="*/ 370114 w 3839028"/>
                              <a:gd name="connsiteY8" fmla="*/ 834571 h 1436914"/>
                              <a:gd name="connsiteX9" fmla="*/ 399142 w 3839028"/>
                              <a:gd name="connsiteY9" fmla="*/ 820057 h 1436914"/>
                              <a:gd name="connsiteX10" fmla="*/ 449942 w 3839028"/>
                              <a:gd name="connsiteY10" fmla="*/ 791028 h 1436914"/>
                              <a:gd name="connsiteX11" fmla="*/ 471714 w 3839028"/>
                              <a:gd name="connsiteY11" fmla="*/ 783771 h 1436914"/>
                              <a:gd name="connsiteX12" fmla="*/ 515257 w 3839028"/>
                              <a:gd name="connsiteY12" fmla="*/ 754742 h 1436914"/>
                              <a:gd name="connsiteX13" fmla="*/ 580571 w 3839028"/>
                              <a:gd name="connsiteY13" fmla="*/ 718457 h 1436914"/>
                              <a:gd name="connsiteX14" fmla="*/ 616857 w 3839028"/>
                              <a:gd name="connsiteY14" fmla="*/ 689428 h 1436914"/>
                              <a:gd name="connsiteX15" fmla="*/ 631371 w 3839028"/>
                              <a:gd name="connsiteY15" fmla="*/ 667657 h 1436914"/>
                              <a:gd name="connsiteX16" fmla="*/ 638628 w 3839028"/>
                              <a:gd name="connsiteY16" fmla="*/ 645885 h 1436914"/>
                              <a:gd name="connsiteX17" fmla="*/ 653142 w 3839028"/>
                              <a:gd name="connsiteY17" fmla="*/ 624114 h 1436914"/>
                              <a:gd name="connsiteX18" fmla="*/ 660400 w 3839028"/>
                              <a:gd name="connsiteY18" fmla="*/ 595085 h 1436914"/>
                              <a:gd name="connsiteX19" fmla="*/ 667657 w 3839028"/>
                              <a:gd name="connsiteY19" fmla="*/ 573314 h 1436914"/>
                              <a:gd name="connsiteX20" fmla="*/ 682171 w 3839028"/>
                              <a:gd name="connsiteY20" fmla="*/ 544285 h 1436914"/>
                              <a:gd name="connsiteX21" fmla="*/ 689428 w 3839028"/>
                              <a:gd name="connsiteY21" fmla="*/ 522514 h 1436914"/>
                              <a:gd name="connsiteX22" fmla="*/ 696685 w 3839028"/>
                              <a:gd name="connsiteY22" fmla="*/ 493485 h 1436914"/>
                              <a:gd name="connsiteX23" fmla="*/ 711200 w 3839028"/>
                              <a:gd name="connsiteY23" fmla="*/ 478971 h 1436914"/>
                              <a:gd name="connsiteX24" fmla="*/ 718457 w 3839028"/>
                              <a:gd name="connsiteY24" fmla="*/ 457200 h 1436914"/>
                              <a:gd name="connsiteX25" fmla="*/ 732971 w 3839028"/>
                              <a:gd name="connsiteY25" fmla="*/ 442685 h 1436914"/>
                              <a:gd name="connsiteX26" fmla="*/ 747485 w 3839028"/>
                              <a:gd name="connsiteY26" fmla="*/ 420914 h 1436914"/>
                              <a:gd name="connsiteX27" fmla="*/ 762000 w 3839028"/>
                              <a:gd name="connsiteY27" fmla="*/ 406400 h 1436914"/>
                              <a:gd name="connsiteX28" fmla="*/ 812800 w 3839028"/>
                              <a:gd name="connsiteY28" fmla="*/ 348342 h 1436914"/>
                              <a:gd name="connsiteX29" fmla="*/ 878114 w 3839028"/>
                              <a:gd name="connsiteY29" fmla="*/ 319314 h 1436914"/>
                              <a:gd name="connsiteX30" fmla="*/ 907142 w 3839028"/>
                              <a:gd name="connsiteY30" fmla="*/ 304800 h 1436914"/>
                              <a:gd name="connsiteX31" fmla="*/ 943428 w 3839028"/>
                              <a:gd name="connsiteY31" fmla="*/ 297542 h 1436914"/>
                              <a:gd name="connsiteX32" fmla="*/ 1110342 w 3839028"/>
                              <a:gd name="connsiteY32" fmla="*/ 283028 h 1436914"/>
                              <a:gd name="connsiteX33" fmla="*/ 1407885 w 3839028"/>
                              <a:gd name="connsiteY33" fmla="*/ 275771 h 1436914"/>
                              <a:gd name="connsiteX34" fmla="*/ 1494971 w 3839028"/>
                              <a:gd name="connsiteY34" fmla="*/ 261257 h 1436914"/>
                              <a:gd name="connsiteX35" fmla="*/ 1516742 w 3839028"/>
                              <a:gd name="connsiteY35" fmla="*/ 254000 h 1436914"/>
                              <a:gd name="connsiteX36" fmla="*/ 1545771 w 3839028"/>
                              <a:gd name="connsiteY36" fmla="*/ 246742 h 1436914"/>
                              <a:gd name="connsiteX37" fmla="*/ 1611085 w 3839028"/>
                              <a:gd name="connsiteY37" fmla="*/ 224971 h 1436914"/>
                              <a:gd name="connsiteX38" fmla="*/ 1632857 w 3839028"/>
                              <a:gd name="connsiteY38" fmla="*/ 217714 h 1436914"/>
                              <a:gd name="connsiteX39" fmla="*/ 1654628 w 3839028"/>
                              <a:gd name="connsiteY39" fmla="*/ 203200 h 1436914"/>
                              <a:gd name="connsiteX40" fmla="*/ 1698171 w 3839028"/>
                              <a:gd name="connsiteY40" fmla="*/ 188685 h 1436914"/>
                              <a:gd name="connsiteX41" fmla="*/ 1763485 w 3839028"/>
                              <a:gd name="connsiteY41" fmla="*/ 145142 h 1436914"/>
                              <a:gd name="connsiteX42" fmla="*/ 1785257 w 3839028"/>
                              <a:gd name="connsiteY42" fmla="*/ 130628 h 1436914"/>
                              <a:gd name="connsiteX43" fmla="*/ 1807028 w 3839028"/>
                              <a:gd name="connsiteY43" fmla="*/ 123371 h 1436914"/>
                              <a:gd name="connsiteX44" fmla="*/ 1850571 w 3839028"/>
                              <a:gd name="connsiteY44" fmla="*/ 87085 h 1436914"/>
                              <a:gd name="connsiteX45" fmla="*/ 1908628 w 3839028"/>
                              <a:gd name="connsiteY45" fmla="*/ 43542 h 1436914"/>
                              <a:gd name="connsiteX46" fmla="*/ 1944914 w 3839028"/>
                              <a:gd name="connsiteY46" fmla="*/ 29028 h 1436914"/>
                              <a:gd name="connsiteX47" fmla="*/ 1973942 w 3839028"/>
                              <a:gd name="connsiteY47" fmla="*/ 14514 h 1436914"/>
                              <a:gd name="connsiteX48" fmla="*/ 2032000 w 3839028"/>
                              <a:gd name="connsiteY48" fmla="*/ 0 h 1436914"/>
                              <a:gd name="connsiteX49" fmla="*/ 2090057 w 3839028"/>
                              <a:gd name="connsiteY49" fmla="*/ 7257 h 1436914"/>
                              <a:gd name="connsiteX50" fmla="*/ 2111828 w 3839028"/>
                              <a:gd name="connsiteY50" fmla="*/ 21771 h 1436914"/>
                              <a:gd name="connsiteX51" fmla="*/ 2148114 w 3839028"/>
                              <a:gd name="connsiteY51" fmla="*/ 65314 h 1436914"/>
                              <a:gd name="connsiteX52" fmla="*/ 2162628 w 3839028"/>
                              <a:gd name="connsiteY52" fmla="*/ 94342 h 1436914"/>
                              <a:gd name="connsiteX53" fmla="*/ 2169885 w 3839028"/>
                              <a:gd name="connsiteY53" fmla="*/ 297542 h 1436914"/>
                              <a:gd name="connsiteX54" fmla="*/ 2155371 w 3839028"/>
                              <a:gd name="connsiteY54" fmla="*/ 326571 h 1436914"/>
                              <a:gd name="connsiteX55" fmla="*/ 2111828 w 3839028"/>
                              <a:gd name="connsiteY55" fmla="*/ 391885 h 1436914"/>
                              <a:gd name="connsiteX56" fmla="*/ 2046514 w 3839028"/>
                              <a:gd name="connsiteY56" fmla="*/ 464457 h 1436914"/>
                              <a:gd name="connsiteX57" fmla="*/ 2024742 w 3839028"/>
                              <a:gd name="connsiteY57" fmla="*/ 471714 h 1436914"/>
                              <a:gd name="connsiteX58" fmla="*/ 1973942 w 3839028"/>
                              <a:gd name="connsiteY58" fmla="*/ 515257 h 1436914"/>
                              <a:gd name="connsiteX59" fmla="*/ 1915885 w 3839028"/>
                              <a:gd name="connsiteY59" fmla="*/ 544285 h 1436914"/>
                              <a:gd name="connsiteX60" fmla="*/ 1865085 w 3839028"/>
                              <a:gd name="connsiteY60" fmla="*/ 566057 h 1436914"/>
                              <a:gd name="connsiteX61" fmla="*/ 1836057 w 3839028"/>
                              <a:gd name="connsiteY61" fmla="*/ 580571 h 1436914"/>
                              <a:gd name="connsiteX62" fmla="*/ 1770742 w 3839028"/>
                              <a:gd name="connsiteY62" fmla="*/ 602342 h 1436914"/>
                              <a:gd name="connsiteX63" fmla="*/ 1748971 w 3839028"/>
                              <a:gd name="connsiteY63" fmla="*/ 609600 h 1436914"/>
                              <a:gd name="connsiteX64" fmla="*/ 1727200 w 3839028"/>
                              <a:gd name="connsiteY64" fmla="*/ 616857 h 1436914"/>
                              <a:gd name="connsiteX65" fmla="*/ 1647371 w 3839028"/>
                              <a:gd name="connsiteY65" fmla="*/ 653142 h 1436914"/>
                              <a:gd name="connsiteX66" fmla="*/ 1611085 w 3839028"/>
                              <a:gd name="connsiteY66" fmla="*/ 660400 h 1436914"/>
                              <a:gd name="connsiteX67" fmla="*/ 1582057 w 3839028"/>
                              <a:gd name="connsiteY67" fmla="*/ 674914 h 1436914"/>
                              <a:gd name="connsiteX68" fmla="*/ 1531257 w 3839028"/>
                              <a:gd name="connsiteY68" fmla="*/ 689428 h 1436914"/>
                              <a:gd name="connsiteX69" fmla="*/ 1487714 w 3839028"/>
                              <a:gd name="connsiteY69" fmla="*/ 711200 h 1436914"/>
                              <a:gd name="connsiteX70" fmla="*/ 1465942 w 3839028"/>
                              <a:gd name="connsiteY70" fmla="*/ 725714 h 1436914"/>
                              <a:gd name="connsiteX71" fmla="*/ 1400628 w 3839028"/>
                              <a:gd name="connsiteY71" fmla="*/ 762000 h 1436914"/>
                              <a:gd name="connsiteX72" fmla="*/ 1371600 w 3839028"/>
                              <a:gd name="connsiteY72" fmla="*/ 783771 h 1436914"/>
                              <a:gd name="connsiteX73" fmla="*/ 1342571 w 3839028"/>
                              <a:gd name="connsiteY73" fmla="*/ 827314 h 1436914"/>
                              <a:gd name="connsiteX74" fmla="*/ 1328057 w 3839028"/>
                              <a:gd name="connsiteY74" fmla="*/ 849085 h 1436914"/>
                              <a:gd name="connsiteX75" fmla="*/ 1299028 w 3839028"/>
                              <a:gd name="connsiteY75" fmla="*/ 943428 h 1436914"/>
                              <a:gd name="connsiteX76" fmla="*/ 1306285 w 3839028"/>
                              <a:gd name="connsiteY76" fmla="*/ 1117600 h 1436914"/>
                              <a:gd name="connsiteX77" fmla="*/ 1313542 w 3839028"/>
                              <a:gd name="connsiteY77" fmla="*/ 1139371 h 1436914"/>
                              <a:gd name="connsiteX78" fmla="*/ 1328057 w 3839028"/>
                              <a:gd name="connsiteY78" fmla="*/ 1197428 h 1436914"/>
                              <a:gd name="connsiteX79" fmla="*/ 1349828 w 3839028"/>
                              <a:gd name="connsiteY79" fmla="*/ 1226457 h 1436914"/>
                              <a:gd name="connsiteX80" fmla="*/ 1378857 w 3839028"/>
                              <a:gd name="connsiteY80" fmla="*/ 1270000 h 1436914"/>
                              <a:gd name="connsiteX81" fmla="*/ 1451428 w 3839028"/>
                              <a:gd name="connsiteY81" fmla="*/ 1335314 h 1436914"/>
                              <a:gd name="connsiteX82" fmla="*/ 1480457 w 3839028"/>
                              <a:gd name="connsiteY82" fmla="*/ 1357085 h 1436914"/>
                              <a:gd name="connsiteX83" fmla="*/ 1502228 w 3839028"/>
                              <a:gd name="connsiteY83" fmla="*/ 1371600 h 1436914"/>
                              <a:gd name="connsiteX84" fmla="*/ 1531257 w 3839028"/>
                              <a:gd name="connsiteY84" fmla="*/ 1393371 h 1436914"/>
                              <a:gd name="connsiteX85" fmla="*/ 1560285 w 3839028"/>
                              <a:gd name="connsiteY85" fmla="*/ 1400628 h 1436914"/>
                              <a:gd name="connsiteX86" fmla="*/ 1611085 w 3839028"/>
                              <a:gd name="connsiteY86" fmla="*/ 1415142 h 1436914"/>
                              <a:gd name="connsiteX87" fmla="*/ 1712685 w 3839028"/>
                              <a:gd name="connsiteY87" fmla="*/ 1436914 h 1436914"/>
                              <a:gd name="connsiteX88" fmla="*/ 1901371 w 3839028"/>
                              <a:gd name="connsiteY88" fmla="*/ 1429657 h 1436914"/>
                              <a:gd name="connsiteX89" fmla="*/ 1937657 w 3839028"/>
                              <a:gd name="connsiteY89" fmla="*/ 1422400 h 1436914"/>
                              <a:gd name="connsiteX90" fmla="*/ 1995714 w 3839028"/>
                              <a:gd name="connsiteY90" fmla="*/ 1393371 h 1436914"/>
                              <a:gd name="connsiteX91" fmla="*/ 2024742 w 3839028"/>
                              <a:gd name="connsiteY91" fmla="*/ 1378857 h 1436914"/>
                              <a:gd name="connsiteX92" fmla="*/ 2061028 w 3839028"/>
                              <a:gd name="connsiteY92" fmla="*/ 1364342 h 1436914"/>
                              <a:gd name="connsiteX93" fmla="*/ 2155371 w 3839028"/>
                              <a:gd name="connsiteY93" fmla="*/ 1284514 h 1436914"/>
                              <a:gd name="connsiteX94" fmla="*/ 2213428 w 3839028"/>
                              <a:gd name="connsiteY94" fmla="*/ 1233714 h 1436914"/>
                              <a:gd name="connsiteX95" fmla="*/ 2227942 w 3839028"/>
                              <a:gd name="connsiteY95" fmla="*/ 1211942 h 1436914"/>
                              <a:gd name="connsiteX96" fmla="*/ 2242457 w 3839028"/>
                              <a:gd name="connsiteY96" fmla="*/ 1197428 h 1436914"/>
                              <a:gd name="connsiteX97" fmla="*/ 2271485 w 3839028"/>
                              <a:gd name="connsiteY97" fmla="*/ 1161142 h 1436914"/>
                              <a:gd name="connsiteX98" fmla="*/ 2300514 w 3839028"/>
                              <a:gd name="connsiteY98" fmla="*/ 1117600 h 1436914"/>
                              <a:gd name="connsiteX99" fmla="*/ 2351314 w 3839028"/>
                              <a:gd name="connsiteY99" fmla="*/ 1052285 h 1436914"/>
                              <a:gd name="connsiteX100" fmla="*/ 2380342 w 3839028"/>
                              <a:gd name="connsiteY100" fmla="*/ 1008742 h 1436914"/>
                              <a:gd name="connsiteX101" fmla="*/ 2394857 w 3839028"/>
                              <a:gd name="connsiteY101" fmla="*/ 986971 h 1436914"/>
                              <a:gd name="connsiteX102" fmla="*/ 2402114 w 3839028"/>
                              <a:gd name="connsiteY102" fmla="*/ 965200 h 1436914"/>
                              <a:gd name="connsiteX103" fmla="*/ 2431142 w 3839028"/>
                              <a:gd name="connsiteY103" fmla="*/ 921657 h 1436914"/>
                              <a:gd name="connsiteX104" fmla="*/ 2452914 w 3839028"/>
                              <a:gd name="connsiteY104" fmla="*/ 878114 h 1436914"/>
                              <a:gd name="connsiteX105" fmla="*/ 2474685 w 3839028"/>
                              <a:gd name="connsiteY105" fmla="*/ 820057 h 1436914"/>
                              <a:gd name="connsiteX106" fmla="*/ 2489200 w 3839028"/>
                              <a:gd name="connsiteY106" fmla="*/ 776514 h 1436914"/>
                              <a:gd name="connsiteX107" fmla="*/ 2496457 w 3839028"/>
                              <a:gd name="connsiteY107" fmla="*/ 754742 h 1436914"/>
                              <a:gd name="connsiteX108" fmla="*/ 2503714 w 3839028"/>
                              <a:gd name="connsiteY108" fmla="*/ 711200 h 1436914"/>
                              <a:gd name="connsiteX109" fmla="*/ 2510971 w 3839028"/>
                              <a:gd name="connsiteY109" fmla="*/ 246742 h 1436914"/>
                              <a:gd name="connsiteX110" fmla="*/ 2518228 w 3839028"/>
                              <a:gd name="connsiteY110" fmla="*/ 210457 h 1436914"/>
                              <a:gd name="connsiteX111" fmla="*/ 2540000 w 3839028"/>
                              <a:gd name="connsiteY111" fmla="*/ 159657 h 1436914"/>
                              <a:gd name="connsiteX112" fmla="*/ 2547257 w 3839028"/>
                              <a:gd name="connsiteY112" fmla="*/ 137885 h 1436914"/>
                              <a:gd name="connsiteX113" fmla="*/ 2583542 w 3839028"/>
                              <a:gd name="connsiteY113" fmla="*/ 94342 h 1436914"/>
                              <a:gd name="connsiteX114" fmla="*/ 2627085 w 3839028"/>
                              <a:gd name="connsiteY114" fmla="*/ 65314 h 1436914"/>
                              <a:gd name="connsiteX115" fmla="*/ 2670628 w 3839028"/>
                              <a:gd name="connsiteY115" fmla="*/ 50800 h 1436914"/>
                              <a:gd name="connsiteX116" fmla="*/ 2852057 w 3839028"/>
                              <a:gd name="connsiteY116" fmla="*/ 65314 h 1436914"/>
                              <a:gd name="connsiteX117" fmla="*/ 2873828 w 3839028"/>
                              <a:gd name="connsiteY117" fmla="*/ 72571 h 1436914"/>
                              <a:gd name="connsiteX118" fmla="*/ 2910114 w 3839028"/>
                              <a:gd name="connsiteY118" fmla="*/ 108857 h 1436914"/>
                              <a:gd name="connsiteX119" fmla="*/ 2931885 w 3839028"/>
                              <a:gd name="connsiteY119" fmla="*/ 152400 h 1436914"/>
                              <a:gd name="connsiteX120" fmla="*/ 2939142 w 3839028"/>
                              <a:gd name="connsiteY120" fmla="*/ 174171 h 1436914"/>
                              <a:gd name="connsiteX121" fmla="*/ 2953657 w 3839028"/>
                              <a:gd name="connsiteY121" fmla="*/ 210457 h 1436914"/>
                              <a:gd name="connsiteX122" fmla="*/ 2960914 w 3839028"/>
                              <a:gd name="connsiteY122" fmla="*/ 239485 h 1436914"/>
                              <a:gd name="connsiteX123" fmla="*/ 2975428 w 3839028"/>
                              <a:gd name="connsiteY123" fmla="*/ 341085 h 1436914"/>
                              <a:gd name="connsiteX124" fmla="*/ 2968171 w 3839028"/>
                              <a:gd name="connsiteY124" fmla="*/ 566057 h 1436914"/>
                              <a:gd name="connsiteX125" fmla="*/ 2960914 w 3839028"/>
                              <a:gd name="connsiteY125" fmla="*/ 587828 h 1436914"/>
                              <a:gd name="connsiteX126" fmla="*/ 2953657 w 3839028"/>
                              <a:gd name="connsiteY126" fmla="*/ 631371 h 1436914"/>
                              <a:gd name="connsiteX127" fmla="*/ 2924628 w 3839028"/>
                              <a:gd name="connsiteY127" fmla="*/ 725714 h 1436914"/>
                              <a:gd name="connsiteX128" fmla="*/ 2910114 w 3839028"/>
                              <a:gd name="connsiteY128" fmla="*/ 754742 h 1436914"/>
                              <a:gd name="connsiteX129" fmla="*/ 2873828 w 3839028"/>
                              <a:gd name="connsiteY129" fmla="*/ 827314 h 1436914"/>
                              <a:gd name="connsiteX130" fmla="*/ 2844800 w 3839028"/>
                              <a:gd name="connsiteY130" fmla="*/ 885371 h 1436914"/>
                              <a:gd name="connsiteX131" fmla="*/ 2830285 w 3839028"/>
                              <a:gd name="connsiteY131" fmla="*/ 914400 h 1436914"/>
                              <a:gd name="connsiteX132" fmla="*/ 2808514 w 3839028"/>
                              <a:gd name="connsiteY132" fmla="*/ 943428 h 1436914"/>
                              <a:gd name="connsiteX133" fmla="*/ 2786742 w 3839028"/>
                              <a:gd name="connsiteY133" fmla="*/ 979714 h 1436914"/>
                              <a:gd name="connsiteX134" fmla="*/ 2757714 w 3839028"/>
                              <a:gd name="connsiteY134" fmla="*/ 1037771 h 1436914"/>
                              <a:gd name="connsiteX135" fmla="*/ 2721428 w 3839028"/>
                              <a:gd name="connsiteY135" fmla="*/ 1103085 h 1436914"/>
                              <a:gd name="connsiteX136" fmla="*/ 2706914 w 3839028"/>
                              <a:gd name="connsiteY136" fmla="*/ 1153885 h 1436914"/>
                              <a:gd name="connsiteX137" fmla="*/ 2699657 w 3839028"/>
                              <a:gd name="connsiteY137" fmla="*/ 1182914 h 1436914"/>
                              <a:gd name="connsiteX138" fmla="*/ 2714171 w 3839028"/>
                              <a:gd name="connsiteY138" fmla="*/ 1262742 h 1436914"/>
                              <a:gd name="connsiteX139" fmla="*/ 2743200 w 3839028"/>
                              <a:gd name="connsiteY139" fmla="*/ 1299028 h 1436914"/>
                              <a:gd name="connsiteX140" fmla="*/ 2786742 w 3839028"/>
                              <a:gd name="connsiteY140" fmla="*/ 1342571 h 1436914"/>
                              <a:gd name="connsiteX141" fmla="*/ 2823028 w 3839028"/>
                              <a:gd name="connsiteY141" fmla="*/ 1371600 h 1436914"/>
                              <a:gd name="connsiteX142" fmla="*/ 2881085 w 3839028"/>
                              <a:gd name="connsiteY142" fmla="*/ 1386114 h 1436914"/>
                              <a:gd name="connsiteX143" fmla="*/ 2910114 w 3839028"/>
                              <a:gd name="connsiteY143" fmla="*/ 1393371 h 1436914"/>
                              <a:gd name="connsiteX144" fmla="*/ 3106057 w 3839028"/>
                              <a:gd name="connsiteY144" fmla="*/ 1378857 h 1436914"/>
                              <a:gd name="connsiteX145" fmla="*/ 3156857 w 3839028"/>
                              <a:gd name="connsiteY145" fmla="*/ 1349828 h 1436914"/>
                              <a:gd name="connsiteX146" fmla="*/ 3207657 w 3839028"/>
                              <a:gd name="connsiteY146" fmla="*/ 1320800 h 1436914"/>
                              <a:gd name="connsiteX147" fmla="*/ 3229428 w 3839028"/>
                              <a:gd name="connsiteY147" fmla="*/ 1299028 h 1436914"/>
                              <a:gd name="connsiteX148" fmla="*/ 3280228 w 3839028"/>
                              <a:gd name="connsiteY148" fmla="*/ 1270000 h 1436914"/>
                              <a:gd name="connsiteX149" fmla="*/ 3294742 w 3839028"/>
                              <a:gd name="connsiteY149" fmla="*/ 1255485 h 1436914"/>
                              <a:gd name="connsiteX150" fmla="*/ 3367314 w 3839028"/>
                              <a:gd name="connsiteY150" fmla="*/ 1190171 h 1436914"/>
                              <a:gd name="connsiteX151" fmla="*/ 3389085 w 3839028"/>
                              <a:gd name="connsiteY151" fmla="*/ 1168400 h 1436914"/>
                              <a:gd name="connsiteX152" fmla="*/ 3410857 w 3839028"/>
                              <a:gd name="connsiteY152" fmla="*/ 1153885 h 1436914"/>
                              <a:gd name="connsiteX153" fmla="*/ 3476171 w 3839028"/>
                              <a:gd name="connsiteY153" fmla="*/ 1088571 h 1436914"/>
                              <a:gd name="connsiteX154" fmla="*/ 3505200 w 3839028"/>
                              <a:gd name="connsiteY154" fmla="*/ 1059542 h 1436914"/>
                              <a:gd name="connsiteX155" fmla="*/ 3526971 w 3839028"/>
                              <a:gd name="connsiteY155" fmla="*/ 1037771 h 1436914"/>
                              <a:gd name="connsiteX156" fmla="*/ 3541485 w 3839028"/>
                              <a:gd name="connsiteY156" fmla="*/ 1016000 h 1436914"/>
                              <a:gd name="connsiteX157" fmla="*/ 3563257 w 3839028"/>
                              <a:gd name="connsiteY157" fmla="*/ 1001485 h 1436914"/>
                              <a:gd name="connsiteX158" fmla="*/ 3606800 w 3839028"/>
                              <a:gd name="connsiteY158" fmla="*/ 957942 h 1436914"/>
                              <a:gd name="connsiteX159" fmla="*/ 3672114 w 3839028"/>
                              <a:gd name="connsiteY159" fmla="*/ 921657 h 1436914"/>
                              <a:gd name="connsiteX160" fmla="*/ 3686628 w 3839028"/>
                              <a:gd name="connsiteY160" fmla="*/ 907142 h 1436914"/>
                              <a:gd name="connsiteX161" fmla="*/ 3759200 w 3839028"/>
                              <a:gd name="connsiteY161" fmla="*/ 885371 h 1436914"/>
                              <a:gd name="connsiteX162" fmla="*/ 3839028 w 3839028"/>
                              <a:gd name="connsiteY162" fmla="*/ 899885 h 14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3839028" h="1436914">
                                <a:moveTo>
                                  <a:pt x="0" y="907142"/>
                                </a:moveTo>
                                <a:cubicBezTo>
                                  <a:pt x="26609" y="904723"/>
                                  <a:pt x="53377" y="903664"/>
                                  <a:pt x="79828" y="899885"/>
                                </a:cubicBezTo>
                                <a:cubicBezTo>
                                  <a:pt x="87401" y="898803"/>
                                  <a:pt x="94179" y="894483"/>
                                  <a:pt x="101600" y="892628"/>
                                </a:cubicBezTo>
                                <a:cubicBezTo>
                                  <a:pt x="113566" y="889636"/>
                                  <a:pt x="125738" y="887515"/>
                                  <a:pt x="137885" y="885371"/>
                                </a:cubicBezTo>
                                <a:lnTo>
                                  <a:pt x="224971" y="870857"/>
                                </a:lnTo>
                                <a:cubicBezTo>
                                  <a:pt x="239485" y="868438"/>
                                  <a:pt x="254239" y="867169"/>
                                  <a:pt x="268514" y="863600"/>
                                </a:cubicBezTo>
                                <a:cubicBezTo>
                                  <a:pt x="278190" y="861181"/>
                                  <a:pt x="287989" y="859208"/>
                                  <a:pt x="297542" y="856342"/>
                                </a:cubicBezTo>
                                <a:cubicBezTo>
                                  <a:pt x="312196" y="851946"/>
                                  <a:pt x="326242" y="845539"/>
                                  <a:pt x="341085" y="841828"/>
                                </a:cubicBezTo>
                                <a:lnTo>
                                  <a:pt x="370114" y="834571"/>
                                </a:lnTo>
                                <a:cubicBezTo>
                                  <a:pt x="379790" y="829733"/>
                                  <a:pt x="389749" y="825424"/>
                                  <a:pt x="399142" y="820057"/>
                                </a:cubicBezTo>
                                <a:cubicBezTo>
                                  <a:pt x="435582" y="799234"/>
                                  <a:pt x="406084" y="809824"/>
                                  <a:pt x="449942" y="791028"/>
                                </a:cubicBezTo>
                                <a:cubicBezTo>
                                  <a:pt x="456973" y="788015"/>
                                  <a:pt x="464457" y="786190"/>
                                  <a:pt x="471714" y="783771"/>
                                </a:cubicBezTo>
                                <a:cubicBezTo>
                                  <a:pt x="486228" y="774095"/>
                                  <a:pt x="498708" y="760258"/>
                                  <a:pt x="515257" y="754742"/>
                                </a:cubicBezTo>
                                <a:cubicBezTo>
                                  <a:pt x="553575" y="741969"/>
                                  <a:pt x="530666" y="751727"/>
                                  <a:pt x="580571" y="718457"/>
                                </a:cubicBezTo>
                                <a:cubicBezTo>
                                  <a:pt x="596732" y="707683"/>
                                  <a:pt x="605042" y="704197"/>
                                  <a:pt x="616857" y="689428"/>
                                </a:cubicBezTo>
                                <a:cubicBezTo>
                                  <a:pt x="622306" y="682617"/>
                                  <a:pt x="626533" y="674914"/>
                                  <a:pt x="631371" y="667657"/>
                                </a:cubicBezTo>
                                <a:cubicBezTo>
                                  <a:pt x="633790" y="660400"/>
                                  <a:pt x="635207" y="652727"/>
                                  <a:pt x="638628" y="645885"/>
                                </a:cubicBezTo>
                                <a:cubicBezTo>
                                  <a:pt x="642528" y="638084"/>
                                  <a:pt x="649706" y="632131"/>
                                  <a:pt x="653142" y="624114"/>
                                </a:cubicBezTo>
                                <a:cubicBezTo>
                                  <a:pt x="657071" y="614946"/>
                                  <a:pt x="657660" y="604675"/>
                                  <a:pt x="660400" y="595085"/>
                                </a:cubicBezTo>
                                <a:cubicBezTo>
                                  <a:pt x="662502" y="587730"/>
                                  <a:pt x="664644" y="580345"/>
                                  <a:pt x="667657" y="573314"/>
                                </a:cubicBezTo>
                                <a:cubicBezTo>
                                  <a:pt x="671919" y="563370"/>
                                  <a:pt x="677909" y="554229"/>
                                  <a:pt x="682171" y="544285"/>
                                </a:cubicBezTo>
                                <a:cubicBezTo>
                                  <a:pt x="685184" y="537254"/>
                                  <a:pt x="687327" y="529869"/>
                                  <a:pt x="689428" y="522514"/>
                                </a:cubicBezTo>
                                <a:cubicBezTo>
                                  <a:pt x="692168" y="512924"/>
                                  <a:pt x="692224" y="502406"/>
                                  <a:pt x="696685" y="493485"/>
                                </a:cubicBezTo>
                                <a:cubicBezTo>
                                  <a:pt x="699745" y="487365"/>
                                  <a:pt x="706362" y="483809"/>
                                  <a:pt x="711200" y="478971"/>
                                </a:cubicBezTo>
                                <a:cubicBezTo>
                                  <a:pt x="713619" y="471714"/>
                                  <a:pt x="714521" y="463759"/>
                                  <a:pt x="718457" y="457200"/>
                                </a:cubicBezTo>
                                <a:cubicBezTo>
                                  <a:pt x="721977" y="451333"/>
                                  <a:pt x="728697" y="448028"/>
                                  <a:pt x="732971" y="442685"/>
                                </a:cubicBezTo>
                                <a:cubicBezTo>
                                  <a:pt x="738419" y="435874"/>
                                  <a:pt x="742036" y="427725"/>
                                  <a:pt x="747485" y="420914"/>
                                </a:cubicBezTo>
                                <a:cubicBezTo>
                                  <a:pt x="751759" y="415571"/>
                                  <a:pt x="757726" y="411743"/>
                                  <a:pt x="762000" y="406400"/>
                                </a:cubicBezTo>
                                <a:cubicBezTo>
                                  <a:pt x="783922" y="378998"/>
                                  <a:pt x="774426" y="373925"/>
                                  <a:pt x="812800" y="348342"/>
                                </a:cubicBezTo>
                                <a:cubicBezTo>
                                  <a:pt x="876842" y="305647"/>
                                  <a:pt x="774477" y="371132"/>
                                  <a:pt x="878114" y="319314"/>
                                </a:cubicBezTo>
                                <a:cubicBezTo>
                                  <a:pt x="887790" y="314476"/>
                                  <a:pt x="896879" y="308221"/>
                                  <a:pt x="907142" y="304800"/>
                                </a:cubicBezTo>
                                <a:cubicBezTo>
                                  <a:pt x="918844" y="300899"/>
                                  <a:pt x="931292" y="299749"/>
                                  <a:pt x="943428" y="297542"/>
                                </a:cubicBezTo>
                                <a:cubicBezTo>
                                  <a:pt x="1010796" y="285293"/>
                                  <a:pt x="1019341" y="286166"/>
                                  <a:pt x="1110342" y="283028"/>
                                </a:cubicBezTo>
                                <a:cubicBezTo>
                                  <a:pt x="1209494" y="279609"/>
                                  <a:pt x="1308704" y="278190"/>
                                  <a:pt x="1407885" y="275771"/>
                                </a:cubicBezTo>
                                <a:cubicBezTo>
                                  <a:pt x="1436558" y="271675"/>
                                  <a:pt x="1466674" y="268331"/>
                                  <a:pt x="1494971" y="261257"/>
                                </a:cubicBezTo>
                                <a:cubicBezTo>
                                  <a:pt x="1502392" y="259402"/>
                                  <a:pt x="1509387" y="256102"/>
                                  <a:pt x="1516742" y="254000"/>
                                </a:cubicBezTo>
                                <a:cubicBezTo>
                                  <a:pt x="1526332" y="251260"/>
                                  <a:pt x="1536217" y="249608"/>
                                  <a:pt x="1545771" y="246742"/>
                                </a:cubicBezTo>
                                <a:cubicBezTo>
                                  <a:pt x="1545788" y="246737"/>
                                  <a:pt x="1600191" y="228602"/>
                                  <a:pt x="1611085" y="224971"/>
                                </a:cubicBezTo>
                                <a:lnTo>
                                  <a:pt x="1632857" y="217714"/>
                                </a:lnTo>
                                <a:cubicBezTo>
                                  <a:pt x="1640114" y="212876"/>
                                  <a:pt x="1646658" y="206742"/>
                                  <a:pt x="1654628" y="203200"/>
                                </a:cubicBezTo>
                                <a:cubicBezTo>
                                  <a:pt x="1668609" y="196986"/>
                                  <a:pt x="1685441" y="197172"/>
                                  <a:pt x="1698171" y="188685"/>
                                </a:cubicBezTo>
                                <a:lnTo>
                                  <a:pt x="1763485" y="145142"/>
                                </a:lnTo>
                                <a:cubicBezTo>
                                  <a:pt x="1770742" y="140304"/>
                                  <a:pt x="1776982" y="133386"/>
                                  <a:pt x="1785257" y="130628"/>
                                </a:cubicBezTo>
                                <a:lnTo>
                                  <a:pt x="1807028" y="123371"/>
                                </a:lnTo>
                                <a:cubicBezTo>
                                  <a:pt x="1842891" y="87509"/>
                                  <a:pt x="1813527" y="114027"/>
                                  <a:pt x="1850571" y="87085"/>
                                </a:cubicBezTo>
                                <a:cubicBezTo>
                                  <a:pt x="1870135" y="72857"/>
                                  <a:pt x="1886168" y="52526"/>
                                  <a:pt x="1908628" y="43542"/>
                                </a:cubicBezTo>
                                <a:cubicBezTo>
                                  <a:pt x="1920723" y="38704"/>
                                  <a:pt x="1933010" y="34319"/>
                                  <a:pt x="1944914" y="29028"/>
                                </a:cubicBezTo>
                                <a:cubicBezTo>
                                  <a:pt x="1954800" y="24634"/>
                                  <a:pt x="1963679" y="17935"/>
                                  <a:pt x="1973942" y="14514"/>
                                </a:cubicBezTo>
                                <a:cubicBezTo>
                                  <a:pt x="1992867" y="8206"/>
                                  <a:pt x="2032000" y="0"/>
                                  <a:pt x="2032000" y="0"/>
                                </a:cubicBezTo>
                                <a:cubicBezTo>
                                  <a:pt x="2051352" y="2419"/>
                                  <a:pt x="2071241" y="2125"/>
                                  <a:pt x="2090057" y="7257"/>
                                </a:cubicBezTo>
                                <a:cubicBezTo>
                                  <a:pt x="2098472" y="9552"/>
                                  <a:pt x="2105128" y="16187"/>
                                  <a:pt x="2111828" y="21771"/>
                                </a:cubicBezTo>
                                <a:cubicBezTo>
                                  <a:pt x="2128205" y="35419"/>
                                  <a:pt x="2137733" y="47147"/>
                                  <a:pt x="2148114" y="65314"/>
                                </a:cubicBezTo>
                                <a:cubicBezTo>
                                  <a:pt x="2153481" y="74707"/>
                                  <a:pt x="2157790" y="84666"/>
                                  <a:pt x="2162628" y="94342"/>
                                </a:cubicBezTo>
                                <a:cubicBezTo>
                                  <a:pt x="2185492" y="185800"/>
                                  <a:pt x="2186391" y="165490"/>
                                  <a:pt x="2169885" y="297542"/>
                                </a:cubicBezTo>
                                <a:cubicBezTo>
                                  <a:pt x="2168543" y="308277"/>
                                  <a:pt x="2160625" y="317114"/>
                                  <a:pt x="2155371" y="326571"/>
                                </a:cubicBezTo>
                                <a:cubicBezTo>
                                  <a:pt x="2130827" y="370751"/>
                                  <a:pt x="2139105" y="353698"/>
                                  <a:pt x="2111828" y="391885"/>
                                </a:cubicBezTo>
                                <a:cubicBezTo>
                                  <a:pt x="2094391" y="416297"/>
                                  <a:pt x="2075037" y="454950"/>
                                  <a:pt x="2046514" y="464457"/>
                                </a:cubicBezTo>
                                <a:lnTo>
                                  <a:pt x="2024742" y="471714"/>
                                </a:lnTo>
                                <a:cubicBezTo>
                                  <a:pt x="2007058" y="489398"/>
                                  <a:pt x="1996285" y="502224"/>
                                  <a:pt x="1973942" y="515257"/>
                                </a:cubicBezTo>
                                <a:cubicBezTo>
                                  <a:pt x="1955253" y="526159"/>
                                  <a:pt x="1933887" y="532283"/>
                                  <a:pt x="1915885" y="544285"/>
                                </a:cubicBezTo>
                                <a:cubicBezTo>
                                  <a:pt x="1885815" y="564333"/>
                                  <a:pt x="1902576" y="556685"/>
                                  <a:pt x="1865085" y="566057"/>
                                </a:cubicBezTo>
                                <a:cubicBezTo>
                                  <a:pt x="1855409" y="570895"/>
                                  <a:pt x="1846101" y="576553"/>
                                  <a:pt x="1836057" y="580571"/>
                                </a:cubicBezTo>
                                <a:cubicBezTo>
                                  <a:pt x="1836041" y="580577"/>
                                  <a:pt x="1781636" y="598711"/>
                                  <a:pt x="1770742" y="602342"/>
                                </a:cubicBezTo>
                                <a:lnTo>
                                  <a:pt x="1748971" y="609600"/>
                                </a:lnTo>
                                <a:cubicBezTo>
                                  <a:pt x="1741714" y="612019"/>
                                  <a:pt x="1734042" y="613436"/>
                                  <a:pt x="1727200" y="616857"/>
                                </a:cubicBezTo>
                                <a:cubicBezTo>
                                  <a:pt x="1702178" y="629367"/>
                                  <a:pt x="1675570" y="646092"/>
                                  <a:pt x="1647371" y="653142"/>
                                </a:cubicBezTo>
                                <a:cubicBezTo>
                                  <a:pt x="1635404" y="656134"/>
                                  <a:pt x="1623180" y="657981"/>
                                  <a:pt x="1611085" y="660400"/>
                                </a:cubicBezTo>
                                <a:cubicBezTo>
                                  <a:pt x="1601409" y="665238"/>
                                  <a:pt x="1592000" y="670653"/>
                                  <a:pt x="1582057" y="674914"/>
                                </a:cubicBezTo>
                                <a:cubicBezTo>
                                  <a:pt x="1567483" y="681160"/>
                                  <a:pt x="1545985" y="685746"/>
                                  <a:pt x="1531257" y="689428"/>
                                </a:cubicBezTo>
                                <a:cubicBezTo>
                                  <a:pt x="1468861" y="731024"/>
                                  <a:pt x="1547806" y="681153"/>
                                  <a:pt x="1487714" y="711200"/>
                                </a:cubicBezTo>
                                <a:cubicBezTo>
                                  <a:pt x="1479913" y="715101"/>
                                  <a:pt x="1473743" y="721813"/>
                                  <a:pt x="1465942" y="725714"/>
                                </a:cubicBezTo>
                                <a:cubicBezTo>
                                  <a:pt x="1409372" y="753998"/>
                                  <a:pt x="1492152" y="693357"/>
                                  <a:pt x="1400628" y="762000"/>
                                </a:cubicBezTo>
                                <a:cubicBezTo>
                                  <a:pt x="1390952" y="769257"/>
                                  <a:pt x="1379635" y="774731"/>
                                  <a:pt x="1371600" y="783771"/>
                                </a:cubicBezTo>
                                <a:cubicBezTo>
                                  <a:pt x="1360011" y="796809"/>
                                  <a:pt x="1352247" y="812800"/>
                                  <a:pt x="1342571" y="827314"/>
                                </a:cubicBezTo>
                                <a:lnTo>
                                  <a:pt x="1328057" y="849085"/>
                                </a:lnTo>
                                <a:cubicBezTo>
                                  <a:pt x="1303131" y="923862"/>
                                  <a:pt x="1311851" y="892136"/>
                                  <a:pt x="1299028" y="943428"/>
                                </a:cubicBezTo>
                                <a:cubicBezTo>
                                  <a:pt x="1301447" y="1001485"/>
                                  <a:pt x="1301993" y="1059651"/>
                                  <a:pt x="1306285" y="1117600"/>
                                </a:cubicBezTo>
                                <a:cubicBezTo>
                                  <a:pt x="1306850" y="1125229"/>
                                  <a:pt x="1311529" y="1131991"/>
                                  <a:pt x="1313542" y="1139371"/>
                                </a:cubicBezTo>
                                <a:cubicBezTo>
                                  <a:pt x="1318791" y="1158616"/>
                                  <a:pt x="1316088" y="1181469"/>
                                  <a:pt x="1328057" y="1197428"/>
                                </a:cubicBezTo>
                                <a:cubicBezTo>
                                  <a:pt x="1335314" y="1207104"/>
                                  <a:pt x="1342892" y="1216548"/>
                                  <a:pt x="1349828" y="1226457"/>
                                </a:cubicBezTo>
                                <a:cubicBezTo>
                                  <a:pt x="1359831" y="1240748"/>
                                  <a:pt x="1366522" y="1257665"/>
                                  <a:pt x="1378857" y="1270000"/>
                                </a:cubicBezTo>
                                <a:cubicBezTo>
                                  <a:pt x="1454899" y="1346042"/>
                                  <a:pt x="1402785" y="1300569"/>
                                  <a:pt x="1451428" y="1335314"/>
                                </a:cubicBezTo>
                                <a:cubicBezTo>
                                  <a:pt x="1461270" y="1342344"/>
                                  <a:pt x="1470615" y="1350055"/>
                                  <a:pt x="1480457" y="1357085"/>
                                </a:cubicBezTo>
                                <a:cubicBezTo>
                                  <a:pt x="1487554" y="1362155"/>
                                  <a:pt x="1495131" y="1366530"/>
                                  <a:pt x="1502228" y="1371600"/>
                                </a:cubicBezTo>
                                <a:cubicBezTo>
                                  <a:pt x="1512070" y="1378630"/>
                                  <a:pt x="1520439" y="1387962"/>
                                  <a:pt x="1531257" y="1393371"/>
                                </a:cubicBezTo>
                                <a:cubicBezTo>
                                  <a:pt x="1540178" y="1397831"/>
                                  <a:pt x="1550695" y="1397888"/>
                                  <a:pt x="1560285" y="1400628"/>
                                </a:cubicBezTo>
                                <a:cubicBezTo>
                                  <a:pt x="1598362" y="1411507"/>
                                  <a:pt x="1565713" y="1405419"/>
                                  <a:pt x="1611085" y="1415142"/>
                                </a:cubicBezTo>
                                <a:cubicBezTo>
                                  <a:pt x="1726377" y="1439848"/>
                                  <a:pt x="1646406" y="1420344"/>
                                  <a:pt x="1712685" y="1436914"/>
                                </a:cubicBezTo>
                                <a:cubicBezTo>
                                  <a:pt x="1775580" y="1434495"/>
                                  <a:pt x="1838560" y="1433709"/>
                                  <a:pt x="1901371" y="1429657"/>
                                </a:cubicBezTo>
                                <a:cubicBezTo>
                                  <a:pt x="1913680" y="1428863"/>
                                  <a:pt x="1926144" y="1426828"/>
                                  <a:pt x="1937657" y="1422400"/>
                                </a:cubicBezTo>
                                <a:cubicBezTo>
                                  <a:pt x="1957851" y="1414633"/>
                                  <a:pt x="1976362" y="1403047"/>
                                  <a:pt x="1995714" y="1393371"/>
                                </a:cubicBezTo>
                                <a:cubicBezTo>
                                  <a:pt x="2005390" y="1388533"/>
                                  <a:pt x="2014698" y="1382875"/>
                                  <a:pt x="2024742" y="1378857"/>
                                </a:cubicBezTo>
                                <a:cubicBezTo>
                                  <a:pt x="2036837" y="1374019"/>
                                  <a:pt x="2049933" y="1371169"/>
                                  <a:pt x="2061028" y="1364342"/>
                                </a:cubicBezTo>
                                <a:cubicBezTo>
                                  <a:pt x="2201247" y="1278054"/>
                                  <a:pt x="2053558" y="1360875"/>
                                  <a:pt x="2155371" y="1284514"/>
                                </a:cubicBezTo>
                                <a:cubicBezTo>
                                  <a:pt x="2182058" y="1264498"/>
                                  <a:pt x="2190881" y="1260019"/>
                                  <a:pt x="2213428" y="1233714"/>
                                </a:cubicBezTo>
                                <a:cubicBezTo>
                                  <a:pt x="2219104" y="1227092"/>
                                  <a:pt x="2222493" y="1218753"/>
                                  <a:pt x="2227942" y="1211942"/>
                                </a:cubicBezTo>
                                <a:cubicBezTo>
                                  <a:pt x="2232216" y="1206599"/>
                                  <a:pt x="2238004" y="1202623"/>
                                  <a:pt x="2242457" y="1197428"/>
                                </a:cubicBezTo>
                                <a:cubicBezTo>
                                  <a:pt x="2252537" y="1185668"/>
                                  <a:pt x="2262375" y="1173669"/>
                                  <a:pt x="2271485" y="1161142"/>
                                </a:cubicBezTo>
                                <a:cubicBezTo>
                                  <a:pt x="2281745" y="1147035"/>
                                  <a:pt x="2288180" y="1129935"/>
                                  <a:pt x="2300514" y="1117600"/>
                                </a:cubicBezTo>
                                <a:cubicBezTo>
                                  <a:pt x="2334619" y="1083493"/>
                                  <a:pt x="2316592" y="1104367"/>
                                  <a:pt x="2351314" y="1052285"/>
                                </a:cubicBezTo>
                                <a:lnTo>
                                  <a:pt x="2380342" y="1008742"/>
                                </a:lnTo>
                                <a:lnTo>
                                  <a:pt x="2394857" y="986971"/>
                                </a:lnTo>
                                <a:cubicBezTo>
                                  <a:pt x="2397276" y="979714"/>
                                  <a:pt x="2398399" y="971887"/>
                                  <a:pt x="2402114" y="965200"/>
                                </a:cubicBezTo>
                                <a:cubicBezTo>
                                  <a:pt x="2410585" y="949951"/>
                                  <a:pt x="2425625" y="938206"/>
                                  <a:pt x="2431142" y="921657"/>
                                </a:cubicBezTo>
                                <a:cubicBezTo>
                                  <a:pt x="2441158" y="891611"/>
                                  <a:pt x="2434157" y="906250"/>
                                  <a:pt x="2452914" y="878114"/>
                                </a:cubicBezTo>
                                <a:cubicBezTo>
                                  <a:pt x="2474471" y="813439"/>
                                  <a:pt x="2439993" y="915459"/>
                                  <a:pt x="2474685" y="820057"/>
                                </a:cubicBezTo>
                                <a:cubicBezTo>
                                  <a:pt x="2479914" y="805679"/>
                                  <a:pt x="2484362" y="791028"/>
                                  <a:pt x="2489200" y="776514"/>
                                </a:cubicBezTo>
                                <a:cubicBezTo>
                                  <a:pt x="2491619" y="769257"/>
                                  <a:pt x="2495199" y="762288"/>
                                  <a:pt x="2496457" y="754742"/>
                                </a:cubicBezTo>
                                <a:lnTo>
                                  <a:pt x="2503714" y="711200"/>
                                </a:lnTo>
                                <a:cubicBezTo>
                                  <a:pt x="2506133" y="556381"/>
                                  <a:pt x="2506485" y="401515"/>
                                  <a:pt x="2510971" y="246742"/>
                                </a:cubicBezTo>
                                <a:cubicBezTo>
                                  <a:pt x="2511328" y="234413"/>
                                  <a:pt x="2515236" y="222423"/>
                                  <a:pt x="2518228" y="210457"/>
                                </a:cubicBezTo>
                                <a:cubicBezTo>
                                  <a:pt x="2525037" y="183220"/>
                                  <a:pt x="2527535" y="188742"/>
                                  <a:pt x="2540000" y="159657"/>
                                </a:cubicBezTo>
                                <a:cubicBezTo>
                                  <a:pt x="2543013" y="152626"/>
                                  <a:pt x="2543462" y="144527"/>
                                  <a:pt x="2547257" y="137885"/>
                                </a:cubicBezTo>
                                <a:cubicBezTo>
                                  <a:pt x="2552155" y="129313"/>
                                  <a:pt x="2572343" y="102741"/>
                                  <a:pt x="2583542" y="94342"/>
                                </a:cubicBezTo>
                                <a:cubicBezTo>
                                  <a:pt x="2597497" y="83876"/>
                                  <a:pt x="2610536" y="70830"/>
                                  <a:pt x="2627085" y="65314"/>
                                </a:cubicBezTo>
                                <a:lnTo>
                                  <a:pt x="2670628" y="50800"/>
                                </a:lnTo>
                                <a:cubicBezTo>
                                  <a:pt x="2732071" y="54034"/>
                                  <a:pt x="2792252" y="52024"/>
                                  <a:pt x="2852057" y="65314"/>
                                </a:cubicBezTo>
                                <a:cubicBezTo>
                                  <a:pt x="2859524" y="66973"/>
                                  <a:pt x="2866571" y="70152"/>
                                  <a:pt x="2873828" y="72571"/>
                                </a:cubicBezTo>
                                <a:cubicBezTo>
                                  <a:pt x="2885923" y="84666"/>
                                  <a:pt x="2904705" y="92629"/>
                                  <a:pt x="2910114" y="108857"/>
                                </a:cubicBezTo>
                                <a:cubicBezTo>
                                  <a:pt x="2928354" y="163578"/>
                                  <a:pt x="2903749" y="96127"/>
                                  <a:pt x="2931885" y="152400"/>
                                </a:cubicBezTo>
                                <a:cubicBezTo>
                                  <a:pt x="2935306" y="159242"/>
                                  <a:pt x="2936456" y="167009"/>
                                  <a:pt x="2939142" y="174171"/>
                                </a:cubicBezTo>
                                <a:cubicBezTo>
                                  <a:pt x="2943716" y="186369"/>
                                  <a:pt x="2949537" y="198098"/>
                                  <a:pt x="2953657" y="210457"/>
                                </a:cubicBezTo>
                                <a:cubicBezTo>
                                  <a:pt x="2956811" y="219919"/>
                                  <a:pt x="2958750" y="229749"/>
                                  <a:pt x="2960914" y="239485"/>
                                </a:cubicBezTo>
                                <a:cubicBezTo>
                                  <a:pt x="2971183" y="285696"/>
                                  <a:pt x="2969089" y="284031"/>
                                  <a:pt x="2975428" y="341085"/>
                                </a:cubicBezTo>
                                <a:cubicBezTo>
                                  <a:pt x="2973009" y="416076"/>
                                  <a:pt x="2972577" y="491157"/>
                                  <a:pt x="2968171" y="566057"/>
                                </a:cubicBezTo>
                                <a:cubicBezTo>
                                  <a:pt x="2967722" y="573693"/>
                                  <a:pt x="2962573" y="580361"/>
                                  <a:pt x="2960914" y="587828"/>
                                </a:cubicBezTo>
                                <a:cubicBezTo>
                                  <a:pt x="2957722" y="602192"/>
                                  <a:pt x="2956543" y="616942"/>
                                  <a:pt x="2953657" y="631371"/>
                                </a:cubicBezTo>
                                <a:cubicBezTo>
                                  <a:pt x="2948719" y="656062"/>
                                  <a:pt x="2931413" y="712145"/>
                                  <a:pt x="2924628" y="725714"/>
                                </a:cubicBezTo>
                                <a:lnTo>
                                  <a:pt x="2910114" y="754742"/>
                                </a:lnTo>
                                <a:cubicBezTo>
                                  <a:pt x="2896431" y="809478"/>
                                  <a:pt x="2912230" y="760110"/>
                                  <a:pt x="2873828" y="827314"/>
                                </a:cubicBezTo>
                                <a:cubicBezTo>
                                  <a:pt x="2863093" y="846100"/>
                                  <a:pt x="2854476" y="866019"/>
                                  <a:pt x="2844800" y="885371"/>
                                </a:cubicBezTo>
                                <a:cubicBezTo>
                                  <a:pt x="2839962" y="895047"/>
                                  <a:pt x="2836776" y="905745"/>
                                  <a:pt x="2830285" y="914400"/>
                                </a:cubicBezTo>
                                <a:lnTo>
                                  <a:pt x="2808514" y="943428"/>
                                </a:lnTo>
                                <a:cubicBezTo>
                                  <a:pt x="2787956" y="1005106"/>
                                  <a:pt x="2816628" y="929904"/>
                                  <a:pt x="2786742" y="979714"/>
                                </a:cubicBezTo>
                                <a:cubicBezTo>
                                  <a:pt x="2775610" y="998267"/>
                                  <a:pt x="2767972" y="1018721"/>
                                  <a:pt x="2757714" y="1037771"/>
                                </a:cubicBezTo>
                                <a:cubicBezTo>
                                  <a:pt x="2693918" y="1156249"/>
                                  <a:pt x="2770211" y="1005519"/>
                                  <a:pt x="2721428" y="1103085"/>
                                </a:cubicBezTo>
                                <a:cubicBezTo>
                                  <a:pt x="2698741" y="1193836"/>
                                  <a:pt x="2727736" y="1081006"/>
                                  <a:pt x="2706914" y="1153885"/>
                                </a:cubicBezTo>
                                <a:cubicBezTo>
                                  <a:pt x="2704174" y="1163475"/>
                                  <a:pt x="2702076" y="1173238"/>
                                  <a:pt x="2699657" y="1182914"/>
                                </a:cubicBezTo>
                                <a:cubicBezTo>
                                  <a:pt x="2702159" y="1202929"/>
                                  <a:pt x="2702984" y="1240367"/>
                                  <a:pt x="2714171" y="1262742"/>
                                </a:cubicBezTo>
                                <a:cubicBezTo>
                                  <a:pt x="2727631" y="1289663"/>
                                  <a:pt x="2726321" y="1278774"/>
                                  <a:pt x="2743200" y="1299028"/>
                                </a:cubicBezTo>
                                <a:cubicBezTo>
                                  <a:pt x="2793921" y="1359893"/>
                                  <a:pt x="2737805" y="1303422"/>
                                  <a:pt x="2786742" y="1342571"/>
                                </a:cubicBezTo>
                                <a:cubicBezTo>
                                  <a:pt x="2809238" y="1360567"/>
                                  <a:pt x="2793252" y="1356712"/>
                                  <a:pt x="2823028" y="1371600"/>
                                </a:cubicBezTo>
                                <a:cubicBezTo>
                                  <a:pt x="2838587" y="1379380"/>
                                  <a:pt x="2866183" y="1382803"/>
                                  <a:pt x="2881085" y="1386114"/>
                                </a:cubicBezTo>
                                <a:cubicBezTo>
                                  <a:pt x="2890822" y="1388278"/>
                                  <a:pt x="2900438" y="1390952"/>
                                  <a:pt x="2910114" y="1393371"/>
                                </a:cubicBezTo>
                                <a:cubicBezTo>
                                  <a:pt x="2912116" y="1393284"/>
                                  <a:pt x="3054320" y="1398259"/>
                                  <a:pt x="3106057" y="1378857"/>
                                </a:cubicBezTo>
                                <a:cubicBezTo>
                                  <a:pt x="3137947" y="1366898"/>
                                  <a:pt x="3130066" y="1365137"/>
                                  <a:pt x="3156857" y="1349828"/>
                                </a:cubicBezTo>
                                <a:cubicBezTo>
                                  <a:pt x="3179436" y="1336926"/>
                                  <a:pt x="3188373" y="1336870"/>
                                  <a:pt x="3207657" y="1320800"/>
                                </a:cubicBezTo>
                                <a:cubicBezTo>
                                  <a:pt x="3215541" y="1314230"/>
                                  <a:pt x="3221077" y="1304993"/>
                                  <a:pt x="3229428" y="1299028"/>
                                </a:cubicBezTo>
                                <a:cubicBezTo>
                                  <a:pt x="3298948" y="1249371"/>
                                  <a:pt x="3223101" y="1315703"/>
                                  <a:pt x="3280228" y="1270000"/>
                                </a:cubicBezTo>
                                <a:cubicBezTo>
                                  <a:pt x="3285571" y="1265726"/>
                                  <a:pt x="3289486" y="1259865"/>
                                  <a:pt x="3294742" y="1255485"/>
                                </a:cubicBezTo>
                                <a:cubicBezTo>
                                  <a:pt x="3362926" y="1198665"/>
                                  <a:pt x="3276638" y="1280847"/>
                                  <a:pt x="3367314" y="1190171"/>
                                </a:cubicBezTo>
                                <a:cubicBezTo>
                                  <a:pt x="3374571" y="1182914"/>
                                  <a:pt x="3380546" y="1174093"/>
                                  <a:pt x="3389085" y="1168400"/>
                                </a:cubicBezTo>
                                <a:cubicBezTo>
                                  <a:pt x="3396342" y="1163562"/>
                                  <a:pt x="3404338" y="1159680"/>
                                  <a:pt x="3410857" y="1153885"/>
                                </a:cubicBezTo>
                                <a:lnTo>
                                  <a:pt x="3476171" y="1088571"/>
                                </a:lnTo>
                                <a:lnTo>
                                  <a:pt x="3505200" y="1059542"/>
                                </a:lnTo>
                                <a:cubicBezTo>
                                  <a:pt x="3512457" y="1052285"/>
                                  <a:pt x="3521278" y="1046310"/>
                                  <a:pt x="3526971" y="1037771"/>
                                </a:cubicBezTo>
                                <a:cubicBezTo>
                                  <a:pt x="3531809" y="1030514"/>
                                  <a:pt x="3535318" y="1022167"/>
                                  <a:pt x="3541485" y="1016000"/>
                                </a:cubicBezTo>
                                <a:cubicBezTo>
                                  <a:pt x="3547653" y="1009832"/>
                                  <a:pt x="3556738" y="1007280"/>
                                  <a:pt x="3563257" y="1001485"/>
                                </a:cubicBezTo>
                                <a:cubicBezTo>
                                  <a:pt x="3578599" y="987848"/>
                                  <a:pt x="3589721" y="969328"/>
                                  <a:pt x="3606800" y="957942"/>
                                </a:cubicBezTo>
                                <a:cubicBezTo>
                                  <a:pt x="3656707" y="924671"/>
                                  <a:pt x="3633793" y="934430"/>
                                  <a:pt x="3672114" y="921657"/>
                                </a:cubicBezTo>
                                <a:cubicBezTo>
                                  <a:pt x="3676952" y="916819"/>
                                  <a:pt x="3680508" y="910202"/>
                                  <a:pt x="3686628" y="907142"/>
                                </a:cubicBezTo>
                                <a:cubicBezTo>
                                  <a:pt x="3704295" y="898308"/>
                                  <a:pt x="3738366" y="890579"/>
                                  <a:pt x="3759200" y="885371"/>
                                </a:cubicBezTo>
                                <a:cubicBezTo>
                                  <a:pt x="3829890" y="893225"/>
                                  <a:pt x="3804921" y="882832"/>
                                  <a:pt x="3839028" y="899885"/>
                                </a:cubicBezTo>
                              </a:path>
                            </a:pathLst>
                          </a:custGeom>
                          <ask:type>
                            <ask:lineSketchCurved/>
                          </ask:type>
                        </ask:lineSketchStyleProps>
                      </a:ext>
                    </a:extLst>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30" name="TextBox 29">
                    <a:extLst>
                      <a:ext uri="{FF2B5EF4-FFF2-40B4-BE49-F238E27FC236}">
                        <a16:creationId xmlns:a16="http://schemas.microsoft.com/office/drawing/2014/main" id="{1A5ECD6F-3A6B-4E9E-AF26-B16C820C8E83}"/>
                      </a:ext>
                    </a:extLst>
                  </p:cNvPr>
                  <p:cNvSpPr txBox="1"/>
                  <p:nvPr/>
                </p:nvSpPr>
                <p:spPr>
                  <a:xfrm>
                    <a:off x="7586399" y="2420332"/>
                    <a:ext cx="1267225" cy="422899"/>
                  </a:xfrm>
                  <a:prstGeom prst="rect">
                    <a:avLst/>
                  </a:prstGeom>
                  <a:noFill/>
                </p:spPr>
                <p:txBody>
                  <a:bodyPr wrap="square" rtlCol="0">
                    <a:spAutoFit/>
                  </a:bodyPr>
                  <a:lstStyle/>
                  <a:p>
                    <a:r>
                      <a:rPr lang="en-US" dirty="0">
                        <a:solidFill>
                          <a:schemeClr val="tx2">
                            <a:lumMod val="75000"/>
                          </a:schemeClr>
                        </a:solidFill>
                        <a:latin typeface="Blackadder ITC" panose="04020505051007020D02" pitchFamily="82" charset="0"/>
                      </a:rPr>
                      <a:t>Stage 3</a:t>
                    </a:r>
                  </a:p>
                </p:txBody>
              </p:sp>
              <p:pic>
                <p:nvPicPr>
                  <p:cNvPr id="31" name="Picture 30" descr="A picture containing light&#10;&#10;Description automatically generated">
                    <a:extLst>
                      <a:ext uri="{FF2B5EF4-FFF2-40B4-BE49-F238E27FC236}">
                        <a16:creationId xmlns:a16="http://schemas.microsoft.com/office/drawing/2014/main" id="{8D095DC4-4FB2-49F1-BB9F-E6411321CA7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30165" y="2732717"/>
                    <a:ext cx="236514" cy="1114736"/>
                  </a:xfrm>
                  <a:prstGeom prst="rect">
                    <a:avLst/>
                  </a:prstGeom>
                </p:spPr>
              </p:pic>
              <p:pic>
                <p:nvPicPr>
                  <p:cNvPr id="32" name="Graphic 31" descr="Marker with solid fill">
                    <a:extLst>
                      <a:ext uri="{FF2B5EF4-FFF2-40B4-BE49-F238E27FC236}">
                        <a16:creationId xmlns:a16="http://schemas.microsoft.com/office/drawing/2014/main" id="{BA3F43D7-765A-44A7-BBCD-1F1760582D7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07511" y="3040159"/>
                    <a:ext cx="710071" cy="914400"/>
                  </a:xfrm>
                  <a:prstGeom prst="rect">
                    <a:avLst/>
                  </a:prstGeom>
                </p:spPr>
              </p:pic>
            </p:grpSp>
            <p:pic>
              <p:nvPicPr>
                <p:cNvPr id="22" name="Picture 21">
                  <a:extLst>
                    <a:ext uri="{FF2B5EF4-FFF2-40B4-BE49-F238E27FC236}">
                      <a16:creationId xmlns:a16="http://schemas.microsoft.com/office/drawing/2014/main" id="{0EC57C02-DC95-4CDA-86F1-E613B5AC9D8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715860" y="4928108"/>
                  <a:ext cx="306218" cy="1101631"/>
                </a:xfrm>
                <a:prstGeom prst="rect">
                  <a:avLst/>
                </a:prstGeom>
              </p:spPr>
            </p:pic>
          </p:grpSp>
          <p:pic>
            <p:nvPicPr>
              <p:cNvPr id="35" name="Picture 34" descr="A picture containing light&#10;&#10;Description automatically generated">
                <a:extLst>
                  <a:ext uri="{FF2B5EF4-FFF2-40B4-BE49-F238E27FC236}">
                    <a16:creationId xmlns:a16="http://schemas.microsoft.com/office/drawing/2014/main" id="{1947A636-91DB-4C2C-BFBC-D16FDECF1BA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2687203" y="5415536"/>
                <a:ext cx="265650" cy="983753"/>
              </a:xfrm>
              <a:prstGeom prst="rect">
                <a:avLst/>
              </a:prstGeom>
            </p:spPr>
          </p:pic>
          <p:pic>
            <p:nvPicPr>
              <p:cNvPr id="36" name="Graphic 35" descr="Marker with solid fill">
                <a:extLst>
                  <a:ext uri="{FF2B5EF4-FFF2-40B4-BE49-F238E27FC236}">
                    <a16:creationId xmlns:a16="http://schemas.microsoft.com/office/drawing/2014/main" id="{ADD7E845-3B34-4D3C-95DF-40EB58C2B8B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22368" y="5689622"/>
                <a:ext cx="797546" cy="806956"/>
              </a:xfrm>
              <a:prstGeom prst="rect">
                <a:avLst/>
              </a:prstGeom>
            </p:spPr>
          </p:pic>
          <p:sp>
            <p:nvSpPr>
              <p:cNvPr id="37" name="TextBox 36">
                <a:extLst>
                  <a:ext uri="{FF2B5EF4-FFF2-40B4-BE49-F238E27FC236}">
                    <a16:creationId xmlns:a16="http://schemas.microsoft.com/office/drawing/2014/main" id="{C199454B-AD45-47F1-9704-00CA424CEF38}"/>
                  </a:ext>
                </a:extLst>
              </p:cNvPr>
              <p:cNvSpPr txBox="1"/>
              <p:nvPr/>
            </p:nvSpPr>
            <p:spPr>
              <a:xfrm>
                <a:off x="2857306" y="5528449"/>
                <a:ext cx="837583" cy="325935"/>
              </a:xfrm>
              <a:prstGeom prst="rect">
                <a:avLst/>
              </a:prstGeom>
              <a:noFill/>
            </p:spPr>
            <p:txBody>
              <a:bodyPr wrap="none" rtlCol="0">
                <a:spAutoFit/>
              </a:bodyPr>
              <a:lstStyle/>
              <a:p>
                <a:r>
                  <a:rPr lang="en-US" dirty="0">
                    <a:solidFill>
                      <a:schemeClr val="tx2">
                        <a:lumMod val="75000"/>
                      </a:schemeClr>
                    </a:solidFill>
                    <a:latin typeface="Blackadder ITC" panose="04020505051007020D02" pitchFamily="82" charset="0"/>
                  </a:rPr>
                  <a:t>Stage 1</a:t>
                </a:r>
              </a:p>
            </p:txBody>
          </p:sp>
          <p:pic>
            <p:nvPicPr>
              <p:cNvPr id="38" name="Picture 37">
                <a:extLst>
                  <a:ext uri="{FF2B5EF4-FFF2-40B4-BE49-F238E27FC236}">
                    <a16:creationId xmlns:a16="http://schemas.microsoft.com/office/drawing/2014/main" id="{B72716E0-C598-4A3D-A8BF-C0016C6848A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08839" y="4661717"/>
                <a:ext cx="300185" cy="1037509"/>
              </a:xfrm>
              <a:prstGeom prst="rect">
                <a:avLst/>
              </a:prstGeom>
            </p:spPr>
          </p:pic>
          <p:pic>
            <p:nvPicPr>
              <p:cNvPr id="39" name="Graphic 38" descr="Marker with solid fill">
                <a:extLst>
                  <a:ext uri="{FF2B5EF4-FFF2-40B4-BE49-F238E27FC236}">
                    <a16:creationId xmlns:a16="http://schemas.microsoft.com/office/drawing/2014/main" id="{35EA6FEA-2D79-47F7-8D0B-A68E46189E36}"/>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80624" y="4962704"/>
                <a:ext cx="797546" cy="806957"/>
              </a:xfrm>
              <a:prstGeom prst="rect">
                <a:avLst/>
              </a:prstGeom>
            </p:spPr>
          </p:pic>
          <p:sp>
            <p:nvSpPr>
              <p:cNvPr id="40" name="TextBox 39">
                <a:extLst>
                  <a:ext uri="{FF2B5EF4-FFF2-40B4-BE49-F238E27FC236}">
                    <a16:creationId xmlns:a16="http://schemas.microsoft.com/office/drawing/2014/main" id="{3578E7E2-0FBF-40D6-AF87-E1E80F80A348}"/>
                  </a:ext>
                </a:extLst>
              </p:cNvPr>
              <p:cNvSpPr txBox="1"/>
              <p:nvPr/>
            </p:nvSpPr>
            <p:spPr>
              <a:xfrm>
                <a:off x="6548482" y="4799736"/>
                <a:ext cx="859189" cy="325935"/>
              </a:xfrm>
              <a:prstGeom prst="rect">
                <a:avLst/>
              </a:prstGeom>
              <a:noFill/>
            </p:spPr>
            <p:txBody>
              <a:bodyPr wrap="none" rtlCol="0">
                <a:spAutoFit/>
              </a:bodyPr>
              <a:lstStyle/>
              <a:p>
                <a:r>
                  <a:rPr lang="en-US" dirty="0">
                    <a:solidFill>
                      <a:schemeClr val="tx2">
                        <a:lumMod val="75000"/>
                      </a:schemeClr>
                    </a:solidFill>
                    <a:latin typeface="Blackadder ITC" panose="04020505051007020D02" pitchFamily="82" charset="0"/>
                  </a:rPr>
                  <a:t>Stage 2</a:t>
                </a:r>
              </a:p>
            </p:txBody>
          </p:sp>
          <p:sp>
            <p:nvSpPr>
              <p:cNvPr id="41" name="Rectangle: Rounded Corners 40">
                <a:extLst>
                  <a:ext uri="{FF2B5EF4-FFF2-40B4-BE49-F238E27FC236}">
                    <a16:creationId xmlns:a16="http://schemas.microsoft.com/office/drawing/2014/main" id="{0087664A-C238-4FF2-9F69-BE73E93F179E}"/>
                  </a:ext>
                </a:extLst>
              </p:cNvPr>
              <p:cNvSpPr/>
              <p:nvPr/>
            </p:nvSpPr>
            <p:spPr>
              <a:xfrm>
                <a:off x="2202765" y="6440496"/>
                <a:ext cx="1492124" cy="323356"/>
              </a:xfrm>
              <a:prstGeom prst="roundRect">
                <a:avLst/>
              </a:prstGeom>
              <a:solidFill>
                <a:srgbClr val="E2A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Project Selection</a:t>
                </a:r>
              </a:p>
            </p:txBody>
          </p:sp>
          <p:sp>
            <p:nvSpPr>
              <p:cNvPr id="42" name="Rectangle: Rounded Corners 41">
                <a:extLst>
                  <a:ext uri="{FF2B5EF4-FFF2-40B4-BE49-F238E27FC236}">
                    <a16:creationId xmlns:a16="http://schemas.microsoft.com/office/drawing/2014/main" id="{E28A0B3E-0737-4CA7-9BCF-CF21B8D9C28D}"/>
                  </a:ext>
                </a:extLst>
              </p:cNvPr>
              <p:cNvSpPr/>
              <p:nvPr/>
            </p:nvSpPr>
            <p:spPr>
              <a:xfrm>
                <a:off x="5634151" y="4276366"/>
                <a:ext cx="2067619" cy="346404"/>
              </a:xfrm>
              <a:prstGeom prst="roundRect">
                <a:avLst/>
              </a:prstGeom>
              <a:solidFill>
                <a:srgbClr val="FD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Project Contextualization</a:t>
                </a:r>
              </a:p>
            </p:txBody>
          </p:sp>
          <p:sp>
            <p:nvSpPr>
              <p:cNvPr id="43" name="Rectangle: Rounded Corners 42">
                <a:extLst>
                  <a:ext uri="{FF2B5EF4-FFF2-40B4-BE49-F238E27FC236}">
                    <a16:creationId xmlns:a16="http://schemas.microsoft.com/office/drawing/2014/main" id="{30274FE4-9A99-42E7-A461-2B860CBD7482}"/>
                  </a:ext>
                </a:extLst>
              </p:cNvPr>
              <p:cNvSpPr/>
              <p:nvPr/>
            </p:nvSpPr>
            <p:spPr>
              <a:xfrm>
                <a:off x="9303944" y="6557058"/>
                <a:ext cx="1480751" cy="598770"/>
              </a:xfrm>
              <a:prstGeom prst="roundRect">
                <a:avLst/>
              </a:prstGeom>
              <a:solidFill>
                <a:srgbClr val="44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Project Implementation</a:t>
                </a:r>
              </a:p>
            </p:txBody>
          </p:sp>
        </p:grpSp>
        <p:sp>
          <p:nvSpPr>
            <p:cNvPr id="3" name="Arrow: Right 2">
              <a:extLst>
                <a:ext uri="{FF2B5EF4-FFF2-40B4-BE49-F238E27FC236}">
                  <a16:creationId xmlns:a16="http://schemas.microsoft.com/office/drawing/2014/main" id="{9BAD914C-D714-4DD1-8014-BB402666FC27}"/>
                </a:ext>
              </a:extLst>
            </p:cNvPr>
            <p:cNvSpPr/>
            <p:nvPr/>
          </p:nvSpPr>
          <p:spPr>
            <a:xfrm rot="905274">
              <a:off x="2004546" y="6982636"/>
              <a:ext cx="914400" cy="671668"/>
            </a:xfrm>
            <a:prstGeom prst="rightArrow">
              <a:avLst/>
            </a:prstGeom>
            <a:solidFill>
              <a:srgbClr val="AE1224"/>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dirty="0"/>
                <a:t>Start</a:t>
              </a:r>
            </a:p>
          </p:txBody>
        </p:sp>
      </p:grpSp>
      <p:sp>
        <p:nvSpPr>
          <p:cNvPr id="44" name="Rectangle 43">
            <a:extLst>
              <a:ext uri="{FF2B5EF4-FFF2-40B4-BE49-F238E27FC236}">
                <a16:creationId xmlns:a16="http://schemas.microsoft.com/office/drawing/2014/main" id="{2C76A527-7DA6-254C-8DBA-520F99F5AC5F}"/>
              </a:ext>
            </a:extLst>
          </p:cNvPr>
          <p:cNvSpPr/>
          <p:nvPr/>
        </p:nvSpPr>
        <p:spPr>
          <a:xfrm>
            <a:off x="11830984" y="-43544"/>
            <a:ext cx="1898320" cy="10610987"/>
          </a:xfrm>
          <a:prstGeom prst="rect">
            <a:avLst/>
          </a:prstGeom>
          <a:solidFill>
            <a:srgbClr val="EEE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1" name="Rectangle 50">
            <a:extLst>
              <a:ext uri="{FF2B5EF4-FFF2-40B4-BE49-F238E27FC236}">
                <a16:creationId xmlns:a16="http://schemas.microsoft.com/office/drawing/2014/main" id="{1A94F9FF-533D-484E-89B2-04A433F7FF51}"/>
              </a:ext>
            </a:extLst>
          </p:cNvPr>
          <p:cNvSpPr/>
          <p:nvPr/>
        </p:nvSpPr>
        <p:spPr>
          <a:xfrm>
            <a:off x="-5403" y="0"/>
            <a:ext cx="1867286" cy="105156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spc="300" dirty="0">
                <a:solidFill>
                  <a:prstClr val="white"/>
                </a:solidFill>
              </a:rPr>
              <a:t>Introduction</a:t>
            </a:r>
            <a:endParaRPr lang="en-US" sz="4000" b="1" spc="300" dirty="0">
              <a:solidFill>
                <a:srgbClr val="FDFBF9"/>
              </a:solidFill>
            </a:endParaRPr>
          </a:p>
        </p:txBody>
      </p:sp>
      <p:grpSp>
        <p:nvGrpSpPr>
          <p:cNvPr id="79" name="Group 78">
            <a:extLst>
              <a:ext uri="{FF2B5EF4-FFF2-40B4-BE49-F238E27FC236}">
                <a16:creationId xmlns:a16="http://schemas.microsoft.com/office/drawing/2014/main" id="{60721C21-FD51-D340-A855-F0548CB7CFCE}"/>
              </a:ext>
            </a:extLst>
          </p:cNvPr>
          <p:cNvGrpSpPr/>
          <p:nvPr/>
        </p:nvGrpSpPr>
        <p:grpSpPr>
          <a:xfrm>
            <a:off x="12010919" y="5622229"/>
            <a:ext cx="1614398" cy="2806426"/>
            <a:chOff x="12010919" y="6015435"/>
            <a:chExt cx="1614398" cy="2806426"/>
          </a:xfrm>
        </p:grpSpPr>
        <p:pic>
          <p:nvPicPr>
            <p:cNvPr id="12" name="Graphic 11" descr="Storytelling with solid fill">
              <a:extLst>
                <a:ext uri="{FF2B5EF4-FFF2-40B4-BE49-F238E27FC236}">
                  <a16:creationId xmlns:a16="http://schemas.microsoft.com/office/drawing/2014/main" id="{86CEF899-CDA1-4173-9D36-4FF7504BCE1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422862" y="6218223"/>
              <a:ext cx="677412" cy="724143"/>
            </a:xfrm>
            <a:prstGeom prst="rect">
              <a:avLst/>
            </a:prstGeom>
          </p:spPr>
        </p:pic>
        <p:sp>
          <p:nvSpPr>
            <p:cNvPr id="13" name="TextBox 12">
              <a:extLst>
                <a:ext uri="{FF2B5EF4-FFF2-40B4-BE49-F238E27FC236}">
                  <a16:creationId xmlns:a16="http://schemas.microsoft.com/office/drawing/2014/main" id="{06F7D0B6-A888-4F1D-B051-418555AD4E5B}"/>
                </a:ext>
              </a:extLst>
            </p:cNvPr>
            <p:cNvSpPr txBox="1"/>
            <p:nvPr/>
          </p:nvSpPr>
          <p:spPr>
            <a:xfrm>
              <a:off x="12010919" y="7070525"/>
              <a:ext cx="1614398" cy="338554"/>
            </a:xfrm>
            <a:prstGeom prst="rect">
              <a:avLst/>
            </a:prstGeom>
            <a:noFill/>
            <a:ln>
              <a:noFill/>
            </a:ln>
          </p:spPr>
          <p:txBody>
            <a:bodyPr wrap="square" rtlCol="0">
              <a:spAutoFit/>
            </a:bodyPr>
            <a:lstStyle/>
            <a:p>
              <a:pPr algn="ctr"/>
              <a:r>
                <a:rPr lang="en-US" sz="1600" b="1" dirty="0">
                  <a:solidFill>
                    <a:srgbClr val="D9232D"/>
                  </a:solidFill>
                </a:rPr>
                <a:t>Extra Reading</a:t>
              </a:r>
            </a:p>
          </p:txBody>
        </p:sp>
        <p:sp>
          <p:nvSpPr>
            <p:cNvPr id="52" name="Rounded Rectangle 51">
              <a:extLst>
                <a:ext uri="{FF2B5EF4-FFF2-40B4-BE49-F238E27FC236}">
                  <a16:creationId xmlns:a16="http://schemas.microsoft.com/office/drawing/2014/main" id="{36DDE41A-0CEF-BC48-96CC-578BF31FEE08}"/>
                </a:ext>
              </a:extLst>
            </p:cNvPr>
            <p:cNvSpPr/>
            <p:nvPr/>
          </p:nvSpPr>
          <p:spPr>
            <a:xfrm>
              <a:off x="12063845" y="6015435"/>
              <a:ext cx="1488070" cy="28064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EF96223-A01D-0849-B84C-D07DFA1CEFBC}"/>
                </a:ext>
              </a:extLst>
            </p:cNvPr>
            <p:cNvSpPr/>
            <p:nvPr/>
          </p:nvSpPr>
          <p:spPr>
            <a:xfrm>
              <a:off x="12101558" y="7416754"/>
              <a:ext cx="1330885" cy="923330"/>
            </a:xfrm>
            <a:prstGeom prst="rect">
              <a:avLst/>
            </a:prstGeom>
            <a:ln>
              <a:noFill/>
            </a:ln>
          </p:spPr>
          <p:txBody>
            <a:bodyPr wrap="square">
              <a:spAutoFit/>
            </a:bodyPr>
            <a:lstStyle/>
            <a:p>
              <a:pPr algn="ctr"/>
              <a:r>
                <a:rPr lang="en-US" sz="900" dirty="0">
                  <a:solidFill>
                    <a:prstClr val="black"/>
                  </a:solidFill>
                </a:rPr>
                <a:t>You can find these projects in Appendix A – </a:t>
              </a:r>
              <a:r>
                <a:rPr lang="en-US" sz="900" i="1" dirty="0">
                  <a:solidFill>
                    <a:prstClr val="black"/>
                  </a:solidFill>
                </a:rPr>
                <a:t>IFERB Project Contextualization Examples</a:t>
              </a:r>
            </a:p>
            <a:p>
              <a:pPr algn="ctr"/>
              <a:r>
                <a:rPr lang="en-US" sz="900" i="1" dirty="0">
                  <a:solidFill>
                    <a:prstClr val="black"/>
                  </a:solidFill>
                </a:rPr>
                <a:t> </a:t>
              </a:r>
              <a:r>
                <a:rPr lang="en-US" sz="900" dirty="0">
                  <a:solidFill>
                    <a:prstClr val="black"/>
                  </a:solidFill>
                </a:rPr>
                <a:t>(Section A.6). </a:t>
              </a:r>
              <a:endParaRPr lang="en-US" sz="900" dirty="0"/>
            </a:p>
          </p:txBody>
        </p:sp>
      </p:grpSp>
      <p:pic>
        <p:nvPicPr>
          <p:cNvPr id="20" name="Graphic 19" descr="Lightbulb with solid fill">
            <a:extLst>
              <a:ext uri="{FF2B5EF4-FFF2-40B4-BE49-F238E27FC236}">
                <a16:creationId xmlns:a16="http://schemas.microsoft.com/office/drawing/2014/main" id="{B9A92C34-7FE8-4948-A502-9A4F1CBFC005}"/>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404649" y="896072"/>
            <a:ext cx="695625" cy="695625"/>
          </a:xfrm>
          <a:prstGeom prst="rect">
            <a:avLst/>
          </a:prstGeom>
        </p:spPr>
      </p:pic>
      <p:sp>
        <p:nvSpPr>
          <p:cNvPr id="25" name="Rectangle 24">
            <a:extLst>
              <a:ext uri="{FF2B5EF4-FFF2-40B4-BE49-F238E27FC236}">
                <a16:creationId xmlns:a16="http://schemas.microsoft.com/office/drawing/2014/main" id="{5215DEBB-7982-DD4F-9475-75674069B1EA}"/>
              </a:ext>
            </a:extLst>
          </p:cNvPr>
          <p:cNvSpPr/>
          <p:nvPr/>
        </p:nvSpPr>
        <p:spPr>
          <a:xfrm>
            <a:off x="12101558" y="1888354"/>
            <a:ext cx="1311985" cy="2241832"/>
          </a:xfrm>
          <a:prstGeom prst="rect">
            <a:avLst/>
          </a:prstGeom>
          <a:ln>
            <a:noFill/>
          </a:ln>
        </p:spPr>
        <p:txBody>
          <a:bodyPr wrap="square">
            <a:spAutoFit/>
          </a:bodyPr>
          <a:lstStyle/>
          <a:p>
            <a:pPr lvl="0" algn="ctr">
              <a:lnSpc>
                <a:spcPct val="120000"/>
              </a:lnSpc>
            </a:pPr>
            <a:r>
              <a:rPr lang="en-US" sz="900" dirty="0">
                <a:solidFill>
                  <a:prstClr val="black"/>
                </a:solidFill>
              </a:rPr>
              <a:t>Please note that once you finish reading and implementing this toolkit, you will have at least one ready contextualized project. The more you practice, the faster and easier the process of project selection, contextualization and implementation will become.</a:t>
            </a:r>
            <a:endParaRPr lang="en-US" sz="900" dirty="0">
              <a:solidFill>
                <a:prstClr val="black"/>
              </a:solidFill>
              <a:highlight>
                <a:srgbClr val="FFFF00"/>
              </a:highlight>
            </a:endParaRPr>
          </a:p>
        </p:txBody>
      </p:sp>
      <p:sp>
        <p:nvSpPr>
          <p:cNvPr id="26" name="Rectangle 25">
            <a:extLst>
              <a:ext uri="{FF2B5EF4-FFF2-40B4-BE49-F238E27FC236}">
                <a16:creationId xmlns:a16="http://schemas.microsoft.com/office/drawing/2014/main" id="{D63B7051-EE78-4740-8553-9A0E0414001A}"/>
              </a:ext>
            </a:extLst>
          </p:cNvPr>
          <p:cNvSpPr/>
          <p:nvPr/>
        </p:nvSpPr>
        <p:spPr>
          <a:xfrm>
            <a:off x="12481534" y="1540952"/>
            <a:ext cx="548548" cy="338554"/>
          </a:xfrm>
          <a:prstGeom prst="rect">
            <a:avLst/>
          </a:prstGeom>
          <a:ln>
            <a:noFill/>
          </a:ln>
        </p:spPr>
        <p:txBody>
          <a:bodyPr wrap="none">
            <a:spAutoFit/>
          </a:bodyPr>
          <a:lstStyle/>
          <a:p>
            <a:pPr lvl="0" algn="ctr"/>
            <a:r>
              <a:rPr lang="en-US" sz="1600" b="1" dirty="0">
                <a:solidFill>
                  <a:srgbClr val="E61831"/>
                </a:solidFill>
              </a:rPr>
              <a:t>Tip: </a:t>
            </a:r>
          </a:p>
        </p:txBody>
      </p:sp>
      <p:sp>
        <p:nvSpPr>
          <p:cNvPr id="78" name="Rounded Rectangle 77">
            <a:extLst>
              <a:ext uri="{FF2B5EF4-FFF2-40B4-BE49-F238E27FC236}">
                <a16:creationId xmlns:a16="http://schemas.microsoft.com/office/drawing/2014/main" id="{CDB548BA-8304-0244-972B-4648C7F2EE2E}"/>
              </a:ext>
            </a:extLst>
          </p:cNvPr>
          <p:cNvSpPr/>
          <p:nvPr/>
        </p:nvSpPr>
        <p:spPr>
          <a:xfrm>
            <a:off x="12017533" y="866958"/>
            <a:ext cx="1488070" cy="45884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Google Shape;120;p54">
            <a:extLst>
              <a:ext uri="{FF2B5EF4-FFF2-40B4-BE49-F238E27FC236}">
                <a16:creationId xmlns:a16="http://schemas.microsoft.com/office/drawing/2014/main" id="{C324584E-B3A2-5348-ABF3-1434E0715F07}"/>
              </a:ext>
            </a:extLst>
          </p:cNvPr>
          <p:cNvSpPr txBox="1">
            <a:spLocks/>
          </p:cNvSpPr>
          <p:nvPr/>
        </p:nvSpPr>
        <p:spPr>
          <a:xfrm>
            <a:off x="2061160" y="217224"/>
            <a:ext cx="10515600" cy="431026"/>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C23C3A"/>
              </a:buClr>
              <a:buSzPts val="4400"/>
            </a:pPr>
            <a:r>
              <a:rPr lang="en-US" sz="2000" b="1" dirty="0">
                <a:solidFill>
                  <a:srgbClr val="E52831"/>
                </a:solidFill>
                <a:latin typeface="Lustria"/>
                <a:ea typeface="+mn-ea"/>
                <a:cs typeface="+mn-cs"/>
                <a:sym typeface="Lustria"/>
              </a:rPr>
              <a:t>3. How to Use IFERB Projects Bank? </a:t>
            </a:r>
            <a:endParaRPr lang="en-US" sz="2000" b="1" dirty="0">
              <a:solidFill>
                <a:srgbClr val="E52831"/>
              </a:solidFill>
              <a:latin typeface="Lustria"/>
              <a:ea typeface="+mn-ea"/>
              <a:cs typeface="+mn-cs"/>
            </a:endParaRPr>
          </a:p>
        </p:txBody>
      </p:sp>
      <p:sp>
        <p:nvSpPr>
          <p:cNvPr id="82" name="Content Placeholder 2">
            <a:extLst>
              <a:ext uri="{FF2B5EF4-FFF2-40B4-BE49-F238E27FC236}">
                <a16:creationId xmlns:a16="http://schemas.microsoft.com/office/drawing/2014/main" id="{E6B3A417-A585-F248-A03E-611B64F0FD2B}"/>
              </a:ext>
            </a:extLst>
          </p:cNvPr>
          <p:cNvSpPr txBox="1">
            <a:spLocks/>
          </p:cNvSpPr>
          <p:nvPr/>
        </p:nvSpPr>
        <p:spPr>
          <a:xfrm>
            <a:off x="2203462" y="662257"/>
            <a:ext cx="9466400" cy="1713550"/>
          </a:xfrm>
          <a:prstGeom prst="rect">
            <a:avLst/>
          </a:prstGeom>
        </p:spPr>
        <p:txBody>
          <a:bodyPr vert="horz" lIns="91440" tIns="45720" rIns="91440" bIns="45720" numCol="2" spcCol="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Char char="§"/>
            </a:pPr>
            <a:r>
              <a:rPr lang="en-US" sz="1100" dirty="0"/>
              <a:t>IFERB </a:t>
            </a:r>
            <a:r>
              <a:rPr lang="en-US" sz="1100" dirty="0">
                <a:ea typeface="Calibri"/>
                <a:cs typeface="Calibri"/>
                <a:sym typeface="Calibri"/>
              </a:rPr>
              <a:t>resource bank includes projects that can be implemented in different circumstances to achieve educational objectives.</a:t>
            </a:r>
          </a:p>
          <a:p>
            <a:pPr>
              <a:lnSpc>
                <a:spcPct val="100000"/>
              </a:lnSpc>
              <a:buFont typeface="Wingdings" pitchFamily="2" charset="2"/>
              <a:buChar char="§"/>
            </a:pPr>
            <a:r>
              <a:rPr lang="en-US" sz="1100" dirty="0">
                <a:ea typeface="Calibri"/>
                <a:cs typeface="Calibri"/>
                <a:sym typeface="Calibri"/>
              </a:rPr>
              <a:t>These projects are designed using Project Based Learning method taking into consideration limited educational resources and/or uncertain access to trained teachers.</a:t>
            </a:r>
            <a:endParaRPr lang="en-US" sz="1100" dirty="0"/>
          </a:p>
          <a:p>
            <a:pPr>
              <a:lnSpc>
                <a:spcPct val="100000"/>
              </a:lnSpc>
              <a:buFont typeface="Wingdings" pitchFamily="2" charset="2"/>
              <a:buChar char="§"/>
            </a:pPr>
            <a:r>
              <a:rPr lang="en-US" sz="1100" dirty="0"/>
              <a:t>Educators may directly visit EAA online resource center (</a:t>
            </a:r>
            <a:r>
              <a:rPr lang="en-US" sz="1100" dirty="0">
                <a:hlinkClick r:id="rId16"/>
              </a:rPr>
              <a:t>https://resources.educationaboveall.org/</a:t>
            </a:r>
            <a:r>
              <a:rPr lang="en-US" sz="1100" dirty="0"/>
              <a:t>) to access available PBL projects.</a:t>
            </a:r>
          </a:p>
          <a:p>
            <a:pPr>
              <a:lnSpc>
                <a:spcPct val="100000"/>
              </a:lnSpc>
              <a:buFont typeface="Wingdings" pitchFamily="2" charset="2"/>
              <a:buChar char="§"/>
            </a:pPr>
            <a:r>
              <a:rPr lang="en-US" sz="1100" dirty="0"/>
              <a:t>Educators need to select the most suitable project(s) for their students and modify them to better fit their context so they can successfully deliver the project(s) to students (face-to-face or remotely). </a:t>
            </a:r>
          </a:p>
          <a:p>
            <a:pPr>
              <a:lnSpc>
                <a:spcPct val="100000"/>
              </a:lnSpc>
              <a:buFont typeface="Wingdings" pitchFamily="2" charset="2"/>
              <a:buChar char="§"/>
            </a:pPr>
            <a:r>
              <a:rPr lang="en-US" sz="1100" dirty="0"/>
              <a:t>This toolkit includes three main booklets that will guide you throughout the process of </a:t>
            </a:r>
            <a:r>
              <a:rPr lang="en-US" sz="1100" i="1" dirty="0"/>
              <a:t>Project Selection, Contextualization and Implementation.</a:t>
            </a:r>
            <a:endParaRPr lang="en-US" sz="1100" dirty="0"/>
          </a:p>
        </p:txBody>
      </p:sp>
      <p:grpSp>
        <p:nvGrpSpPr>
          <p:cNvPr id="108" name="Group 107">
            <a:extLst>
              <a:ext uri="{FF2B5EF4-FFF2-40B4-BE49-F238E27FC236}">
                <a16:creationId xmlns:a16="http://schemas.microsoft.com/office/drawing/2014/main" id="{0D51F0DA-A365-3349-85F1-6A9E506FC55D}"/>
              </a:ext>
            </a:extLst>
          </p:cNvPr>
          <p:cNvGrpSpPr/>
          <p:nvPr/>
        </p:nvGrpSpPr>
        <p:grpSpPr>
          <a:xfrm>
            <a:off x="5407886" y="2399705"/>
            <a:ext cx="3477883" cy="2628284"/>
            <a:chOff x="5407886" y="2399705"/>
            <a:chExt cx="3477883" cy="2628284"/>
          </a:xfrm>
        </p:grpSpPr>
        <p:pic>
          <p:nvPicPr>
            <p:cNvPr id="92" name="Graphic 91" descr="Closed book with solid fill">
              <a:extLst>
                <a:ext uri="{FF2B5EF4-FFF2-40B4-BE49-F238E27FC236}">
                  <a16:creationId xmlns:a16="http://schemas.microsoft.com/office/drawing/2014/main" id="{DE462AE6-3814-3A48-8BF0-E26C6B8C089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481581" y="2400969"/>
              <a:ext cx="2404188" cy="2404188"/>
            </a:xfrm>
            <a:prstGeom prst="rect">
              <a:avLst/>
            </a:prstGeom>
          </p:spPr>
        </p:pic>
        <p:sp>
          <p:nvSpPr>
            <p:cNvPr id="106" name="Rectangle: Folded Corner 45">
              <a:extLst>
                <a:ext uri="{FF2B5EF4-FFF2-40B4-BE49-F238E27FC236}">
                  <a16:creationId xmlns:a16="http://schemas.microsoft.com/office/drawing/2014/main" id="{1E8591A0-6F70-0F41-99A1-1A4D890E05F2}"/>
                </a:ext>
              </a:extLst>
            </p:cNvPr>
            <p:cNvSpPr/>
            <p:nvPr/>
          </p:nvSpPr>
          <p:spPr>
            <a:xfrm>
              <a:off x="5407886" y="2399705"/>
              <a:ext cx="1909932" cy="2628284"/>
            </a:xfrm>
            <a:custGeom>
              <a:avLst/>
              <a:gdLst>
                <a:gd name="csX0" fmla="*/ 0 w 1909932"/>
                <a:gd name="csY0" fmla="*/ 0 h 2628284"/>
                <a:gd name="csX1" fmla="*/ 1909932 w 1909932"/>
                <a:gd name="csY1" fmla="*/ 0 h 2628284"/>
                <a:gd name="csX2" fmla="*/ 1909932 w 1909932"/>
                <a:gd name="csY2" fmla="*/ 2309956 h 2628284"/>
                <a:gd name="csX3" fmla="*/ 1591604 w 1909932"/>
                <a:gd name="csY3" fmla="*/ 2628284 h 2628284"/>
                <a:gd name="csX4" fmla="*/ 0 w 1909932"/>
                <a:gd name="csY4" fmla="*/ 2628284 h 2628284"/>
                <a:gd name="csX5" fmla="*/ 0 w 1909932"/>
                <a:gd name="csY5" fmla="*/ 0 h 2628284"/>
                <a:gd name="csX0" fmla="*/ 1591604 w 1909932"/>
                <a:gd name="csY0" fmla="*/ 2628284 h 2628284"/>
                <a:gd name="csX1" fmla="*/ 1655269 w 1909932"/>
                <a:gd name="csY1" fmla="*/ 2373621 h 2628284"/>
                <a:gd name="csX2" fmla="*/ 1909932 w 1909932"/>
                <a:gd name="csY2" fmla="*/ 2309956 h 2628284"/>
                <a:gd name="csX3" fmla="*/ 1591604 w 1909932"/>
                <a:gd name="csY3" fmla="*/ 2628284 h 2628284"/>
                <a:gd name="csX0" fmla="*/ 1591604 w 1909932"/>
                <a:gd name="csY0" fmla="*/ 2628284 h 2628284"/>
                <a:gd name="csX1" fmla="*/ 1655269 w 1909932"/>
                <a:gd name="csY1" fmla="*/ 2373621 h 2628284"/>
                <a:gd name="csX2" fmla="*/ 1909932 w 1909932"/>
                <a:gd name="csY2" fmla="*/ 2309956 h 2628284"/>
                <a:gd name="csX3" fmla="*/ 1591604 w 1909932"/>
                <a:gd name="csY3" fmla="*/ 2628284 h 2628284"/>
                <a:gd name="csX4" fmla="*/ 0 w 1909932"/>
                <a:gd name="csY4" fmla="*/ 2628284 h 2628284"/>
                <a:gd name="csX5" fmla="*/ 0 w 1909932"/>
                <a:gd name="csY5" fmla="*/ 0 h 2628284"/>
                <a:gd name="csX6" fmla="*/ 1909932 w 1909932"/>
                <a:gd name="csY6" fmla="*/ 0 h 2628284"/>
                <a:gd name="csX7" fmla="*/ 1909932 w 1909932"/>
                <a:gd name="csY7" fmla="*/ 2309956 h 26282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09932" h="2628284" stroke="0" extrusionOk="0">
                  <a:moveTo>
                    <a:pt x="0" y="0"/>
                  </a:moveTo>
                  <a:cubicBezTo>
                    <a:pt x="895292" y="-13527"/>
                    <a:pt x="1396702" y="-168849"/>
                    <a:pt x="1909932" y="0"/>
                  </a:cubicBezTo>
                  <a:cubicBezTo>
                    <a:pt x="1857829" y="836265"/>
                    <a:pt x="1780651" y="1616646"/>
                    <a:pt x="1909932" y="2309956"/>
                  </a:cubicBezTo>
                  <a:cubicBezTo>
                    <a:pt x="1851759" y="2365846"/>
                    <a:pt x="1680801" y="2541074"/>
                    <a:pt x="1591604" y="2628284"/>
                  </a:cubicBezTo>
                  <a:cubicBezTo>
                    <a:pt x="1210992" y="2571455"/>
                    <a:pt x="470580" y="2489901"/>
                    <a:pt x="0" y="2628284"/>
                  </a:cubicBezTo>
                  <a:cubicBezTo>
                    <a:pt x="4477" y="2187457"/>
                    <a:pt x="54838" y="727054"/>
                    <a:pt x="0" y="0"/>
                  </a:cubicBezTo>
                  <a:close/>
                </a:path>
                <a:path w="1909932" h="2628284" fill="darkenLess" stroke="0" extrusionOk="0">
                  <a:moveTo>
                    <a:pt x="1591604" y="2628284"/>
                  </a:moveTo>
                  <a:cubicBezTo>
                    <a:pt x="1629689" y="2571975"/>
                    <a:pt x="1631441" y="2444918"/>
                    <a:pt x="1655269" y="2373621"/>
                  </a:cubicBezTo>
                  <a:cubicBezTo>
                    <a:pt x="1751688" y="2358474"/>
                    <a:pt x="1866418" y="2338680"/>
                    <a:pt x="1909932" y="2309956"/>
                  </a:cubicBezTo>
                  <a:cubicBezTo>
                    <a:pt x="1832218" y="2404490"/>
                    <a:pt x="1643729" y="2550819"/>
                    <a:pt x="1591604" y="2628284"/>
                  </a:cubicBezTo>
                  <a:close/>
                </a:path>
                <a:path w="1909932" h="2628284" fill="none" extrusionOk="0">
                  <a:moveTo>
                    <a:pt x="1591604" y="2628284"/>
                  </a:moveTo>
                  <a:cubicBezTo>
                    <a:pt x="1636540" y="2523896"/>
                    <a:pt x="1635124" y="2443946"/>
                    <a:pt x="1655269" y="2373621"/>
                  </a:cubicBezTo>
                  <a:cubicBezTo>
                    <a:pt x="1772742" y="2345478"/>
                    <a:pt x="1864258" y="2314285"/>
                    <a:pt x="1909932" y="2309956"/>
                  </a:cubicBezTo>
                  <a:cubicBezTo>
                    <a:pt x="1846174" y="2379487"/>
                    <a:pt x="1732137" y="2543725"/>
                    <a:pt x="1591604" y="2628284"/>
                  </a:cubicBezTo>
                  <a:cubicBezTo>
                    <a:pt x="796143" y="2591512"/>
                    <a:pt x="776545" y="2689469"/>
                    <a:pt x="0" y="2628284"/>
                  </a:cubicBezTo>
                  <a:cubicBezTo>
                    <a:pt x="-34607" y="1813441"/>
                    <a:pt x="-136785" y="718495"/>
                    <a:pt x="0" y="0"/>
                  </a:cubicBezTo>
                  <a:cubicBezTo>
                    <a:pt x="519335" y="5067"/>
                    <a:pt x="1707399" y="89787"/>
                    <a:pt x="1909932" y="0"/>
                  </a:cubicBezTo>
                  <a:cubicBezTo>
                    <a:pt x="1913953" y="378722"/>
                    <a:pt x="1903570" y="1834767"/>
                    <a:pt x="1909932" y="2309956"/>
                  </a:cubicBezTo>
                </a:path>
                <a:path w="1909932" h="2628284" fill="none" stroke="0" extrusionOk="0">
                  <a:moveTo>
                    <a:pt x="1591604" y="2628284"/>
                  </a:moveTo>
                  <a:cubicBezTo>
                    <a:pt x="1625238" y="2553538"/>
                    <a:pt x="1634601" y="2430700"/>
                    <a:pt x="1655269" y="2373621"/>
                  </a:cubicBezTo>
                  <a:cubicBezTo>
                    <a:pt x="1783352" y="2358080"/>
                    <a:pt x="1786843" y="2340028"/>
                    <a:pt x="1909932" y="2309956"/>
                  </a:cubicBezTo>
                  <a:cubicBezTo>
                    <a:pt x="1789795" y="2426095"/>
                    <a:pt x="1707704" y="2505144"/>
                    <a:pt x="1591604" y="2628284"/>
                  </a:cubicBezTo>
                  <a:cubicBezTo>
                    <a:pt x="1352528" y="2718833"/>
                    <a:pt x="666236" y="2751047"/>
                    <a:pt x="0" y="2628284"/>
                  </a:cubicBezTo>
                  <a:cubicBezTo>
                    <a:pt x="122897" y="1637021"/>
                    <a:pt x="57264" y="751728"/>
                    <a:pt x="0" y="0"/>
                  </a:cubicBezTo>
                  <a:cubicBezTo>
                    <a:pt x="605527" y="164244"/>
                    <a:pt x="1032545" y="-159114"/>
                    <a:pt x="1909932" y="0"/>
                  </a:cubicBezTo>
                  <a:cubicBezTo>
                    <a:pt x="1811177" y="752391"/>
                    <a:pt x="1909422" y="1659994"/>
                    <a:pt x="1909932" y="2309956"/>
                  </a:cubicBezTo>
                </a:path>
              </a:pathLst>
            </a:custGeom>
            <a:solidFill>
              <a:schemeClr val="bg1"/>
            </a:solidFill>
            <a:ln>
              <a:solidFill>
                <a:srgbClr val="FD5159"/>
              </a:solidFill>
              <a:extLst>
                <a:ext uri="{C807C97D-BFC1-408E-A445-0C87EB9F89A2}">
                  <ask:lineSketchStyleProps xmlns:ask="http://schemas.microsoft.com/office/drawing/2018/sketchyshapes" sd="169903892">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B1907C31-506E-2946-A025-9D14B7320B24}"/>
                </a:ext>
              </a:extLst>
            </p:cNvPr>
            <p:cNvSpPr/>
            <p:nvPr/>
          </p:nvSpPr>
          <p:spPr>
            <a:xfrm>
              <a:off x="7321224" y="3099974"/>
              <a:ext cx="903515" cy="849085"/>
            </a:xfrm>
            <a:prstGeom prst="rect">
              <a:avLst/>
            </a:prstGeom>
            <a:solidFill>
              <a:srgbClr val="FD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Rounded Corners 42">
              <a:extLst>
                <a:ext uri="{FF2B5EF4-FFF2-40B4-BE49-F238E27FC236}">
                  <a16:creationId xmlns:a16="http://schemas.microsoft.com/office/drawing/2014/main" id="{AC027406-EBDD-2E4D-9F58-B4A822D531F4}"/>
                </a:ext>
              </a:extLst>
            </p:cNvPr>
            <p:cNvSpPr/>
            <p:nvPr/>
          </p:nvSpPr>
          <p:spPr>
            <a:xfrm>
              <a:off x="7182929" y="2588343"/>
              <a:ext cx="1269645" cy="5987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Project Contextualization</a:t>
              </a:r>
            </a:p>
          </p:txBody>
        </p:sp>
      </p:grpSp>
      <p:sp>
        <p:nvSpPr>
          <p:cNvPr id="96" name="TextBox 95">
            <a:extLst>
              <a:ext uri="{FF2B5EF4-FFF2-40B4-BE49-F238E27FC236}">
                <a16:creationId xmlns:a16="http://schemas.microsoft.com/office/drawing/2014/main" id="{7BDFDCFA-C4D3-6C44-8BA1-9F1942471BC9}"/>
              </a:ext>
            </a:extLst>
          </p:cNvPr>
          <p:cNvSpPr txBox="1"/>
          <p:nvPr/>
        </p:nvSpPr>
        <p:spPr>
          <a:xfrm>
            <a:off x="5467286" y="2563516"/>
            <a:ext cx="1717261" cy="2400657"/>
          </a:xfrm>
          <a:prstGeom prst="rect">
            <a:avLst/>
          </a:prstGeom>
          <a:noFill/>
        </p:spPr>
        <p:txBody>
          <a:bodyPr wrap="square">
            <a:spAutoFit/>
          </a:bodyPr>
          <a:lstStyle/>
          <a:p>
            <a:r>
              <a:rPr lang="en-US" sz="1000" dirty="0"/>
              <a:t>After reading and understanding the selected project(s), you will know what needs to be adjusted to better fit your students’ interests &amp; context, their learning levels, and their available supplies/resources. This booklet shows you how to assess students’ previous knowledge, interests …etc. </a:t>
            </a:r>
          </a:p>
          <a:p>
            <a:r>
              <a:rPr lang="en-US" sz="1000" dirty="0"/>
              <a:t>It includes exercises to help you develop </a:t>
            </a:r>
            <a:r>
              <a:rPr lang="en-US" sz="1000" b="1" dirty="0">
                <a:solidFill>
                  <a:srgbClr val="FD5159"/>
                </a:solidFill>
              </a:rPr>
              <a:t>Project Contextualization </a:t>
            </a:r>
            <a:r>
              <a:rPr lang="en-US" sz="1000" dirty="0"/>
              <a:t>competency.</a:t>
            </a:r>
          </a:p>
        </p:txBody>
      </p:sp>
      <p:sp>
        <p:nvSpPr>
          <p:cNvPr id="97" name="TextBox 96">
            <a:extLst>
              <a:ext uri="{FF2B5EF4-FFF2-40B4-BE49-F238E27FC236}">
                <a16:creationId xmlns:a16="http://schemas.microsoft.com/office/drawing/2014/main" id="{F62CADDD-24BC-CC44-A13D-6CAE295C1D9C}"/>
              </a:ext>
            </a:extLst>
          </p:cNvPr>
          <p:cNvSpPr txBox="1"/>
          <p:nvPr/>
        </p:nvSpPr>
        <p:spPr>
          <a:xfrm>
            <a:off x="7358601" y="4089964"/>
            <a:ext cx="903515" cy="400110"/>
          </a:xfrm>
          <a:prstGeom prst="rect">
            <a:avLst/>
          </a:prstGeom>
          <a:noFill/>
        </p:spPr>
        <p:txBody>
          <a:bodyPr wrap="square" rtlCol="0">
            <a:spAutoFit/>
          </a:bodyPr>
          <a:lstStyle/>
          <a:p>
            <a:pPr algn="ctr"/>
            <a:r>
              <a:rPr lang="en-US" sz="1000" b="1" dirty="0">
                <a:solidFill>
                  <a:schemeClr val="bg1"/>
                </a:solidFill>
              </a:rPr>
              <a:t>(2-3 ) hours</a:t>
            </a:r>
          </a:p>
          <a:p>
            <a:pPr algn="ctr"/>
            <a:r>
              <a:rPr lang="en-US" sz="1000" b="1" dirty="0">
                <a:solidFill>
                  <a:schemeClr val="bg1"/>
                </a:solidFill>
              </a:rPr>
              <a:t>9 pages</a:t>
            </a:r>
          </a:p>
        </p:txBody>
      </p:sp>
      <p:grpSp>
        <p:nvGrpSpPr>
          <p:cNvPr id="98" name="Group 97">
            <a:extLst>
              <a:ext uri="{FF2B5EF4-FFF2-40B4-BE49-F238E27FC236}">
                <a16:creationId xmlns:a16="http://schemas.microsoft.com/office/drawing/2014/main" id="{10586F48-519F-D848-B7A8-0FF0C324A0B0}"/>
              </a:ext>
            </a:extLst>
          </p:cNvPr>
          <p:cNvGrpSpPr/>
          <p:nvPr/>
        </p:nvGrpSpPr>
        <p:grpSpPr>
          <a:xfrm>
            <a:off x="8665677" y="2346468"/>
            <a:ext cx="3513806" cy="2682015"/>
            <a:chOff x="10412765" y="7888355"/>
            <a:chExt cx="3562353" cy="2682015"/>
          </a:xfrm>
        </p:grpSpPr>
        <p:grpSp>
          <p:nvGrpSpPr>
            <p:cNvPr id="99" name="Group 98">
              <a:extLst>
                <a:ext uri="{FF2B5EF4-FFF2-40B4-BE49-F238E27FC236}">
                  <a16:creationId xmlns:a16="http://schemas.microsoft.com/office/drawing/2014/main" id="{2030D100-52B2-9F45-ACE1-67B630816C19}"/>
                </a:ext>
              </a:extLst>
            </p:cNvPr>
            <p:cNvGrpSpPr/>
            <p:nvPr/>
          </p:nvGrpSpPr>
          <p:grpSpPr>
            <a:xfrm>
              <a:off x="11570930" y="7888355"/>
              <a:ext cx="2404188" cy="2404188"/>
              <a:chOff x="11570930" y="7888355"/>
              <a:chExt cx="2404188" cy="2404188"/>
            </a:xfrm>
          </p:grpSpPr>
          <p:pic>
            <p:nvPicPr>
              <p:cNvPr id="104" name="Graphic 103" descr="Closed book with solid fill">
                <a:extLst>
                  <a:ext uri="{FF2B5EF4-FFF2-40B4-BE49-F238E27FC236}">
                    <a16:creationId xmlns:a16="http://schemas.microsoft.com/office/drawing/2014/main" id="{A77A4EE9-F56B-F142-B211-3F68BADC5D1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570930" y="7888355"/>
                <a:ext cx="2404188" cy="2404188"/>
              </a:xfrm>
              <a:prstGeom prst="rect">
                <a:avLst/>
              </a:prstGeom>
            </p:spPr>
          </p:pic>
          <p:sp>
            <p:nvSpPr>
              <p:cNvPr id="105" name="Rectangle 104">
                <a:extLst>
                  <a:ext uri="{FF2B5EF4-FFF2-40B4-BE49-F238E27FC236}">
                    <a16:creationId xmlns:a16="http://schemas.microsoft.com/office/drawing/2014/main" id="{3EE16108-4D04-F94F-8E56-29414892E482}"/>
                  </a:ext>
                </a:extLst>
              </p:cNvPr>
              <p:cNvSpPr/>
              <p:nvPr/>
            </p:nvSpPr>
            <p:spPr>
              <a:xfrm>
                <a:off x="12461528" y="8587359"/>
                <a:ext cx="903515" cy="849085"/>
              </a:xfrm>
              <a:prstGeom prst="rect">
                <a:avLst/>
              </a:prstGeom>
              <a:solidFill>
                <a:srgbClr val="44C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0" name="Rectangle: Rounded Corners 43">
              <a:extLst>
                <a:ext uri="{FF2B5EF4-FFF2-40B4-BE49-F238E27FC236}">
                  <a16:creationId xmlns:a16="http://schemas.microsoft.com/office/drawing/2014/main" id="{3BE5B834-9555-2943-992E-19DCFBC38EF3}"/>
                </a:ext>
              </a:extLst>
            </p:cNvPr>
            <p:cNvSpPr/>
            <p:nvPr/>
          </p:nvSpPr>
          <p:spPr>
            <a:xfrm>
              <a:off x="12172909" y="8075729"/>
              <a:ext cx="1480751" cy="5987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Project Implementation</a:t>
              </a:r>
            </a:p>
          </p:txBody>
        </p:sp>
        <p:sp>
          <p:nvSpPr>
            <p:cNvPr id="101" name="Rectangle: Folded Corner 45">
              <a:extLst>
                <a:ext uri="{FF2B5EF4-FFF2-40B4-BE49-F238E27FC236}">
                  <a16:creationId xmlns:a16="http://schemas.microsoft.com/office/drawing/2014/main" id="{14557234-41E2-3B43-A71A-8517307FA6AA}"/>
                </a:ext>
              </a:extLst>
            </p:cNvPr>
            <p:cNvSpPr/>
            <p:nvPr/>
          </p:nvSpPr>
          <p:spPr>
            <a:xfrm>
              <a:off x="10412765" y="7942086"/>
              <a:ext cx="1936320" cy="2628284"/>
            </a:xfrm>
            <a:custGeom>
              <a:avLst/>
              <a:gdLst>
                <a:gd name="csX0" fmla="*/ 0 w 1936320"/>
                <a:gd name="csY0" fmla="*/ 0 h 2628284"/>
                <a:gd name="csX1" fmla="*/ 1936320 w 1936320"/>
                <a:gd name="csY1" fmla="*/ 0 h 2628284"/>
                <a:gd name="csX2" fmla="*/ 1936320 w 1936320"/>
                <a:gd name="csY2" fmla="*/ 2305558 h 2628284"/>
                <a:gd name="csX3" fmla="*/ 1613594 w 1936320"/>
                <a:gd name="csY3" fmla="*/ 2628284 h 2628284"/>
                <a:gd name="csX4" fmla="*/ 0 w 1936320"/>
                <a:gd name="csY4" fmla="*/ 2628284 h 2628284"/>
                <a:gd name="csX5" fmla="*/ 0 w 1936320"/>
                <a:gd name="csY5" fmla="*/ 0 h 2628284"/>
                <a:gd name="csX0" fmla="*/ 1613594 w 1936320"/>
                <a:gd name="csY0" fmla="*/ 2628284 h 2628284"/>
                <a:gd name="csX1" fmla="*/ 1678139 w 1936320"/>
                <a:gd name="csY1" fmla="*/ 2370103 h 2628284"/>
                <a:gd name="csX2" fmla="*/ 1936320 w 1936320"/>
                <a:gd name="csY2" fmla="*/ 2305558 h 2628284"/>
                <a:gd name="csX3" fmla="*/ 1613594 w 1936320"/>
                <a:gd name="csY3" fmla="*/ 2628284 h 2628284"/>
                <a:gd name="csX0" fmla="*/ 1613594 w 1936320"/>
                <a:gd name="csY0" fmla="*/ 2628284 h 2628284"/>
                <a:gd name="csX1" fmla="*/ 1678139 w 1936320"/>
                <a:gd name="csY1" fmla="*/ 2370103 h 2628284"/>
                <a:gd name="csX2" fmla="*/ 1936320 w 1936320"/>
                <a:gd name="csY2" fmla="*/ 2305558 h 2628284"/>
                <a:gd name="csX3" fmla="*/ 1613594 w 1936320"/>
                <a:gd name="csY3" fmla="*/ 2628284 h 2628284"/>
                <a:gd name="csX4" fmla="*/ 0 w 1936320"/>
                <a:gd name="csY4" fmla="*/ 2628284 h 2628284"/>
                <a:gd name="csX5" fmla="*/ 0 w 1936320"/>
                <a:gd name="csY5" fmla="*/ 0 h 2628284"/>
                <a:gd name="csX6" fmla="*/ 1936320 w 1936320"/>
                <a:gd name="csY6" fmla="*/ 0 h 2628284"/>
                <a:gd name="csX7" fmla="*/ 1936320 w 1936320"/>
                <a:gd name="csY7" fmla="*/ 2305558 h 26282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36320" h="2628284" stroke="0" extrusionOk="0">
                  <a:moveTo>
                    <a:pt x="0" y="0"/>
                  </a:moveTo>
                  <a:cubicBezTo>
                    <a:pt x="398496" y="-13527"/>
                    <a:pt x="1597333" y="-168849"/>
                    <a:pt x="1936320" y="0"/>
                  </a:cubicBezTo>
                  <a:cubicBezTo>
                    <a:pt x="1884217" y="993750"/>
                    <a:pt x="1807039" y="1465464"/>
                    <a:pt x="1936320" y="2305558"/>
                  </a:cubicBezTo>
                  <a:cubicBezTo>
                    <a:pt x="1819216" y="2456470"/>
                    <a:pt x="1774953" y="2521227"/>
                    <a:pt x="1613594" y="2628284"/>
                  </a:cubicBezTo>
                  <a:cubicBezTo>
                    <a:pt x="881078" y="2626254"/>
                    <a:pt x="803777" y="2646427"/>
                    <a:pt x="0" y="2628284"/>
                  </a:cubicBezTo>
                  <a:cubicBezTo>
                    <a:pt x="4477" y="2187457"/>
                    <a:pt x="54838" y="727054"/>
                    <a:pt x="0" y="0"/>
                  </a:cubicBezTo>
                  <a:close/>
                </a:path>
                <a:path w="1936320" h="2628284" fill="darkenLess" stroke="0" extrusionOk="0">
                  <a:moveTo>
                    <a:pt x="1613594" y="2628284"/>
                  </a:moveTo>
                  <a:cubicBezTo>
                    <a:pt x="1640140" y="2598212"/>
                    <a:pt x="1669717" y="2402561"/>
                    <a:pt x="1678139" y="2370103"/>
                  </a:cubicBezTo>
                  <a:cubicBezTo>
                    <a:pt x="1758333" y="2365182"/>
                    <a:pt x="1894125" y="2315099"/>
                    <a:pt x="1936320" y="2305558"/>
                  </a:cubicBezTo>
                  <a:cubicBezTo>
                    <a:pt x="1816656" y="2387926"/>
                    <a:pt x="1693187" y="2551042"/>
                    <a:pt x="1613594" y="2628284"/>
                  </a:cubicBezTo>
                  <a:close/>
                </a:path>
                <a:path w="1936320" h="2628284" fill="none" extrusionOk="0">
                  <a:moveTo>
                    <a:pt x="1613594" y="2628284"/>
                  </a:moveTo>
                  <a:cubicBezTo>
                    <a:pt x="1612926" y="2552322"/>
                    <a:pt x="1652544" y="2462573"/>
                    <a:pt x="1678139" y="2370103"/>
                  </a:cubicBezTo>
                  <a:cubicBezTo>
                    <a:pt x="1752612" y="2344563"/>
                    <a:pt x="1888861" y="2334937"/>
                    <a:pt x="1936320" y="2305558"/>
                  </a:cubicBezTo>
                  <a:cubicBezTo>
                    <a:pt x="1894100" y="2376671"/>
                    <a:pt x="1751847" y="2467666"/>
                    <a:pt x="1613594" y="2628284"/>
                  </a:cubicBezTo>
                  <a:cubicBezTo>
                    <a:pt x="1265212" y="2692601"/>
                    <a:pt x="780790" y="2510642"/>
                    <a:pt x="0" y="2628284"/>
                  </a:cubicBezTo>
                  <a:cubicBezTo>
                    <a:pt x="-34607" y="1813441"/>
                    <a:pt x="-136785" y="718495"/>
                    <a:pt x="0" y="0"/>
                  </a:cubicBezTo>
                  <a:cubicBezTo>
                    <a:pt x="449281" y="5067"/>
                    <a:pt x="1250018" y="89787"/>
                    <a:pt x="1936320" y="0"/>
                  </a:cubicBezTo>
                  <a:cubicBezTo>
                    <a:pt x="1940341" y="830396"/>
                    <a:pt x="1929958" y="1659763"/>
                    <a:pt x="1936320" y="2305558"/>
                  </a:cubicBezTo>
                </a:path>
                <a:path w="1936320" h="2628284" fill="none" stroke="0" extrusionOk="0">
                  <a:moveTo>
                    <a:pt x="1613594" y="2628284"/>
                  </a:moveTo>
                  <a:cubicBezTo>
                    <a:pt x="1637161" y="2564937"/>
                    <a:pt x="1661126" y="2471591"/>
                    <a:pt x="1678139" y="2370103"/>
                  </a:cubicBezTo>
                  <a:cubicBezTo>
                    <a:pt x="1757147" y="2353290"/>
                    <a:pt x="1896319" y="2303859"/>
                    <a:pt x="1936320" y="2305558"/>
                  </a:cubicBezTo>
                  <a:cubicBezTo>
                    <a:pt x="1871786" y="2377458"/>
                    <a:pt x="1674222" y="2522400"/>
                    <a:pt x="1613594" y="2628284"/>
                  </a:cubicBezTo>
                  <a:cubicBezTo>
                    <a:pt x="1106128" y="2495708"/>
                    <a:pt x="442211" y="2498111"/>
                    <a:pt x="0" y="2628284"/>
                  </a:cubicBezTo>
                  <a:cubicBezTo>
                    <a:pt x="122897" y="1637021"/>
                    <a:pt x="57264" y="751728"/>
                    <a:pt x="0" y="0"/>
                  </a:cubicBezTo>
                  <a:cubicBezTo>
                    <a:pt x="353808" y="164244"/>
                    <a:pt x="1573829" y="-159114"/>
                    <a:pt x="1936320" y="0"/>
                  </a:cubicBezTo>
                  <a:cubicBezTo>
                    <a:pt x="1837565" y="501080"/>
                    <a:pt x="1935810" y="1778373"/>
                    <a:pt x="1936320" y="2305558"/>
                  </a:cubicBezTo>
                </a:path>
              </a:pathLst>
            </a:custGeom>
            <a:solidFill>
              <a:schemeClr val="bg1"/>
            </a:solidFill>
            <a:ln>
              <a:solidFill>
                <a:srgbClr val="44C503"/>
              </a:solidFill>
              <a:extLst>
                <a:ext uri="{C807C97D-BFC1-408E-A445-0C87EB9F89A2}">
                  <ask:lineSketchStyleProps xmlns:ask="http://schemas.microsoft.com/office/drawing/2018/sketchyshapes" sd="169903892">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extBox 101">
              <a:extLst>
                <a:ext uri="{FF2B5EF4-FFF2-40B4-BE49-F238E27FC236}">
                  <a16:creationId xmlns:a16="http://schemas.microsoft.com/office/drawing/2014/main" id="{8B1EB8AC-9031-314A-B2BC-9F8246CAC727}"/>
                </a:ext>
              </a:extLst>
            </p:cNvPr>
            <p:cNvSpPr txBox="1"/>
            <p:nvPr/>
          </p:nvSpPr>
          <p:spPr>
            <a:xfrm>
              <a:off x="10454903" y="8063639"/>
              <a:ext cx="1814271" cy="2400657"/>
            </a:xfrm>
            <a:prstGeom prst="rect">
              <a:avLst/>
            </a:prstGeom>
            <a:noFill/>
          </p:spPr>
          <p:txBody>
            <a:bodyPr wrap="square">
              <a:spAutoFit/>
            </a:bodyPr>
            <a:lstStyle/>
            <a:p>
              <a:r>
                <a:rPr lang="en-US" sz="1000" dirty="0"/>
                <a:t>To successfully</a:t>
              </a:r>
              <a:r>
                <a:rPr lang="en-US" sz="1000" b="1" dirty="0">
                  <a:solidFill>
                    <a:srgbClr val="44C503"/>
                  </a:solidFill>
                </a:rPr>
                <a:t> implement </a:t>
              </a:r>
              <a:r>
                <a:rPr lang="en-US" sz="1000" dirty="0"/>
                <a:t>contextualized project(s), you need to create an effective learning environment, especially if it is a remote one. This booklet details how to build curiosity and interest, create space for creativity and ownership, and develop capacity for reflection; even when students have different interests and levels. It also provides strategies for conducting effective </a:t>
              </a:r>
              <a:br>
                <a:rPr lang="en-US" sz="1000" dirty="0"/>
              </a:br>
              <a:r>
                <a:rPr lang="en-US" sz="1000" dirty="0"/>
                <a:t>assessments even remotely.</a:t>
              </a:r>
            </a:p>
          </p:txBody>
        </p:sp>
        <p:sp>
          <p:nvSpPr>
            <p:cNvPr id="103" name="TextBox 102">
              <a:extLst>
                <a:ext uri="{FF2B5EF4-FFF2-40B4-BE49-F238E27FC236}">
                  <a16:creationId xmlns:a16="http://schemas.microsoft.com/office/drawing/2014/main" id="{139835B9-4329-CA42-9DCA-923262D34DF7}"/>
                </a:ext>
              </a:extLst>
            </p:cNvPr>
            <p:cNvSpPr txBox="1"/>
            <p:nvPr/>
          </p:nvSpPr>
          <p:spPr>
            <a:xfrm>
              <a:off x="12455376" y="9577350"/>
              <a:ext cx="903515" cy="400110"/>
            </a:xfrm>
            <a:prstGeom prst="rect">
              <a:avLst/>
            </a:prstGeom>
            <a:noFill/>
          </p:spPr>
          <p:txBody>
            <a:bodyPr wrap="square" rtlCol="0">
              <a:spAutoFit/>
            </a:bodyPr>
            <a:lstStyle/>
            <a:p>
              <a:pPr algn="ctr"/>
              <a:r>
                <a:rPr lang="en-US" sz="1000" b="1" dirty="0">
                  <a:solidFill>
                    <a:schemeClr val="bg1"/>
                  </a:solidFill>
                </a:rPr>
                <a:t>(3-5 ) hours</a:t>
              </a:r>
            </a:p>
            <a:p>
              <a:pPr algn="ctr"/>
              <a:r>
                <a:rPr lang="en-US" sz="1000" b="1" dirty="0">
                  <a:solidFill>
                    <a:schemeClr val="bg1"/>
                  </a:solidFill>
                </a:rPr>
                <a:t>19 pages</a:t>
              </a:r>
            </a:p>
          </p:txBody>
        </p:sp>
      </p:grpSp>
      <p:sp>
        <p:nvSpPr>
          <p:cNvPr id="111" name="Rectangle 110">
            <a:extLst>
              <a:ext uri="{FF2B5EF4-FFF2-40B4-BE49-F238E27FC236}">
                <a16:creationId xmlns:a16="http://schemas.microsoft.com/office/drawing/2014/main" id="{848486BA-8D15-3740-BD4D-F2CD8315493C}"/>
              </a:ext>
            </a:extLst>
          </p:cNvPr>
          <p:cNvSpPr/>
          <p:nvPr/>
        </p:nvSpPr>
        <p:spPr>
          <a:xfrm>
            <a:off x="2137614" y="5515995"/>
            <a:ext cx="6858000" cy="728405"/>
          </a:xfrm>
          <a:prstGeom prst="rect">
            <a:avLst/>
          </a:prstGeom>
        </p:spPr>
        <p:txBody>
          <a:bodyPr>
            <a:spAutoFit/>
          </a:bodyPr>
          <a:lstStyle/>
          <a:p>
            <a:pPr marL="171450" lvl="0" indent="-171450">
              <a:spcBef>
                <a:spcPts val="1000"/>
              </a:spcBef>
              <a:buFont typeface="Wingdings" pitchFamily="2" charset="2"/>
              <a:buChar char="§"/>
            </a:pPr>
            <a:r>
              <a:rPr lang="en-US" sz="1100" dirty="0">
                <a:solidFill>
                  <a:srgbClr val="000000"/>
                </a:solidFill>
                <a:latin typeface="Calibri" panose="020F0502020204030204" pitchFamily="34" charset="0"/>
                <a:ea typeface="Calibri" panose="020F0502020204030204" pitchFamily="34" charset="0"/>
              </a:rPr>
              <a:t>When IFERB PBL projects are accurately selected, contextualized and implemented, they can have a positive impact on the students’ communities.</a:t>
            </a:r>
          </a:p>
          <a:p>
            <a:pPr marL="171450" lvl="0" indent="-171450">
              <a:spcBef>
                <a:spcPts val="1000"/>
              </a:spcBef>
              <a:buFont typeface="Wingdings" pitchFamily="2" charset="2"/>
              <a:buChar char="§"/>
            </a:pPr>
            <a:r>
              <a:rPr lang="en-US" sz="1100" dirty="0">
                <a:solidFill>
                  <a:srgbClr val="000000"/>
                </a:solidFill>
                <a:latin typeface="Calibri" panose="020F0502020204030204" pitchFamily="34" charset="0"/>
                <a:ea typeface="Calibri" panose="020F0502020204030204" pitchFamily="34" charset="0"/>
              </a:rPr>
              <a:t>Below are couple of examples that showcases such powerful impact:</a:t>
            </a:r>
          </a:p>
        </p:txBody>
      </p:sp>
      <p:pic>
        <p:nvPicPr>
          <p:cNvPr id="116" name="Graphic 115" descr="Lightbulb with solid fill">
            <a:extLst>
              <a:ext uri="{FF2B5EF4-FFF2-40B4-BE49-F238E27FC236}">
                <a16:creationId xmlns:a16="http://schemas.microsoft.com/office/drawing/2014/main" id="{3B928B73-61E2-8342-AC70-7760B4851BF7}"/>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812790" y="7503012"/>
            <a:ext cx="474920" cy="474920"/>
          </a:xfrm>
          <a:prstGeom prst="rect">
            <a:avLst/>
          </a:prstGeom>
        </p:spPr>
      </p:pic>
      <p:grpSp>
        <p:nvGrpSpPr>
          <p:cNvPr id="80" name="Group 79">
            <a:extLst>
              <a:ext uri="{FF2B5EF4-FFF2-40B4-BE49-F238E27FC236}">
                <a16:creationId xmlns:a16="http://schemas.microsoft.com/office/drawing/2014/main" id="{34EF8DF1-29A6-43ED-B918-3E965434C1AC}"/>
              </a:ext>
            </a:extLst>
          </p:cNvPr>
          <p:cNvGrpSpPr/>
          <p:nvPr/>
        </p:nvGrpSpPr>
        <p:grpSpPr>
          <a:xfrm>
            <a:off x="10914374" y="8570260"/>
            <a:ext cx="2809377" cy="914400"/>
            <a:chOff x="10997888" y="4403998"/>
            <a:chExt cx="2809377" cy="914400"/>
          </a:xfrm>
        </p:grpSpPr>
        <p:pic>
          <p:nvPicPr>
            <p:cNvPr id="83" name="Graphic 82" descr="Thumbs up sign with solid fill">
              <a:extLst>
                <a:ext uri="{FF2B5EF4-FFF2-40B4-BE49-F238E27FC236}">
                  <a16:creationId xmlns:a16="http://schemas.microsoft.com/office/drawing/2014/main" id="{3468C182-862D-42CC-B8E8-8D21EB0EA57B}"/>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flipH="1">
              <a:off x="10997888" y="4403998"/>
              <a:ext cx="914400" cy="914400"/>
            </a:xfrm>
            <a:prstGeom prst="rect">
              <a:avLst/>
            </a:prstGeom>
          </p:spPr>
        </p:pic>
        <p:sp>
          <p:nvSpPr>
            <p:cNvPr id="84" name="Rectangle 83">
              <a:extLst>
                <a:ext uri="{FF2B5EF4-FFF2-40B4-BE49-F238E27FC236}">
                  <a16:creationId xmlns:a16="http://schemas.microsoft.com/office/drawing/2014/main" id="{E6AF099A-D147-4CE0-8BD5-40C149E2CBCF}"/>
                </a:ext>
              </a:extLst>
            </p:cNvPr>
            <p:cNvSpPr/>
            <p:nvPr/>
          </p:nvSpPr>
          <p:spPr>
            <a:xfrm>
              <a:off x="11759241" y="4716081"/>
              <a:ext cx="2048024" cy="510978"/>
            </a:xfrm>
            <a:prstGeom prst="rect">
              <a:avLst/>
            </a:prstGeom>
            <a:solidFill>
              <a:srgbClr val="E5283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You too can make an impact!</a:t>
              </a:r>
            </a:p>
          </p:txBody>
        </p:sp>
      </p:grpSp>
      <p:grpSp>
        <p:nvGrpSpPr>
          <p:cNvPr id="109" name="Group 108">
            <a:extLst>
              <a:ext uri="{FF2B5EF4-FFF2-40B4-BE49-F238E27FC236}">
                <a16:creationId xmlns:a16="http://schemas.microsoft.com/office/drawing/2014/main" id="{D48A6C50-79FE-4632-AAAB-53F7959E0E24}"/>
              </a:ext>
            </a:extLst>
          </p:cNvPr>
          <p:cNvGrpSpPr/>
          <p:nvPr/>
        </p:nvGrpSpPr>
        <p:grpSpPr>
          <a:xfrm>
            <a:off x="11475003" y="9429276"/>
            <a:ext cx="2264262" cy="914400"/>
            <a:chOff x="10997888" y="4413523"/>
            <a:chExt cx="2264262" cy="914400"/>
          </a:xfrm>
        </p:grpSpPr>
        <p:pic>
          <p:nvPicPr>
            <p:cNvPr id="110" name="Graphic 109" descr="Thumbs up sign with solid fill">
              <a:extLst>
                <a:ext uri="{FF2B5EF4-FFF2-40B4-BE49-F238E27FC236}">
                  <a16:creationId xmlns:a16="http://schemas.microsoft.com/office/drawing/2014/main" id="{1E01EA0C-63EB-436C-B29E-CAA3A56D6FD2}"/>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flipH="1">
              <a:off x="10997888" y="4413523"/>
              <a:ext cx="914400" cy="914400"/>
            </a:xfrm>
            <a:prstGeom prst="rect">
              <a:avLst/>
            </a:prstGeom>
          </p:spPr>
        </p:pic>
        <p:sp>
          <p:nvSpPr>
            <p:cNvPr id="113" name="Rectangle 112">
              <a:extLst>
                <a:ext uri="{FF2B5EF4-FFF2-40B4-BE49-F238E27FC236}">
                  <a16:creationId xmlns:a16="http://schemas.microsoft.com/office/drawing/2014/main" id="{86D9E7C3-1271-4E68-A6EC-190B6059AB0D}"/>
                </a:ext>
              </a:extLst>
            </p:cNvPr>
            <p:cNvSpPr/>
            <p:nvPr/>
          </p:nvSpPr>
          <p:spPr>
            <a:xfrm>
              <a:off x="11759241" y="4716081"/>
              <a:ext cx="1502909" cy="510978"/>
            </a:xfrm>
            <a:prstGeom prst="rect">
              <a:avLst/>
            </a:prstGeom>
            <a:solidFill>
              <a:srgbClr val="F6A11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Let’s start your journey!</a:t>
              </a:r>
            </a:p>
          </p:txBody>
        </p:sp>
      </p:grpSp>
    </p:spTree>
    <p:extLst>
      <p:ext uri="{BB962C8B-B14F-4D97-AF65-F5344CB8AC3E}">
        <p14:creationId xmlns:p14="http://schemas.microsoft.com/office/powerpoint/2010/main" val="34184054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B85BC40BA752945A7F60F8BB367B96B" ma:contentTypeVersion="10" ma:contentTypeDescription="Create a new document." ma:contentTypeScope="" ma:versionID="71f7b0724177fc386d7f3aee401b066a">
  <xsd:schema xmlns:xsd="http://www.w3.org/2001/XMLSchema" xmlns:xs="http://www.w3.org/2001/XMLSchema" xmlns:p="http://schemas.microsoft.com/office/2006/metadata/properties" xmlns:ns3="ff7ac092-f265-4603-8a09-66e9a2351132" targetNamespace="http://schemas.microsoft.com/office/2006/metadata/properties" ma:root="true" ma:fieldsID="d4acb3c2bbc98b7dea766b2cc899ce0f" ns3:_="">
    <xsd:import namespace="ff7ac092-f265-4603-8a09-66e9a235113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7ac092-f265-4603-8a09-66e9a23511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E52AAA-0004-4B5D-9A10-60077DD1D083}">
  <ds:schemaRefs>
    <ds:schemaRef ds:uri="ff7ac092-f265-4603-8a09-66e9a2351132"/>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D7B1913-1D70-4109-8067-DA10178F8F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7ac092-f265-4603-8a09-66e9a23511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08FC8C-90C6-4059-B07A-532563FFC7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103341</TotalTime>
  <Words>32329</Words>
  <Application>Microsoft Office PowerPoint</Application>
  <PresentationFormat>Custom</PresentationFormat>
  <Paragraphs>2394</Paragraphs>
  <Slides>72</Slides>
  <Notes>5</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    Introducing the Internet-Free Education Resource Bank  (IFERB)  Innovation Development Directorate</vt:lpstr>
      <vt:lpstr>PowerPoint Presentation</vt:lpstr>
      <vt:lpstr>PowerPoint Presentation</vt:lpstr>
      <vt:lpstr>Preface</vt:lpstr>
      <vt:lpstr>PowerPoint Presentation</vt:lpstr>
      <vt:lpstr>PowerPoint Presentation</vt:lpstr>
      <vt:lpstr>Introduction</vt:lpstr>
      <vt:lpstr>PowerPoint Presentation</vt:lpstr>
      <vt:lpstr>PowerPoint Presentation</vt:lpstr>
      <vt:lpstr>Booklet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Booklet 2</vt:lpstr>
      <vt:lpstr>2.2. Before Contextualization (1/4)  </vt:lpstr>
      <vt:lpstr>2.2. Before Contextualization (2/4)  </vt:lpstr>
      <vt:lpstr>2.2. Before Contextualization (3/4)  </vt:lpstr>
      <vt:lpstr>2.2. Before Contextualization (4/4)  </vt:lpstr>
      <vt:lpstr>PowerPoint Presentation</vt:lpstr>
      <vt:lpstr>2.3. Contextualize Projects Based on: (2/3)</vt:lpstr>
      <vt:lpstr>PowerPoint Presentation</vt:lpstr>
      <vt:lpstr>2.4. Summary</vt:lpstr>
      <vt:lpstr>2.5. Checklist</vt:lpstr>
      <vt:lpstr>Booklet 3</vt:lpstr>
      <vt:lpstr>PowerPoint Presentation</vt:lpstr>
      <vt:lpstr>3.1. Project Implementation Overview (2/2)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A.1. IFERB Overview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C.2. Project Contextualization – Advanced Practices (Optional) (1/4)</vt:lpstr>
      <vt:lpstr>C.2. Project Contextualization – Advanced Practices (Optional) (2/4)</vt:lpstr>
      <vt:lpstr>C.2. Project Contextualization – Advanced Practices (Optional) (3/4)</vt:lpstr>
      <vt:lpstr>C.2. Project Contextualization – Advanced Practices (Optional) (4/4)</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EAA IFERB Educator Toolkit Week 3 – JAN 12 21</dc:title>
  <dc:creator>Diana Al Dajani</dc:creator>
  <cp:lastModifiedBy>Leena Zaher</cp:lastModifiedBy>
  <cp:revision>3987</cp:revision>
  <cp:lastPrinted>2021-04-27T17:58:30Z</cp:lastPrinted>
  <dcterms:created xsi:type="dcterms:W3CDTF">2021-01-12T16:59:18Z</dcterms:created>
  <dcterms:modified xsi:type="dcterms:W3CDTF">2025-11-21T12:55:25Z</dcterms:modified>
</cp:coreProperties>
</file>